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728" r:id="rId5"/>
    <p:sldMasterId id="2147483740" r:id="rId6"/>
    <p:sldMasterId id="2147483753" r:id="rId7"/>
    <p:sldMasterId id="2147483765" r:id="rId8"/>
    <p:sldMasterId id="2147483777" r:id="rId9"/>
  </p:sldMasterIdLst>
  <p:notesMasterIdLst>
    <p:notesMasterId r:id="rId83"/>
  </p:notesMasterIdLst>
  <p:handoutMasterIdLst>
    <p:handoutMasterId r:id="rId84"/>
  </p:handoutMasterIdLst>
  <p:sldIdLst>
    <p:sldId id="425" r:id="rId10"/>
    <p:sldId id="372" r:id="rId11"/>
    <p:sldId id="405" r:id="rId12"/>
    <p:sldId id="388" r:id="rId13"/>
    <p:sldId id="399" r:id="rId14"/>
    <p:sldId id="392" r:id="rId15"/>
    <p:sldId id="389" r:id="rId16"/>
    <p:sldId id="391" r:id="rId17"/>
    <p:sldId id="393" r:id="rId18"/>
    <p:sldId id="404" r:id="rId19"/>
    <p:sldId id="373" r:id="rId20"/>
    <p:sldId id="320" r:id="rId21"/>
    <p:sldId id="419" r:id="rId22"/>
    <p:sldId id="374" r:id="rId23"/>
    <p:sldId id="394" r:id="rId24"/>
    <p:sldId id="272" r:id="rId25"/>
    <p:sldId id="395" r:id="rId26"/>
    <p:sldId id="381" r:id="rId27"/>
    <p:sldId id="416" r:id="rId28"/>
    <p:sldId id="417" r:id="rId29"/>
    <p:sldId id="418" r:id="rId30"/>
    <p:sldId id="411" r:id="rId31"/>
    <p:sldId id="280" r:id="rId32"/>
    <p:sldId id="396" r:id="rId33"/>
    <p:sldId id="397" r:id="rId34"/>
    <p:sldId id="378" r:id="rId35"/>
    <p:sldId id="307" r:id="rId36"/>
    <p:sldId id="371" r:id="rId37"/>
    <p:sldId id="309" r:id="rId38"/>
    <p:sldId id="310" r:id="rId39"/>
    <p:sldId id="311" r:id="rId40"/>
    <p:sldId id="312" r:id="rId41"/>
    <p:sldId id="313" r:id="rId42"/>
    <p:sldId id="314" r:id="rId43"/>
    <p:sldId id="315" r:id="rId44"/>
    <p:sldId id="427" r:id="rId45"/>
    <p:sldId id="256" r:id="rId46"/>
    <p:sldId id="257" r:id="rId47"/>
    <p:sldId id="258" r:id="rId48"/>
    <p:sldId id="259" r:id="rId49"/>
    <p:sldId id="260" r:id="rId50"/>
    <p:sldId id="261" r:id="rId51"/>
    <p:sldId id="262" r:id="rId52"/>
    <p:sldId id="377" r:id="rId53"/>
    <p:sldId id="426" r:id="rId54"/>
    <p:sldId id="325" r:id="rId55"/>
    <p:sldId id="328" r:id="rId56"/>
    <p:sldId id="329" r:id="rId57"/>
    <p:sldId id="337" r:id="rId58"/>
    <p:sldId id="338" r:id="rId59"/>
    <p:sldId id="331" r:id="rId60"/>
    <p:sldId id="342" r:id="rId61"/>
    <p:sldId id="345" r:id="rId62"/>
    <p:sldId id="332" r:id="rId63"/>
    <p:sldId id="421" r:id="rId64"/>
    <p:sldId id="348" r:id="rId65"/>
    <p:sldId id="422" r:id="rId66"/>
    <p:sldId id="423" r:id="rId67"/>
    <p:sldId id="424" r:id="rId68"/>
    <p:sldId id="350" r:id="rId69"/>
    <p:sldId id="351" r:id="rId70"/>
    <p:sldId id="420" r:id="rId71"/>
    <p:sldId id="334" r:id="rId72"/>
    <p:sldId id="359" r:id="rId73"/>
    <p:sldId id="406" r:id="rId74"/>
    <p:sldId id="407" r:id="rId75"/>
    <p:sldId id="408" r:id="rId76"/>
    <p:sldId id="412" r:id="rId77"/>
    <p:sldId id="413" r:id="rId78"/>
    <p:sldId id="414" r:id="rId79"/>
    <p:sldId id="361" r:id="rId80"/>
    <p:sldId id="362" r:id="rId81"/>
    <p:sldId id="363" r:id="rId82"/>
  </p:sldIdLst>
  <p:sldSz cx="9144000" cy="6858000" type="screen4x3"/>
  <p:notesSz cx="6797675" cy="9926638"/>
  <p:defaultTextStyle>
    <a:defPPr>
      <a:defRPr lang="ja-JP"/>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extLst>
    <p:ext uri="{EFAFB233-063F-42B5-8137-9DF3F51BA10A}">
      <p15:sldGuideLst xmlns:p15="http://schemas.microsoft.com/office/powerpoint/2012/main">
        <p15:guide id="1" orient="horz">
          <p15:clr>
            <a:srgbClr val="A4A3A4"/>
          </p15:clr>
        </p15:guide>
        <p15:guide id="2" pos="576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B350D"/>
    <a:srgbClr val="FF6600"/>
    <a:srgbClr val="FE5230"/>
    <a:srgbClr val="CE5002"/>
    <a:srgbClr val="FFFCFB"/>
    <a:srgbClr val="FE7458"/>
    <a:srgbClr val="FE4D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8" autoAdjust="0"/>
    <p:restoredTop sz="94710" autoAdjust="0"/>
  </p:normalViewPr>
  <p:slideViewPr>
    <p:cSldViewPr>
      <p:cViewPr varScale="1">
        <p:scale>
          <a:sx n="108" d="100"/>
          <a:sy n="108" d="100"/>
        </p:scale>
        <p:origin x="1518" y="108"/>
      </p:cViewPr>
      <p:guideLst>
        <p:guide orient="horz"/>
        <p:guide pos="5760"/>
      </p:guideLst>
    </p:cSldViewPr>
  </p:slideViewPr>
  <p:outlineViewPr>
    <p:cViewPr>
      <p:scale>
        <a:sx n="33" d="100"/>
        <a:sy n="33" d="100"/>
      </p:scale>
      <p:origin x="0" y="592"/>
    </p:cViewPr>
  </p:outlineViewPr>
  <p:notesTextViewPr>
    <p:cViewPr>
      <p:scale>
        <a:sx n="100" d="100"/>
        <a:sy n="100" d="100"/>
      </p:scale>
      <p:origin x="0" y="0"/>
    </p:cViewPr>
  </p:notesTextViewPr>
  <p:sorterViewPr>
    <p:cViewPr>
      <p:scale>
        <a:sx n="66" d="100"/>
        <a:sy n="66" d="100"/>
      </p:scale>
      <p:origin x="0" y="-942"/>
    </p:cViewPr>
  </p:sorterViewPr>
  <p:notesViewPr>
    <p:cSldViewPr>
      <p:cViewPr varScale="1">
        <p:scale>
          <a:sx n="68" d="100"/>
          <a:sy n="68" d="100"/>
        </p:scale>
        <p:origin x="-1794"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handoutMaster" Target="handoutMasters/handoutMaster1.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5" Type="http://schemas.openxmlformats.org/officeDocument/2006/relationships/slideMaster" Target="slideMasters/slideMaster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7" Type="http://schemas.openxmlformats.org/officeDocument/2006/relationships/slideMaster" Target="slideMasters/slideMaster4.xml"/><Relationship Id="rId71" Type="http://schemas.openxmlformats.org/officeDocument/2006/relationships/slide" Target="slides/slide62.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theme" Target="theme/theme1.xml"/><Relationship Id="rId61" Type="http://schemas.openxmlformats.org/officeDocument/2006/relationships/slide" Target="slides/slide52.xml"/><Relationship Id="rId82" Type="http://schemas.openxmlformats.org/officeDocument/2006/relationships/slide" Target="slides/slide73.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E79E6D-B262-4E51-B4F1-B2C3CD47258B}" type="doc">
      <dgm:prSet loTypeId="urn:microsoft.com/office/officeart/2005/8/layout/hierarchy6" loCatId="hierarchy" qsTypeId="urn:microsoft.com/office/officeart/2005/8/quickstyle/simple1" qsCatId="simple" csTypeId="urn:microsoft.com/office/officeart/2005/8/colors/colorful4" csCatId="colorful" phldr="1"/>
      <dgm:spPr/>
      <dgm:t>
        <a:bodyPr/>
        <a:lstStyle/>
        <a:p>
          <a:endParaRPr lang="zh-TW" altLang="en-US"/>
        </a:p>
      </dgm:t>
    </dgm:pt>
    <dgm:pt modelId="{1D3382F1-1898-4D30-B5AA-C430521E6065}">
      <dgm:prSet phldrT="[文字]"/>
      <dgm:spPr/>
      <dgm:t>
        <a:bodyPr/>
        <a:lstStyle/>
        <a:p>
          <a:r>
            <a:rPr lang="zh-TW" altLang="en-US" dirty="0"/>
            <a:t>教育部</a:t>
          </a:r>
          <a:endParaRPr lang="en-US" altLang="zh-TW" dirty="0"/>
        </a:p>
      </dgm:t>
    </dgm:pt>
    <dgm:pt modelId="{09FFC825-FAF7-4000-999D-935EC6E76957}" type="parTrans" cxnId="{3D02533C-77D3-459C-81B7-A29E64CF1550}">
      <dgm:prSet/>
      <dgm:spPr/>
      <dgm:t>
        <a:bodyPr/>
        <a:lstStyle/>
        <a:p>
          <a:endParaRPr lang="zh-TW" altLang="en-US"/>
        </a:p>
      </dgm:t>
    </dgm:pt>
    <dgm:pt modelId="{78385D31-D66C-4E41-B394-7AC331803B12}" type="sibTrans" cxnId="{3D02533C-77D3-459C-81B7-A29E64CF1550}">
      <dgm:prSet/>
      <dgm:spPr/>
      <dgm:t>
        <a:bodyPr/>
        <a:lstStyle/>
        <a:p>
          <a:endParaRPr lang="zh-TW" altLang="en-US"/>
        </a:p>
      </dgm:t>
    </dgm:pt>
    <dgm:pt modelId="{E16745B7-46E1-4F72-80A9-0A4F8138AF06}">
      <dgm:prSet phldrT="[文字]"/>
      <dgm:spPr/>
      <dgm:t>
        <a:bodyPr/>
        <a:lstStyle/>
        <a:p>
          <a:r>
            <a:rPr lang="zh-TW" altLang="en-US" dirty="0"/>
            <a:t>主管機關</a:t>
          </a:r>
          <a:r>
            <a:rPr lang="en-US" altLang="zh-TW" dirty="0"/>
            <a:t>1</a:t>
          </a:r>
          <a:endParaRPr lang="zh-TW" altLang="en-US" dirty="0"/>
        </a:p>
      </dgm:t>
    </dgm:pt>
    <dgm:pt modelId="{1A009C66-A9D0-4245-8E84-29B749441549}" type="parTrans" cxnId="{F83CA030-9FD6-4216-B888-3D5AC41E905D}">
      <dgm:prSet/>
      <dgm:spPr>
        <a:ln w="22225">
          <a:solidFill>
            <a:schemeClr val="accent5"/>
          </a:solidFill>
        </a:ln>
      </dgm:spPr>
      <dgm:t>
        <a:bodyPr/>
        <a:lstStyle/>
        <a:p>
          <a:endParaRPr lang="zh-TW" altLang="en-US"/>
        </a:p>
      </dgm:t>
    </dgm:pt>
    <dgm:pt modelId="{FFEBAC9C-6F75-43F9-8AA5-7918F3EE79F2}" type="sibTrans" cxnId="{F83CA030-9FD6-4216-B888-3D5AC41E905D}">
      <dgm:prSet/>
      <dgm:spPr/>
      <dgm:t>
        <a:bodyPr/>
        <a:lstStyle/>
        <a:p>
          <a:endParaRPr lang="zh-TW" altLang="en-US"/>
        </a:p>
      </dgm:t>
    </dgm:pt>
    <dgm:pt modelId="{22B30E4C-AE15-42F3-8800-20ADDB26BC33}">
      <dgm:prSet phldrT="[文字]"/>
      <dgm:spPr/>
      <dgm:t>
        <a:bodyPr/>
        <a:lstStyle/>
        <a:p>
          <a:r>
            <a:rPr lang="zh-TW" altLang="en-US" dirty="0"/>
            <a:t>高中職</a:t>
          </a:r>
        </a:p>
      </dgm:t>
    </dgm:pt>
    <dgm:pt modelId="{FBE897B4-1071-4D0C-A883-09CD66396C2B}" type="parTrans" cxnId="{68BEE20B-5888-4146-8C2F-E3D0707A75B2}">
      <dgm:prSet/>
      <dgm:spPr>
        <a:ln w="22225">
          <a:solidFill>
            <a:schemeClr val="accent6"/>
          </a:solidFill>
        </a:ln>
      </dgm:spPr>
      <dgm:t>
        <a:bodyPr/>
        <a:lstStyle/>
        <a:p>
          <a:endParaRPr lang="zh-TW" altLang="en-US"/>
        </a:p>
      </dgm:t>
    </dgm:pt>
    <dgm:pt modelId="{5F49CE5C-D2C7-4FC0-B91D-E29299D5DBD2}" type="sibTrans" cxnId="{68BEE20B-5888-4146-8C2F-E3D0707A75B2}">
      <dgm:prSet/>
      <dgm:spPr/>
      <dgm:t>
        <a:bodyPr/>
        <a:lstStyle/>
        <a:p>
          <a:endParaRPr lang="zh-TW" altLang="en-US"/>
        </a:p>
      </dgm:t>
    </dgm:pt>
    <dgm:pt modelId="{3552D2FA-89B9-4718-B2B2-947D9A433C89}">
      <dgm:prSet phldrT="[文字]"/>
      <dgm:spPr/>
      <dgm:t>
        <a:bodyPr/>
        <a:lstStyle/>
        <a:p>
          <a:r>
            <a:rPr lang="zh-TW" altLang="en-US" dirty="0"/>
            <a:t>國中小</a:t>
          </a:r>
        </a:p>
      </dgm:t>
    </dgm:pt>
    <dgm:pt modelId="{4078F622-357C-4A31-A5B2-C7432868039C}" type="parTrans" cxnId="{07744699-1612-4477-96E6-5B346C98386C}">
      <dgm:prSet/>
      <dgm:spPr>
        <a:ln w="22225">
          <a:solidFill>
            <a:schemeClr val="accent6"/>
          </a:solidFill>
        </a:ln>
      </dgm:spPr>
      <dgm:t>
        <a:bodyPr/>
        <a:lstStyle/>
        <a:p>
          <a:endParaRPr lang="zh-TW" altLang="en-US"/>
        </a:p>
      </dgm:t>
    </dgm:pt>
    <dgm:pt modelId="{F1D0D134-18BF-44C3-9F3D-19AC763E37AB}" type="sibTrans" cxnId="{07744699-1612-4477-96E6-5B346C98386C}">
      <dgm:prSet/>
      <dgm:spPr/>
      <dgm:t>
        <a:bodyPr/>
        <a:lstStyle/>
        <a:p>
          <a:endParaRPr lang="zh-TW" altLang="en-US"/>
        </a:p>
      </dgm:t>
    </dgm:pt>
    <dgm:pt modelId="{C0BBCC47-213E-437F-A863-5BE2B8BCFD96}">
      <dgm:prSet phldrT="[文字]" custT="1"/>
      <dgm:spPr/>
      <dgm:t>
        <a:bodyPr/>
        <a:lstStyle/>
        <a:p>
          <a:pPr algn="l"/>
          <a:r>
            <a:rPr lang="zh-TW" altLang="en-US" sz="2000" dirty="0"/>
            <a:t>  系統</a:t>
          </a:r>
          <a:endParaRPr lang="en-US" altLang="zh-TW" sz="2000" dirty="0"/>
        </a:p>
        <a:p>
          <a:pPr algn="l"/>
          <a:r>
            <a:rPr lang="zh-TW" altLang="en-US" sz="2000" dirty="0"/>
            <a:t>管理者</a:t>
          </a:r>
        </a:p>
      </dgm:t>
    </dgm:pt>
    <dgm:pt modelId="{2C66157D-F675-4CDC-B1BD-B15B6114CBB5}" type="parTrans" cxnId="{9B698E5A-6D92-4292-924F-9ACB936EB69F}">
      <dgm:prSet/>
      <dgm:spPr/>
      <dgm:t>
        <a:bodyPr/>
        <a:lstStyle/>
        <a:p>
          <a:endParaRPr lang="zh-TW" altLang="en-US"/>
        </a:p>
      </dgm:t>
    </dgm:pt>
    <dgm:pt modelId="{8ED25C7E-769D-4DB4-8E7C-FC509692736D}" type="sibTrans" cxnId="{9B698E5A-6D92-4292-924F-9ACB936EB69F}">
      <dgm:prSet/>
      <dgm:spPr/>
      <dgm:t>
        <a:bodyPr/>
        <a:lstStyle/>
        <a:p>
          <a:endParaRPr lang="zh-TW" altLang="en-US"/>
        </a:p>
      </dgm:t>
    </dgm:pt>
    <dgm:pt modelId="{9BDE60DD-90E1-4476-A905-E4A2BB1F6037}">
      <dgm:prSet phldrT="[文字]" custT="1"/>
      <dgm:spPr/>
      <dgm:t>
        <a:bodyPr/>
        <a:lstStyle/>
        <a:p>
          <a:pPr algn="l"/>
          <a:r>
            <a:rPr lang="zh-TW" altLang="en-US" sz="2000" dirty="0"/>
            <a:t>主管</a:t>
          </a:r>
          <a:endParaRPr lang="en-US" altLang="zh-TW" sz="2000" dirty="0"/>
        </a:p>
        <a:p>
          <a:pPr algn="l"/>
          <a:r>
            <a:rPr lang="zh-TW" altLang="en-US" sz="2000" dirty="0"/>
            <a:t>機關</a:t>
          </a:r>
        </a:p>
      </dgm:t>
    </dgm:pt>
    <dgm:pt modelId="{6D8587FA-3EC7-42FD-8EA7-3E633FD41DFB}" type="parTrans" cxnId="{0C40C8B2-C99E-48CE-814A-7DE1CB467B19}">
      <dgm:prSet/>
      <dgm:spPr/>
      <dgm:t>
        <a:bodyPr/>
        <a:lstStyle/>
        <a:p>
          <a:endParaRPr lang="zh-TW" altLang="en-US"/>
        </a:p>
      </dgm:t>
    </dgm:pt>
    <dgm:pt modelId="{A856C770-3A2C-493E-A734-D950E3C1B192}" type="sibTrans" cxnId="{0C40C8B2-C99E-48CE-814A-7DE1CB467B19}">
      <dgm:prSet/>
      <dgm:spPr/>
      <dgm:t>
        <a:bodyPr/>
        <a:lstStyle/>
        <a:p>
          <a:endParaRPr lang="zh-TW" altLang="en-US"/>
        </a:p>
      </dgm:t>
    </dgm:pt>
    <dgm:pt modelId="{9FAC01D9-77AC-44E7-9209-A1FBF9CE16F6}">
      <dgm:prSet phldrT="[文字]" custT="1"/>
      <dgm:spPr/>
      <dgm:t>
        <a:bodyPr/>
        <a:lstStyle/>
        <a:p>
          <a:pPr algn="l"/>
          <a:r>
            <a:rPr lang="zh-TW" altLang="en-US" sz="2000" dirty="0"/>
            <a:t>  一般</a:t>
          </a:r>
          <a:endParaRPr lang="en-US" altLang="zh-TW" sz="2000" dirty="0"/>
        </a:p>
        <a:p>
          <a:pPr algn="l"/>
          <a:r>
            <a:rPr lang="zh-TW" altLang="en-US" sz="2000" dirty="0"/>
            <a:t>使用者 </a:t>
          </a:r>
        </a:p>
      </dgm:t>
    </dgm:pt>
    <dgm:pt modelId="{FC826AC3-D2FA-451C-8B6A-AD8235B0B266}" type="parTrans" cxnId="{12DD301D-856B-4928-ADE2-B1D7CD4542D8}">
      <dgm:prSet/>
      <dgm:spPr/>
      <dgm:t>
        <a:bodyPr/>
        <a:lstStyle/>
        <a:p>
          <a:endParaRPr lang="zh-TW" altLang="en-US"/>
        </a:p>
      </dgm:t>
    </dgm:pt>
    <dgm:pt modelId="{F51F5E31-6D59-411A-8F95-25F4674C92D9}" type="sibTrans" cxnId="{12DD301D-856B-4928-ADE2-B1D7CD4542D8}">
      <dgm:prSet/>
      <dgm:spPr/>
      <dgm:t>
        <a:bodyPr/>
        <a:lstStyle/>
        <a:p>
          <a:endParaRPr lang="zh-TW" altLang="en-US"/>
        </a:p>
      </dgm:t>
    </dgm:pt>
    <dgm:pt modelId="{A915E681-BFFC-4A64-AE38-07421B57BF0C}">
      <dgm:prSet phldrT="[文字]"/>
      <dgm:spPr/>
      <dgm:t>
        <a:bodyPr/>
        <a:lstStyle/>
        <a:p>
          <a:r>
            <a:rPr lang="zh-TW" altLang="en-US" dirty="0"/>
            <a:t>主管機關</a:t>
          </a:r>
          <a:r>
            <a:rPr lang="en-US" altLang="zh-TW" dirty="0"/>
            <a:t>2</a:t>
          </a:r>
          <a:endParaRPr lang="zh-TW" altLang="en-US" dirty="0"/>
        </a:p>
      </dgm:t>
    </dgm:pt>
    <dgm:pt modelId="{12730D0D-0A4C-49B4-A66D-999B05B2EC18}" type="sibTrans" cxnId="{B50EF7D7-9A9F-490E-AB03-9B23C10099D3}">
      <dgm:prSet/>
      <dgm:spPr/>
      <dgm:t>
        <a:bodyPr/>
        <a:lstStyle/>
        <a:p>
          <a:endParaRPr lang="zh-TW" altLang="en-US"/>
        </a:p>
      </dgm:t>
    </dgm:pt>
    <dgm:pt modelId="{FC6C9F4C-3F01-437F-9443-C1CFF5F1199A}" type="parTrans" cxnId="{B50EF7D7-9A9F-490E-AB03-9B23C10099D3}">
      <dgm:prSet/>
      <dgm:spPr>
        <a:ln w="22225">
          <a:solidFill>
            <a:schemeClr val="accent5"/>
          </a:solidFill>
        </a:ln>
      </dgm:spPr>
      <dgm:t>
        <a:bodyPr/>
        <a:lstStyle/>
        <a:p>
          <a:endParaRPr lang="zh-TW" altLang="en-US"/>
        </a:p>
      </dgm:t>
    </dgm:pt>
    <dgm:pt modelId="{F6B7B82C-4517-415B-BC05-D991F693E2E4}">
      <dgm:prSet phldrT="[文字]"/>
      <dgm:spPr/>
      <dgm:t>
        <a:bodyPr/>
        <a:lstStyle/>
        <a:p>
          <a:r>
            <a:rPr lang="zh-TW" altLang="en-US" dirty="0"/>
            <a:t>主管機關</a:t>
          </a:r>
          <a:r>
            <a:rPr lang="en-US" altLang="zh-TW" dirty="0"/>
            <a:t>3</a:t>
          </a:r>
          <a:endParaRPr lang="zh-TW" altLang="en-US" dirty="0"/>
        </a:p>
      </dgm:t>
    </dgm:pt>
    <dgm:pt modelId="{C22E772E-52AE-4C50-AE0A-174275253955}" type="parTrans" cxnId="{9722BAAA-1E5E-4AB4-8902-D63A41FFD927}">
      <dgm:prSet/>
      <dgm:spPr>
        <a:ln w="22225">
          <a:solidFill>
            <a:schemeClr val="accent5"/>
          </a:solidFill>
        </a:ln>
      </dgm:spPr>
      <dgm:t>
        <a:bodyPr/>
        <a:lstStyle/>
        <a:p>
          <a:endParaRPr lang="zh-TW" altLang="en-US"/>
        </a:p>
      </dgm:t>
    </dgm:pt>
    <dgm:pt modelId="{97243E20-D93D-4244-B52B-E18DBAB59892}" type="sibTrans" cxnId="{9722BAAA-1E5E-4AB4-8902-D63A41FFD927}">
      <dgm:prSet/>
      <dgm:spPr/>
      <dgm:t>
        <a:bodyPr/>
        <a:lstStyle/>
        <a:p>
          <a:endParaRPr lang="zh-TW" altLang="en-US"/>
        </a:p>
      </dgm:t>
    </dgm:pt>
    <dgm:pt modelId="{349FC56E-8F5D-4D77-95BD-5A1D231F1713}">
      <dgm:prSet phldrT="[文字]"/>
      <dgm:spPr/>
      <dgm:t>
        <a:bodyPr/>
        <a:lstStyle/>
        <a:p>
          <a:r>
            <a:rPr lang="zh-TW" altLang="en-US" dirty="0"/>
            <a:t>大專校院</a:t>
          </a:r>
        </a:p>
      </dgm:t>
    </dgm:pt>
    <dgm:pt modelId="{AD6FB0DB-F73C-489A-920C-50FEC9717EE2}" type="parTrans" cxnId="{273F60E4-8AED-412E-A928-8EFA090D27D5}">
      <dgm:prSet/>
      <dgm:spPr>
        <a:ln w="22225">
          <a:solidFill>
            <a:schemeClr val="accent6"/>
          </a:solidFill>
        </a:ln>
      </dgm:spPr>
      <dgm:t>
        <a:bodyPr/>
        <a:lstStyle/>
        <a:p>
          <a:endParaRPr lang="zh-TW" altLang="en-US"/>
        </a:p>
      </dgm:t>
    </dgm:pt>
    <dgm:pt modelId="{B55FABB7-C046-4AA7-9679-6B73BA14990A}" type="sibTrans" cxnId="{273F60E4-8AED-412E-A928-8EFA090D27D5}">
      <dgm:prSet/>
      <dgm:spPr/>
      <dgm:t>
        <a:bodyPr/>
        <a:lstStyle/>
        <a:p>
          <a:endParaRPr lang="zh-TW" altLang="en-US"/>
        </a:p>
      </dgm:t>
    </dgm:pt>
    <dgm:pt modelId="{20763633-2573-4FC2-A496-8276202BA815}">
      <dgm:prSet phldrT="[文字]"/>
      <dgm:spPr/>
      <dgm:t>
        <a:bodyPr/>
        <a:lstStyle/>
        <a:p>
          <a:r>
            <a:rPr lang="zh-TW" altLang="en-US" dirty="0"/>
            <a:t>高職</a:t>
          </a:r>
        </a:p>
      </dgm:t>
    </dgm:pt>
    <dgm:pt modelId="{84D95E34-608A-4E4F-847B-A5476235CCEF}" type="parTrans" cxnId="{AC1F7C92-A536-459B-B8AD-B1BE803AAA75}">
      <dgm:prSet/>
      <dgm:spPr>
        <a:ln w="22225">
          <a:solidFill>
            <a:schemeClr val="accent6"/>
          </a:solidFill>
        </a:ln>
      </dgm:spPr>
      <dgm:t>
        <a:bodyPr/>
        <a:lstStyle/>
        <a:p>
          <a:endParaRPr lang="zh-TW" altLang="en-US"/>
        </a:p>
      </dgm:t>
    </dgm:pt>
    <dgm:pt modelId="{899BA5C6-88CF-49EA-9DAC-7070298B8B2D}" type="sibTrans" cxnId="{AC1F7C92-A536-459B-B8AD-B1BE803AAA75}">
      <dgm:prSet/>
      <dgm:spPr/>
      <dgm:t>
        <a:bodyPr/>
        <a:lstStyle/>
        <a:p>
          <a:endParaRPr lang="zh-TW" altLang="en-US"/>
        </a:p>
      </dgm:t>
    </dgm:pt>
    <dgm:pt modelId="{A9FB2953-3E8B-4448-BE7A-EC78BBAC86E7}">
      <dgm:prSet phldrT="[文字]"/>
      <dgm:spPr/>
      <dgm:t>
        <a:bodyPr/>
        <a:lstStyle/>
        <a:p>
          <a:r>
            <a:rPr lang="zh-TW" altLang="en-US" dirty="0"/>
            <a:t>大專校院</a:t>
          </a:r>
        </a:p>
      </dgm:t>
    </dgm:pt>
    <dgm:pt modelId="{74C79F01-60E2-4618-86F9-4CC95F384A1A}" type="parTrans" cxnId="{E5487557-9F48-4B0D-B7A8-ED79F720FF6C}">
      <dgm:prSet/>
      <dgm:spPr>
        <a:ln w="22225">
          <a:solidFill>
            <a:schemeClr val="accent6"/>
          </a:solidFill>
        </a:ln>
      </dgm:spPr>
      <dgm:t>
        <a:bodyPr/>
        <a:lstStyle/>
        <a:p>
          <a:endParaRPr lang="zh-TW" altLang="en-US"/>
        </a:p>
      </dgm:t>
    </dgm:pt>
    <dgm:pt modelId="{4BA554E2-FE12-43FE-ACEA-7F4BA7C6DFB1}" type="sibTrans" cxnId="{E5487557-9F48-4B0D-B7A8-ED79F720FF6C}">
      <dgm:prSet/>
      <dgm:spPr/>
      <dgm:t>
        <a:bodyPr/>
        <a:lstStyle/>
        <a:p>
          <a:endParaRPr lang="zh-TW" altLang="en-US"/>
        </a:p>
      </dgm:t>
    </dgm:pt>
    <dgm:pt modelId="{23516010-379A-4C19-AA25-796BD3D84400}" type="pres">
      <dgm:prSet presAssocID="{4AE79E6D-B262-4E51-B4F1-B2C3CD47258B}" presName="mainComposite" presStyleCnt="0">
        <dgm:presLayoutVars>
          <dgm:chPref val="1"/>
          <dgm:dir/>
          <dgm:animOne val="branch"/>
          <dgm:animLvl val="lvl"/>
          <dgm:resizeHandles val="exact"/>
        </dgm:presLayoutVars>
      </dgm:prSet>
      <dgm:spPr/>
    </dgm:pt>
    <dgm:pt modelId="{CF6BE0D8-DD81-4EF8-AAA9-DCED37D694E9}" type="pres">
      <dgm:prSet presAssocID="{4AE79E6D-B262-4E51-B4F1-B2C3CD47258B}" presName="hierFlow" presStyleCnt="0"/>
      <dgm:spPr/>
    </dgm:pt>
    <dgm:pt modelId="{B7522C45-F9B7-4235-AAB4-84FFB354A643}" type="pres">
      <dgm:prSet presAssocID="{4AE79E6D-B262-4E51-B4F1-B2C3CD47258B}" presName="firstBuf" presStyleCnt="0"/>
      <dgm:spPr/>
    </dgm:pt>
    <dgm:pt modelId="{9E01CD7D-6B56-46E7-93D2-0D81E7A09209}" type="pres">
      <dgm:prSet presAssocID="{4AE79E6D-B262-4E51-B4F1-B2C3CD47258B}" presName="hierChild1" presStyleCnt="0">
        <dgm:presLayoutVars>
          <dgm:chPref val="1"/>
          <dgm:animOne val="branch"/>
          <dgm:animLvl val="lvl"/>
        </dgm:presLayoutVars>
      </dgm:prSet>
      <dgm:spPr/>
    </dgm:pt>
    <dgm:pt modelId="{63DF1CF3-7E42-476F-8191-5CC076D67D9D}" type="pres">
      <dgm:prSet presAssocID="{1D3382F1-1898-4D30-B5AA-C430521E6065}" presName="Name14" presStyleCnt="0"/>
      <dgm:spPr/>
    </dgm:pt>
    <dgm:pt modelId="{19CC1366-DDF6-4A85-BF5A-C42660C45C78}" type="pres">
      <dgm:prSet presAssocID="{1D3382F1-1898-4D30-B5AA-C430521E6065}" presName="level1Shape" presStyleLbl="node0" presStyleIdx="0" presStyleCnt="1" custLinFactX="-79265" custLinFactNeighborX="-100000" custLinFactNeighborY="36378">
        <dgm:presLayoutVars>
          <dgm:chPref val="3"/>
        </dgm:presLayoutVars>
      </dgm:prSet>
      <dgm:spPr/>
    </dgm:pt>
    <dgm:pt modelId="{2B88DC16-AE90-4562-BB67-FAADF7BFA03E}" type="pres">
      <dgm:prSet presAssocID="{1D3382F1-1898-4D30-B5AA-C430521E6065}" presName="hierChild2" presStyleCnt="0"/>
      <dgm:spPr/>
    </dgm:pt>
    <dgm:pt modelId="{5AF86D85-9B95-4DC4-BB89-1A73E76EAF6B}" type="pres">
      <dgm:prSet presAssocID="{1A009C66-A9D0-4245-8E84-29B749441549}" presName="Name19" presStyleLbl="parChTrans1D2" presStyleIdx="0" presStyleCnt="3"/>
      <dgm:spPr/>
    </dgm:pt>
    <dgm:pt modelId="{87D1D78A-EB66-4FF0-9E9E-7D4E91AE932E}" type="pres">
      <dgm:prSet presAssocID="{E16745B7-46E1-4F72-80A9-0A4F8138AF06}" presName="Name21" presStyleCnt="0"/>
      <dgm:spPr/>
    </dgm:pt>
    <dgm:pt modelId="{E0021BD6-9638-480B-8299-E73AD319707F}" type="pres">
      <dgm:prSet presAssocID="{E16745B7-46E1-4F72-80A9-0A4F8138AF06}" presName="level2Shape" presStyleLbl="node2" presStyleIdx="0" presStyleCnt="3" custScaleX="128025" custLinFactX="-18341" custLinFactY="100000" custLinFactNeighborX="-100000" custLinFactNeighborY="127015"/>
      <dgm:spPr/>
    </dgm:pt>
    <dgm:pt modelId="{95B5D9FD-72A2-498E-8EC2-800EBD16653D}" type="pres">
      <dgm:prSet presAssocID="{E16745B7-46E1-4F72-80A9-0A4F8138AF06}" presName="hierChild3" presStyleCnt="0"/>
      <dgm:spPr/>
    </dgm:pt>
    <dgm:pt modelId="{3ACFA6F7-4A71-488B-8937-4CAD71D9F00D}" type="pres">
      <dgm:prSet presAssocID="{FBE897B4-1071-4D0C-A883-09CD66396C2B}" presName="Name19" presStyleLbl="parChTrans1D3" presStyleIdx="0" presStyleCnt="5"/>
      <dgm:spPr/>
    </dgm:pt>
    <dgm:pt modelId="{D8A4FB14-07B5-45E1-9589-FE96F1D3303C}" type="pres">
      <dgm:prSet presAssocID="{22B30E4C-AE15-42F3-8800-20ADDB26BC33}" presName="Name21" presStyleCnt="0"/>
      <dgm:spPr/>
    </dgm:pt>
    <dgm:pt modelId="{E3A27C9D-3CD5-453B-AC90-BD591F89E5EF}" type="pres">
      <dgm:prSet presAssocID="{22B30E4C-AE15-42F3-8800-20ADDB26BC33}" presName="level2Shape" presStyleLbl="node3" presStyleIdx="0" presStyleCnt="5" custLinFactX="-14147" custLinFactY="106453" custLinFactNeighborX="-100000" custLinFactNeighborY="200000"/>
      <dgm:spPr/>
    </dgm:pt>
    <dgm:pt modelId="{AC46BB41-311D-40B5-9FF7-B619CABF5474}" type="pres">
      <dgm:prSet presAssocID="{22B30E4C-AE15-42F3-8800-20ADDB26BC33}" presName="hierChild3" presStyleCnt="0"/>
      <dgm:spPr/>
    </dgm:pt>
    <dgm:pt modelId="{4BE933F2-DAA7-4D9C-AD0D-E79A978A72DE}" type="pres">
      <dgm:prSet presAssocID="{AD6FB0DB-F73C-489A-920C-50FEC9717EE2}" presName="Name19" presStyleLbl="parChTrans1D3" presStyleIdx="1" presStyleCnt="5"/>
      <dgm:spPr/>
    </dgm:pt>
    <dgm:pt modelId="{88BE67A6-AFE9-4CF8-ACC7-2172D4101EA7}" type="pres">
      <dgm:prSet presAssocID="{349FC56E-8F5D-4D77-95BD-5A1D231F1713}" presName="Name21" presStyleCnt="0"/>
      <dgm:spPr/>
    </dgm:pt>
    <dgm:pt modelId="{A6FF7C07-3BAE-4201-B136-CE692049AF77}" type="pres">
      <dgm:prSet presAssocID="{349FC56E-8F5D-4D77-95BD-5A1D231F1713}" presName="level2Shape" presStyleLbl="node3" presStyleIdx="1" presStyleCnt="5" custLinFactX="-22535" custLinFactY="103643" custLinFactNeighborX="-100000" custLinFactNeighborY="200000"/>
      <dgm:spPr/>
    </dgm:pt>
    <dgm:pt modelId="{815E9427-BBD9-4E77-845B-173418323946}" type="pres">
      <dgm:prSet presAssocID="{349FC56E-8F5D-4D77-95BD-5A1D231F1713}" presName="hierChild3" presStyleCnt="0"/>
      <dgm:spPr/>
    </dgm:pt>
    <dgm:pt modelId="{9B8E3396-9582-4EA2-8750-352C4CE91C6E}" type="pres">
      <dgm:prSet presAssocID="{FC6C9F4C-3F01-437F-9443-C1CFF5F1199A}" presName="Name19" presStyleLbl="parChTrans1D2" presStyleIdx="1" presStyleCnt="3"/>
      <dgm:spPr/>
    </dgm:pt>
    <dgm:pt modelId="{BAC22301-E794-44D3-B9E3-97D56B4358EC}" type="pres">
      <dgm:prSet presAssocID="{A915E681-BFFC-4A64-AE38-07421B57BF0C}" presName="Name21" presStyleCnt="0"/>
      <dgm:spPr/>
    </dgm:pt>
    <dgm:pt modelId="{03F69A18-FEE8-4580-B0D4-8C98511C13E4}" type="pres">
      <dgm:prSet presAssocID="{A915E681-BFFC-4A64-AE38-07421B57BF0C}" presName="level2Shape" presStyleLbl="node2" presStyleIdx="1" presStyleCnt="3" custScaleX="114095" custLinFactY="100000" custLinFactNeighborX="-89509" custLinFactNeighborY="128250"/>
      <dgm:spPr/>
    </dgm:pt>
    <dgm:pt modelId="{3C86D77C-B472-48B9-BB26-30B8D3F91F9E}" type="pres">
      <dgm:prSet presAssocID="{A915E681-BFFC-4A64-AE38-07421B57BF0C}" presName="hierChild3" presStyleCnt="0"/>
      <dgm:spPr/>
    </dgm:pt>
    <dgm:pt modelId="{50C289FB-CBCF-4413-B20A-3F0F32B27AB9}" type="pres">
      <dgm:prSet presAssocID="{4078F622-357C-4A31-A5B2-C7432868039C}" presName="Name19" presStyleLbl="parChTrans1D3" presStyleIdx="2" presStyleCnt="5"/>
      <dgm:spPr/>
    </dgm:pt>
    <dgm:pt modelId="{24969D9F-49F0-411C-8A5E-2B4CE280CEB5}" type="pres">
      <dgm:prSet presAssocID="{3552D2FA-89B9-4718-B2B2-947D9A433C89}" presName="Name21" presStyleCnt="0"/>
      <dgm:spPr/>
    </dgm:pt>
    <dgm:pt modelId="{57FA9443-DD4A-4790-BEFB-099680904FFF}" type="pres">
      <dgm:prSet presAssocID="{3552D2FA-89B9-4718-B2B2-947D9A433C89}" presName="level2Shape" presStyleLbl="node3" presStyleIdx="2" presStyleCnt="5" custLinFactY="108080" custLinFactNeighborX="-85315" custLinFactNeighborY="200000"/>
      <dgm:spPr/>
    </dgm:pt>
    <dgm:pt modelId="{C324633F-400D-40E1-A0D0-D19EEF4F8502}" type="pres">
      <dgm:prSet presAssocID="{3552D2FA-89B9-4718-B2B2-947D9A433C89}" presName="hierChild3" presStyleCnt="0"/>
      <dgm:spPr/>
    </dgm:pt>
    <dgm:pt modelId="{63007372-9FAC-4406-A5F5-79C9496CD900}" type="pres">
      <dgm:prSet presAssocID="{84D95E34-608A-4E4F-847B-A5476235CCEF}" presName="Name19" presStyleLbl="parChTrans1D3" presStyleIdx="3" presStyleCnt="5"/>
      <dgm:spPr/>
    </dgm:pt>
    <dgm:pt modelId="{EFF71576-A012-45C6-807E-2F07652E2BD1}" type="pres">
      <dgm:prSet presAssocID="{20763633-2573-4FC2-A496-8276202BA815}" presName="Name21" presStyleCnt="0"/>
      <dgm:spPr/>
    </dgm:pt>
    <dgm:pt modelId="{FB8986B3-3932-494A-865C-316BFAE7856C}" type="pres">
      <dgm:prSet presAssocID="{20763633-2573-4FC2-A496-8276202BA815}" presName="level2Shape" presStyleLbl="node3" presStyleIdx="3" presStyleCnt="5" custLinFactY="108080" custLinFactNeighborX="-87947" custLinFactNeighborY="200000"/>
      <dgm:spPr/>
    </dgm:pt>
    <dgm:pt modelId="{7D6FD1C2-D8DE-428F-9CDB-A87F740D32BF}" type="pres">
      <dgm:prSet presAssocID="{20763633-2573-4FC2-A496-8276202BA815}" presName="hierChild3" presStyleCnt="0"/>
      <dgm:spPr/>
    </dgm:pt>
    <dgm:pt modelId="{3B07ABA8-EE29-49B5-A3F2-D973283F3C08}" type="pres">
      <dgm:prSet presAssocID="{C22E772E-52AE-4C50-AE0A-174275253955}" presName="Name19" presStyleLbl="parChTrans1D2" presStyleIdx="2" presStyleCnt="3"/>
      <dgm:spPr/>
    </dgm:pt>
    <dgm:pt modelId="{0015451C-88CC-4FE5-A77C-A82770C09DEF}" type="pres">
      <dgm:prSet presAssocID="{F6B7B82C-4517-415B-BC05-D991F693E2E4}" presName="Name21" presStyleCnt="0"/>
      <dgm:spPr/>
    </dgm:pt>
    <dgm:pt modelId="{42C7267C-6B5F-453D-B2F5-FA563C586BCF}" type="pres">
      <dgm:prSet presAssocID="{F6B7B82C-4517-415B-BC05-D991F693E2E4}" presName="level2Shape" presStyleLbl="node2" presStyleIdx="2" presStyleCnt="3" custScaleX="114095" custLinFactY="100000" custLinFactNeighborX="-56483" custLinFactNeighborY="127015"/>
      <dgm:spPr/>
    </dgm:pt>
    <dgm:pt modelId="{5B007AE1-5397-47DF-85E4-5D2B8B062EBE}" type="pres">
      <dgm:prSet presAssocID="{F6B7B82C-4517-415B-BC05-D991F693E2E4}" presName="hierChild3" presStyleCnt="0"/>
      <dgm:spPr/>
    </dgm:pt>
    <dgm:pt modelId="{EC715075-8F84-4FAD-8D1D-78C46152CD5F}" type="pres">
      <dgm:prSet presAssocID="{74C79F01-60E2-4618-86F9-4CC95F384A1A}" presName="Name19" presStyleLbl="parChTrans1D3" presStyleIdx="4" presStyleCnt="5"/>
      <dgm:spPr/>
    </dgm:pt>
    <dgm:pt modelId="{99FB849E-07CA-43C3-B5B9-9325F8ACD346}" type="pres">
      <dgm:prSet presAssocID="{A9FB2953-3E8B-4448-BE7A-EC78BBAC86E7}" presName="Name21" presStyleCnt="0"/>
      <dgm:spPr/>
    </dgm:pt>
    <dgm:pt modelId="{A3417738-C816-48EC-8EE0-4F5F57C6B252}" type="pres">
      <dgm:prSet presAssocID="{A9FB2953-3E8B-4448-BE7A-EC78BBAC86E7}" presName="level2Shape" presStyleLbl="node3" presStyleIdx="4" presStyleCnt="5" custLinFactY="103639" custLinFactNeighborX="-56483" custLinFactNeighborY="200000"/>
      <dgm:spPr/>
    </dgm:pt>
    <dgm:pt modelId="{32835BF2-51BC-482B-8F64-668B6ADF174D}" type="pres">
      <dgm:prSet presAssocID="{A9FB2953-3E8B-4448-BE7A-EC78BBAC86E7}" presName="hierChild3" presStyleCnt="0"/>
      <dgm:spPr/>
    </dgm:pt>
    <dgm:pt modelId="{06771935-1D55-4F53-ACD3-24A16DD50884}" type="pres">
      <dgm:prSet presAssocID="{4AE79E6D-B262-4E51-B4F1-B2C3CD47258B}" presName="bgShapesFlow" presStyleCnt="0"/>
      <dgm:spPr/>
    </dgm:pt>
    <dgm:pt modelId="{6AACFFD9-07B7-4D5D-BE6C-3A8E0DD6F578}" type="pres">
      <dgm:prSet presAssocID="{C0BBCC47-213E-437F-A863-5BE2B8BCFD96}" presName="rectComp" presStyleCnt="0"/>
      <dgm:spPr/>
    </dgm:pt>
    <dgm:pt modelId="{5237A303-E1F2-41D9-8768-F53C7CC1F037}" type="pres">
      <dgm:prSet presAssocID="{C0BBCC47-213E-437F-A863-5BE2B8BCFD96}" presName="bgRect" presStyleLbl="bgShp" presStyleIdx="0" presStyleCnt="3" custScaleY="2000000"/>
      <dgm:spPr/>
    </dgm:pt>
    <dgm:pt modelId="{66DA5A53-EF16-45DA-B66B-516C5DE1F969}" type="pres">
      <dgm:prSet presAssocID="{C0BBCC47-213E-437F-A863-5BE2B8BCFD96}" presName="bgRectTx" presStyleLbl="bgShp" presStyleIdx="0" presStyleCnt="3">
        <dgm:presLayoutVars>
          <dgm:bulletEnabled val="1"/>
        </dgm:presLayoutVars>
      </dgm:prSet>
      <dgm:spPr/>
    </dgm:pt>
    <dgm:pt modelId="{92A5AB46-E1D5-407D-AF2D-0FD96139857B}" type="pres">
      <dgm:prSet presAssocID="{C0BBCC47-213E-437F-A863-5BE2B8BCFD96}" presName="spComp" presStyleCnt="0"/>
      <dgm:spPr/>
    </dgm:pt>
    <dgm:pt modelId="{EC755C58-4E5C-4E1F-96FA-5BFCFEE92721}" type="pres">
      <dgm:prSet presAssocID="{C0BBCC47-213E-437F-A863-5BE2B8BCFD96}" presName="vSp" presStyleCnt="0"/>
      <dgm:spPr/>
    </dgm:pt>
    <dgm:pt modelId="{4FF25AE4-F556-44A3-9B95-A94633265FE1}" type="pres">
      <dgm:prSet presAssocID="{9BDE60DD-90E1-4476-A905-E4A2BB1F6037}" presName="rectComp" presStyleCnt="0"/>
      <dgm:spPr/>
    </dgm:pt>
    <dgm:pt modelId="{B729E561-0E90-428F-A1C0-6D29C19525F9}" type="pres">
      <dgm:prSet presAssocID="{9BDE60DD-90E1-4476-A905-E4A2BB1F6037}" presName="bgRect" presStyleLbl="bgShp" presStyleIdx="1" presStyleCnt="3" custScaleY="2000000"/>
      <dgm:spPr/>
    </dgm:pt>
    <dgm:pt modelId="{7CF6AE12-0499-4D57-9D06-8CD639BCB6CB}" type="pres">
      <dgm:prSet presAssocID="{9BDE60DD-90E1-4476-A905-E4A2BB1F6037}" presName="bgRectTx" presStyleLbl="bgShp" presStyleIdx="1" presStyleCnt="3">
        <dgm:presLayoutVars>
          <dgm:bulletEnabled val="1"/>
        </dgm:presLayoutVars>
      </dgm:prSet>
      <dgm:spPr/>
    </dgm:pt>
    <dgm:pt modelId="{C0FB732E-30DC-40B7-8333-07248834DD6A}" type="pres">
      <dgm:prSet presAssocID="{9BDE60DD-90E1-4476-A905-E4A2BB1F6037}" presName="spComp" presStyleCnt="0"/>
      <dgm:spPr/>
    </dgm:pt>
    <dgm:pt modelId="{EA1A37C7-F927-4B08-B550-8EB349467F4C}" type="pres">
      <dgm:prSet presAssocID="{9BDE60DD-90E1-4476-A905-E4A2BB1F6037}" presName="vSp" presStyleCnt="0"/>
      <dgm:spPr/>
    </dgm:pt>
    <dgm:pt modelId="{91652F09-8BE1-4CFC-9681-FBC43B8A8E0B}" type="pres">
      <dgm:prSet presAssocID="{9FAC01D9-77AC-44E7-9209-A1FBF9CE16F6}" presName="rectComp" presStyleCnt="0"/>
      <dgm:spPr/>
    </dgm:pt>
    <dgm:pt modelId="{17ABC724-DA18-49C7-88AF-0C601EF985FE}" type="pres">
      <dgm:prSet presAssocID="{9FAC01D9-77AC-44E7-9209-A1FBF9CE16F6}" presName="bgRect" presStyleLbl="bgShp" presStyleIdx="2" presStyleCnt="3" custScaleY="2000000"/>
      <dgm:spPr/>
    </dgm:pt>
    <dgm:pt modelId="{9463035D-AE33-4AE6-99E2-634F9A1647B3}" type="pres">
      <dgm:prSet presAssocID="{9FAC01D9-77AC-44E7-9209-A1FBF9CE16F6}" presName="bgRectTx" presStyleLbl="bgShp" presStyleIdx="2" presStyleCnt="3">
        <dgm:presLayoutVars>
          <dgm:bulletEnabled val="1"/>
        </dgm:presLayoutVars>
      </dgm:prSet>
      <dgm:spPr/>
    </dgm:pt>
  </dgm:ptLst>
  <dgm:cxnLst>
    <dgm:cxn modelId="{29EFDB02-8DA3-4684-9F4C-DEFD29628F9C}" type="presOf" srcId="{84D95E34-608A-4E4F-847B-A5476235CCEF}" destId="{63007372-9FAC-4406-A5F5-79C9496CD900}" srcOrd="0" destOrd="0" presId="urn:microsoft.com/office/officeart/2005/8/layout/hierarchy6"/>
    <dgm:cxn modelId="{5C043909-93C8-48C4-BE10-67ED83A6C1E7}" type="presOf" srcId="{C22E772E-52AE-4C50-AE0A-174275253955}" destId="{3B07ABA8-EE29-49B5-A3F2-D973283F3C08}" srcOrd="0" destOrd="0" presId="urn:microsoft.com/office/officeart/2005/8/layout/hierarchy6"/>
    <dgm:cxn modelId="{68BEE20B-5888-4146-8C2F-E3D0707A75B2}" srcId="{E16745B7-46E1-4F72-80A9-0A4F8138AF06}" destId="{22B30E4C-AE15-42F3-8800-20ADDB26BC33}" srcOrd="0" destOrd="0" parTransId="{FBE897B4-1071-4D0C-A883-09CD66396C2B}" sibTransId="{5F49CE5C-D2C7-4FC0-B91D-E29299D5DBD2}"/>
    <dgm:cxn modelId="{06980A12-5A62-42E7-86C8-937E5D0EFCAC}" type="presOf" srcId="{C0BBCC47-213E-437F-A863-5BE2B8BCFD96}" destId="{5237A303-E1F2-41D9-8768-F53C7CC1F037}" srcOrd="0" destOrd="0" presId="urn:microsoft.com/office/officeart/2005/8/layout/hierarchy6"/>
    <dgm:cxn modelId="{12DD301D-856B-4928-ADE2-B1D7CD4542D8}" srcId="{4AE79E6D-B262-4E51-B4F1-B2C3CD47258B}" destId="{9FAC01D9-77AC-44E7-9209-A1FBF9CE16F6}" srcOrd="3" destOrd="0" parTransId="{FC826AC3-D2FA-451C-8B6A-AD8235B0B266}" sibTransId="{F51F5E31-6D59-411A-8F95-25F4674C92D9}"/>
    <dgm:cxn modelId="{88936E25-4B92-4D46-BEFF-9BC80F68C2DB}" type="presOf" srcId="{9BDE60DD-90E1-4476-A905-E4A2BB1F6037}" destId="{7CF6AE12-0499-4D57-9D06-8CD639BCB6CB}" srcOrd="1" destOrd="0" presId="urn:microsoft.com/office/officeart/2005/8/layout/hierarchy6"/>
    <dgm:cxn modelId="{3869B929-9A8E-4393-8E99-CFE400F90360}" type="presOf" srcId="{9BDE60DD-90E1-4476-A905-E4A2BB1F6037}" destId="{B729E561-0E90-428F-A1C0-6D29C19525F9}" srcOrd="0" destOrd="0" presId="urn:microsoft.com/office/officeart/2005/8/layout/hierarchy6"/>
    <dgm:cxn modelId="{F83CA030-9FD6-4216-B888-3D5AC41E905D}" srcId="{1D3382F1-1898-4D30-B5AA-C430521E6065}" destId="{E16745B7-46E1-4F72-80A9-0A4F8138AF06}" srcOrd="0" destOrd="0" parTransId="{1A009C66-A9D0-4245-8E84-29B749441549}" sibTransId="{FFEBAC9C-6F75-43F9-8AA5-7918F3EE79F2}"/>
    <dgm:cxn modelId="{3C203732-9932-42E3-B13E-05F7B388BD1F}" type="presOf" srcId="{FC6C9F4C-3F01-437F-9443-C1CFF5F1199A}" destId="{9B8E3396-9582-4EA2-8750-352C4CE91C6E}" srcOrd="0" destOrd="0" presId="urn:microsoft.com/office/officeart/2005/8/layout/hierarchy6"/>
    <dgm:cxn modelId="{3D02533C-77D3-459C-81B7-A29E64CF1550}" srcId="{4AE79E6D-B262-4E51-B4F1-B2C3CD47258B}" destId="{1D3382F1-1898-4D30-B5AA-C430521E6065}" srcOrd="0" destOrd="0" parTransId="{09FFC825-FAF7-4000-999D-935EC6E76957}" sibTransId="{78385D31-D66C-4E41-B394-7AC331803B12}"/>
    <dgm:cxn modelId="{D293315E-57BD-4DB5-98C9-EF0AE6B9D343}" type="presOf" srcId="{20763633-2573-4FC2-A496-8276202BA815}" destId="{FB8986B3-3932-494A-865C-316BFAE7856C}" srcOrd="0" destOrd="0" presId="urn:microsoft.com/office/officeart/2005/8/layout/hierarchy6"/>
    <dgm:cxn modelId="{549FD35E-39E9-4A27-BD77-734A749E3C80}" type="presOf" srcId="{9FAC01D9-77AC-44E7-9209-A1FBF9CE16F6}" destId="{17ABC724-DA18-49C7-88AF-0C601EF985FE}" srcOrd="0" destOrd="0" presId="urn:microsoft.com/office/officeart/2005/8/layout/hierarchy6"/>
    <dgm:cxn modelId="{BED5EC4A-9ABD-492C-9B7E-C7AE9DA2C1F5}" type="presOf" srcId="{1D3382F1-1898-4D30-B5AA-C430521E6065}" destId="{19CC1366-DDF6-4A85-BF5A-C42660C45C78}" srcOrd="0" destOrd="0" presId="urn:microsoft.com/office/officeart/2005/8/layout/hierarchy6"/>
    <dgm:cxn modelId="{A34C4670-FDDE-4BDC-8037-D22188124FC1}" type="presOf" srcId="{74C79F01-60E2-4618-86F9-4CC95F384A1A}" destId="{EC715075-8F84-4FAD-8D1D-78C46152CD5F}" srcOrd="0" destOrd="0" presId="urn:microsoft.com/office/officeart/2005/8/layout/hierarchy6"/>
    <dgm:cxn modelId="{E5487557-9F48-4B0D-B7A8-ED79F720FF6C}" srcId="{F6B7B82C-4517-415B-BC05-D991F693E2E4}" destId="{A9FB2953-3E8B-4448-BE7A-EC78BBAC86E7}" srcOrd="0" destOrd="0" parTransId="{74C79F01-60E2-4618-86F9-4CC95F384A1A}" sibTransId="{4BA554E2-FE12-43FE-ACEA-7F4BA7C6DFB1}"/>
    <dgm:cxn modelId="{9B698E5A-6D92-4292-924F-9ACB936EB69F}" srcId="{4AE79E6D-B262-4E51-B4F1-B2C3CD47258B}" destId="{C0BBCC47-213E-437F-A863-5BE2B8BCFD96}" srcOrd="1" destOrd="0" parTransId="{2C66157D-F675-4CDC-B1BD-B15B6114CBB5}" sibTransId="{8ED25C7E-769D-4DB4-8E7C-FC509692736D}"/>
    <dgm:cxn modelId="{1869F47B-9E44-44B5-9DAF-F52281F197B8}" type="presOf" srcId="{FBE897B4-1071-4D0C-A883-09CD66396C2B}" destId="{3ACFA6F7-4A71-488B-8937-4CAD71D9F00D}" srcOrd="0" destOrd="0" presId="urn:microsoft.com/office/officeart/2005/8/layout/hierarchy6"/>
    <dgm:cxn modelId="{9CA60582-C042-47F9-9892-EB77C173CCE1}" type="presOf" srcId="{3552D2FA-89B9-4718-B2B2-947D9A433C89}" destId="{57FA9443-DD4A-4790-BEFB-099680904FFF}" srcOrd="0" destOrd="0" presId="urn:microsoft.com/office/officeart/2005/8/layout/hierarchy6"/>
    <dgm:cxn modelId="{E1B29C83-C1CB-4BCF-B32F-78A6D593C528}" type="presOf" srcId="{9FAC01D9-77AC-44E7-9209-A1FBF9CE16F6}" destId="{9463035D-AE33-4AE6-99E2-634F9A1647B3}" srcOrd="1" destOrd="0" presId="urn:microsoft.com/office/officeart/2005/8/layout/hierarchy6"/>
    <dgm:cxn modelId="{4B2CC18C-ED0B-4472-8885-F948C9E5B3F1}" type="presOf" srcId="{AD6FB0DB-F73C-489A-920C-50FEC9717EE2}" destId="{4BE933F2-DAA7-4D9C-AD0D-E79A978A72DE}" srcOrd="0" destOrd="0" presId="urn:microsoft.com/office/officeart/2005/8/layout/hierarchy6"/>
    <dgm:cxn modelId="{AC1F7C92-A536-459B-B8AD-B1BE803AAA75}" srcId="{A915E681-BFFC-4A64-AE38-07421B57BF0C}" destId="{20763633-2573-4FC2-A496-8276202BA815}" srcOrd="1" destOrd="0" parTransId="{84D95E34-608A-4E4F-847B-A5476235CCEF}" sibTransId="{899BA5C6-88CF-49EA-9DAC-7070298B8B2D}"/>
    <dgm:cxn modelId="{07744699-1612-4477-96E6-5B346C98386C}" srcId="{A915E681-BFFC-4A64-AE38-07421B57BF0C}" destId="{3552D2FA-89B9-4718-B2B2-947D9A433C89}" srcOrd="0" destOrd="0" parTransId="{4078F622-357C-4A31-A5B2-C7432868039C}" sibTransId="{F1D0D134-18BF-44C3-9F3D-19AC763E37AB}"/>
    <dgm:cxn modelId="{53744EA0-262B-4F56-9EDB-4B146EDF99C0}" type="presOf" srcId="{E16745B7-46E1-4F72-80A9-0A4F8138AF06}" destId="{E0021BD6-9638-480B-8299-E73AD319707F}" srcOrd="0" destOrd="0" presId="urn:microsoft.com/office/officeart/2005/8/layout/hierarchy6"/>
    <dgm:cxn modelId="{9722BAAA-1E5E-4AB4-8902-D63A41FFD927}" srcId="{1D3382F1-1898-4D30-B5AA-C430521E6065}" destId="{F6B7B82C-4517-415B-BC05-D991F693E2E4}" srcOrd="2" destOrd="0" parTransId="{C22E772E-52AE-4C50-AE0A-174275253955}" sibTransId="{97243E20-D93D-4244-B52B-E18DBAB59892}"/>
    <dgm:cxn modelId="{431B6EAE-7483-426E-8182-9339BD11131C}" type="presOf" srcId="{4AE79E6D-B262-4E51-B4F1-B2C3CD47258B}" destId="{23516010-379A-4C19-AA25-796BD3D84400}" srcOrd="0" destOrd="0" presId="urn:microsoft.com/office/officeart/2005/8/layout/hierarchy6"/>
    <dgm:cxn modelId="{0C40C8B2-C99E-48CE-814A-7DE1CB467B19}" srcId="{4AE79E6D-B262-4E51-B4F1-B2C3CD47258B}" destId="{9BDE60DD-90E1-4476-A905-E4A2BB1F6037}" srcOrd="2" destOrd="0" parTransId="{6D8587FA-3EC7-42FD-8EA7-3E633FD41DFB}" sibTransId="{A856C770-3A2C-493E-A734-D950E3C1B192}"/>
    <dgm:cxn modelId="{7BE800B5-C296-40FE-A082-22C78DE99525}" type="presOf" srcId="{1A009C66-A9D0-4245-8E84-29B749441549}" destId="{5AF86D85-9B95-4DC4-BB89-1A73E76EAF6B}" srcOrd="0" destOrd="0" presId="urn:microsoft.com/office/officeart/2005/8/layout/hierarchy6"/>
    <dgm:cxn modelId="{C3A630B5-5D28-43C1-8C5C-063EA858FBE9}" type="presOf" srcId="{A9FB2953-3E8B-4448-BE7A-EC78BBAC86E7}" destId="{A3417738-C816-48EC-8EE0-4F5F57C6B252}" srcOrd="0" destOrd="0" presId="urn:microsoft.com/office/officeart/2005/8/layout/hierarchy6"/>
    <dgm:cxn modelId="{EFB071BE-2185-4FB7-A80E-3732B82C5B96}" type="presOf" srcId="{22B30E4C-AE15-42F3-8800-20ADDB26BC33}" destId="{E3A27C9D-3CD5-453B-AC90-BD591F89E5EF}" srcOrd="0" destOrd="0" presId="urn:microsoft.com/office/officeart/2005/8/layout/hierarchy6"/>
    <dgm:cxn modelId="{B555EEC1-4456-497C-A781-DC913EFFFEE7}" type="presOf" srcId="{349FC56E-8F5D-4D77-95BD-5A1D231F1713}" destId="{A6FF7C07-3BAE-4201-B136-CE692049AF77}" srcOrd="0" destOrd="0" presId="urn:microsoft.com/office/officeart/2005/8/layout/hierarchy6"/>
    <dgm:cxn modelId="{E28A59D5-4101-42CB-9124-483CC922FE32}" type="presOf" srcId="{F6B7B82C-4517-415B-BC05-D991F693E2E4}" destId="{42C7267C-6B5F-453D-B2F5-FA563C586BCF}" srcOrd="0" destOrd="0" presId="urn:microsoft.com/office/officeart/2005/8/layout/hierarchy6"/>
    <dgm:cxn modelId="{B50EF7D7-9A9F-490E-AB03-9B23C10099D3}" srcId="{1D3382F1-1898-4D30-B5AA-C430521E6065}" destId="{A915E681-BFFC-4A64-AE38-07421B57BF0C}" srcOrd="1" destOrd="0" parTransId="{FC6C9F4C-3F01-437F-9443-C1CFF5F1199A}" sibTransId="{12730D0D-0A4C-49B4-A66D-999B05B2EC18}"/>
    <dgm:cxn modelId="{4B452ED9-8573-4D14-B344-B1177F558148}" type="presOf" srcId="{A915E681-BFFC-4A64-AE38-07421B57BF0C}" destId="{03F69A18-FEE8-4580-B0D4-8C98511C13E4}" srcOrd="0" destOrd="0" presId="urn:microsoft.com/office/officeart/2005/8/layout/hierarchy6"/>
    <dgm:cxn modelId="{16FC8BDC-6BA0-4150-A02D-3085C1C7EA3C}" type="presOf" srcId="{C0BBCC47-213E-437F-A863-5BE2B8BCFD96}" destId="{66DA5A53-EF16-45DA-B66B-516C5DE1F969}" srcOrd="1" destOrd="0" presId="urn:microsoft.com/office/officeart/2005/8/layout/hierarchy6"/>
    <dgm:cxn modelId="{273F60E4-8AED-412E-A928-8EFA090D27D5}" srcId="{E16745B7-46E1-4F72-80A9-0A4F8138AF06}" destId="{349FC56E-8F5D-4D77-95BD-5A1D231F1713}" srcOrd="1" destOrd="0" parTransId="{AD6FB0DB-F73C-489A-920C-50FEC9717EE2}" sibTransId="{B55FABB7-C046-4AA7-9679-6B73BA14990A}"/>
    <dgm:cxn modelId="{606C8AEF-343A-4D86-9334-F839294735EB}" type="presOf" srcId="{4078F622-357C-4A31-A5B2-C7432868039C}" destId="{50C289FB-CBCF-4413-B20A-3F0F32B27AB9}" srcOrd="0" destOrd="0" presId="urn:microsoft.com/office/officeart/2005/8/layout/hierarchy6"/>
    <dgm:cxn modelId="{C9E35C2D-1094-40BF-B12F-F40F9B983FB7}" type="presParOf" srcId="{23516010-379A-4C19-AA25-796BD3D84400}" destId="{CF6BE0D8-DD81-4EF8-AAA9-DCED37D694E9}" srcOrd="0" destOrd="0" presId="urn:microsoft.com/office/officeart/2005/8/layout/hierarchy6"/>
    <dgm:cxn modelId="{F42ED1B9-4E84-4DC8-BD17-58D66AC037B7}" type="presParOf" srcId="{CF6BE0D8-DD81-4EF8-AAA9-DCED37D694E9}" destId="{B7522C45-F9B7-4235-AAB4-84FFB354A643}" srcOrd="0" destOrd="0" presId="urn:microsoft.com/office/officeart/2005/8/layout/hierarchy6"/>
    <dgm:cxn modelId="{20D8F53F-6767-4823-8537-64731DD12CC6}" type="presParOf" srcId="{CF6BE0D8-DD81-4EF8-AAA9-DCED37D694E9}" destId="{9E01CD7D-6B56-46E7-93D2-0D81E7A09209}" srcOrd="1" destOrd="0" presId="urn:microsoft.com/office/officeart/2005/8/layout/hierarchy6"/>
    <dgm:cxn modelId="{C351D6C5-E834-43DB-8D7E-95CB9A5B547D}" type="presParOf" srcId="{9E01CD7D-6B56-46E7-93D2-0D81E7A09209}" destId="{63DF1CF3-7E42-476F-8191-5CC076D67D9D}" srcOrd="0" destOrd="0" presId="urn:microsoft.com/office/officeart/2005/8/layout/hierarchy6"/>
    <dgm:cxn modelId="{02CBCC9C-99F8-4EF8-A58A-936F61964F56}" type="presParOf" srcId="{63DF1CF3-7E42-476F-8191-5CC076D67D9D}" destId="{19CC1366-DDF6-4A85-BF5A-C42660C45C78}" srcOrd="0" destOrd="0" presId="urn:microsoft.com/office/officeart/2005/8/layout/hierarchy6"/>
    <dgm:cxn modelId="{185D8608-0C27-4710-905D-CF64BEDE657C}" type="presParOf" srcId="{63DF1CF3-7E42-476F-8191-5CC076D67D9D}" destId="{2B88DC16-AE90-4562-BB67-FAADF7BFA03E}" srcOrd="1" destOrd="0" presId="urn:microsoft.com/office/officeart/2005/8/layout/hierarchy6"/>
    <dgm:cxn modelId="{82118A39-610C-4FF7-80E0-21BE04E78C23}" type="presParOf" srcId="{2B88DC16-AE90-4562-BB67-FAADF7BFA03E}" destId="{5AF86D85-9B95-4DC4-BB89-1A73E76EAF6B}" srcOrd="0" destOrd="0" presId="urn:microsoft.com/office/officeart/2005/8/layout/hierarchy6"/>
    <dgm:cxn modelId="{247AB773-5258-4653-B789-FCBAAF41538B}" type="presParOf" srcId="{2B88DC16-AE90-4562-BB67-FAADF7BFA03E}" destId="{87D1D78A-EB66-4FF0-9E9E-7D4E91AE932E}" srcOrd="1" destOrd="0" presId="urn:microsoft.com/office/officeart/2005/8/layout/hierarchy6"/>
    <dgm:cxn modelId="{CA793295-8CDF-4803-82ED-55899897EB3D}" type="presParOf" srcId="{87D1D78A-EB66-4FF0-9E9E-7D4E91AE932E}" destId="{E0021BD6-9638-480B-8299-E73AD319707F}" srcOrd="0" destOrd="0" presId="urn:microsoft.com/office/officeart/2005/8/layout/hierarchy6"/>
    <dgm:cxn modelId="{07CCFD7A-987F-4295-96A9-F4C8AD6CB2F0}" type="presParOf" srcId="{87D1D78A-EB66-4FF0-9E9E-7D4E91AE932E}" destId="{95B5D9FD-72A2-498E-8EC2-800EBD16653D}" srcOrd="1" destOrd="0" presId="urn:microsoft.com/office/officeart/2005/8/layout/hierarchy6"/>
    <dgm:cxn modelId="{C13F1F7F-FB62-465A-8963-98E5B7D3E5E5}" type="presParOf" srcId="{95B5D9FD-72A2-498E-8EC2-800EBD16653D}" destId="{3ACFA6F7-4A71-488B-8937-4CAD71D9F00D}" srcOrd="0" destOrd="0" presId="urn:microsoft.com/office/officeart/2005/8/layout/hierarchy6"/>
    <dgm:cxn modelId="{7DF201A3-4B4D-4471-9954-4A24F20CDE6C}" type="presParOf" srcId="{95B5D9FD-72A2-498E-8EC2-800EBD16653D}" destId="{D8A4FB14-07B5-45E1-9589-FE96F1D3303C}" srcOrd="1" destOrd="0" presId="urn:microsoft.com/office/officeart/2005/8/layout/hierarchy6"/>
    <dgm:cxn modelId="{AC04DCCC-AAE9-46CC-9D84-B5F4222A261D}" type="presParOf" srcId="{D8A4FB14-07B5-45E1-9589-FE96F1D3303C}" destId="{E3A27C9D-3CD5-453B-AC90-BD591F89E5EF}" srcOrd="0" destOrd="0" presId="urn:microsoft.com/office/officeart/2005/8/layout/hierarchy6"/>
    <dgm:cxn modelId="{9DA525DE-61B7-467F-BD81-0A6E6B062FD1}" type="presParOf" srcId="{D8A4FB14-07B5-45E1-9589-FE96F1D3303C}" destId="{AC46BB41-311D-40B5-9FF7-B619CABF5474}" srcOrd="1" destOrd="0" presId="urn:microsoft.com/office/officeart/2005/8/layout/hierarchy6"/>
    <dgm:cxn modelId="{9C0337F5-5B5A-488F-BB9F-77825AFD14D8}" type="presParOf" srcId="{95B5D9FD-72A2-498E-8EC2-800EBD16653D}" destId="{4BE933F2-DAA7-4D9C-AD0D-E79A978A72DE}" srcOrd="2" destOrd="0" presId="urn:microsoft.com/office/officeart/2005/8/layout/hierarchy6"/>
    <dgm:cxn modelId="{D186B850-9EA7-4F61-84D8-EFE405870323}" type="presParOf" srcId="{95B5D9FD-72A2-498E-8EC2-800EBD16653D}" destId="{88BE67A6-AFE9-4CF8-ACC7-2172D4101EA7}" srcOrd="3" destOrd="0" presId="urn:microsoft.com/office/officeart/2005/8/layout/hierarchy6"/>
    <dgm:cxn modelId="{D50F1526-07DA-49C2-8DBC-29754BB3AD48}" type="presParOf" srcId="{88BE67A6-AFE9-4CF8-ACC7-2172D4101EA7}" destId="{A6FF7C07-3BAE-4201-B136-CE692049AF77}" srcOrd="0" destOrd="0" presId="urn:microsoft.com/office/officeart/2005/8/layout/hierarchy6"/>
    <dgm:cxn modelId="{731BCB83-68D7-40E3-BE82-F8F5BEF872CC}" type="presParOf" srcId="{88BE67A6-AFE9-4CF8-ACC7-2172D4101EA7}" destId="{815E9427-BBD9-4E77-845B-173418323946}" srcOrd="1" destOrd="0" presId="urn:microsoft.com/office/officeart/2005/8/layout/hierarchy6"/>
    <dgm:cxn modelId="{A9D5A827-63DC-4ECE-A8CF-19A01E033C0C}" type="presParOf" srcId="{2B88DC16-AE90-4562-BB67-FAADF7BFA03E}" destId="{9B8E3396-9582-4EA2-8750-352C4CE91C6E}" srcOrd="2" destOrd="0" presId="urn:microsoft.com/office/officeart/2005/8/layout/hierarchy6"/>
    <dgm:cxn modelId="{ABE16220-9659-4AF4-96C0-F06F63553FC8}" type="presParOf" srcId="{2B88DC16-AE90-4562-BB67-FAADF7BFA03E}" destId="{BAC22301-E794-44D3-B9E3-97D56B4358EC}" srcOrd="3" destOrd="0" presId="urn:microsoft.com/office/officeart/2005/8/layout/hierarchy6"/>
    <dgm:cxn modelId="{C749CDF5-38F8-4F94-B149-BC8577388CE3}" type="presParOf" srcId="{BAC22301-E794-44D3-B9E3-97D56B4358EC}" destId="{03F69A18-FEE8-4580-B0D4-8C98511C13E4}" srcOrd="0" destOrd="0" presId="urn:microsoft.com/office/officeart/2005/8/layout/hierarchy6"/>
    <dgm:cxn modelId="{3EF69CC8-C267-4B22-81D6-6D442DDE6F16}" type="presParOf" srcId="{BAC22301-E794-44D3-B9E3-97D56B4358EC}" destId="{3C86D77C-B472-48B9-BB26-30B8D3F91F9E}" srcOrd="1" destOrd="0" presId="urn:microsoft.com/office/officeart/2005/8/layout/hierarchy6"/>
    <dgm:cxn modelId="{B535E5BE-BFDE-40B4-B1B6-03890492CDE3}" type="presParOf" srcId="{3C86D77C-B472-48B9-BB26-30B8D3F91F9E}" destId="{50C289FB-CBCF-4413-B20A-3F0F32B27AB9}" srcOrd="0" destOrd="0" presId="urn:microsoft.com/office/officeart/2005/8/layout/hierarchy6"/>
    <dgm:cxn modelId="{EB1F403D-B227-45D5-B549-EE52A56537C1}" type="presParOf" srcId="{3C86D77C-B472-48B9-BB26-30B8D3F91F9E}" destId="{24969D9F-49F0-411C-8A5E-2B4CE280CEB5}" srcOrd="1" destOrd="0" presId="urn:microsoft.com/office/officeart/2005/8/layout/hierarchy6"/>
    <dgm:cxn modelId="{BDE01B92-719D-440A-AFD9-FE75B228461C}" type="presParOf" srcId="{24969D9F-49F0-411C-8A5E-2B4CE280CEB5}" destId="{57FA9443-DD4A-4790-BEFB-099680904FFF}" srcOrd="0" destOrd="0" presId="urn:microsoft.com/office/officeart/2005/8/layout/hierarchy6"/>
    <dgm:cxn modelId="{7568FBEF-E434-4993-AE75-DE40AEA0A537}" type="presParOf" srcId="{24969D9F-49F0-411C-8A5E-2B4CE280CEB5}" destId="{C324633F-400D-40E1-A0D0-D19EEF4F8502}" srcOrd="1" destOrd="0" presId="urn:microsoft.com/office/officeart/2005/8/layout/hierarchy6"/>
    <dgm:cxn modelId="{36510136-ECBE-47B6-8917-B76FCCFFE842}" type="presParOf" srcId="{3C86D77C-B472-48B9-BB26-30B8D3F91F9E}" destId="{63007372-9FAC-4406-A5F5-79C9496CD900}" srcOrd="2" destOrd="0" presId="urn:microsoft.com/office/officeart/2005/8/layout/hierarchy6"/>
    <dgm:cxn modelId="{B9622091-66C8-4D65-8F6F-40A9F0EAF430}" type="presParOf" srcId="{3C86D77C-B472-48B9-BB26-30B8D3F91F9E}" destId="{EFF71576-A012-45C6-807E-2F07652E2BD1}" srcOrd="3" destOrd="0" presId="urn:microsoft.com/office/officeart/2005/8/layout/hierarchy6"/>
    <dgm:cxn modelId="{AA327821-B8A5-44D1-A510-B4E69AFBC4C9}" type="presParOf" srcId="{EFF71576-A012-45C6-807E-2F07652E2BD1}" destId="{FB8986B3-3932-494A-865C-316BFAE7856C}" srcOrd="0" destOrd="0" presId="urn:microsoft.com/office/officeart/2005/8/layout/hierarchy6"/>
    <dgm:cxn modelId="{3954B7B7-1324-4402-969D-B8DC8B32341F}" type="presParOf" srcId="{EFF71576-A012-45C6-807E-2F07652E2BD1}" destId="{7D6FD1C2-D8DE-428F-9CDB-A87F740D32BF}" srcOrd="1" destOrd="0" presId="urn:microsoft.com/office/officeart/2005/8/layout/hierarchy6"/>
    <dgm:cxn modelId="{0656BCC6-DAEA-4192-A4F8-2B66695308B6}" type="presParOf" srcId="{2B88DC16-AE90-4562-BB67-FAADF7BFA03E}" destId="{3B07ABA8-EE29-49B5-A3F2-D973283F3C08}" srcOrd="4" destOrd="0" presId="urn:microsoft.com/office/officeart/2005/8/layout/hierarchy6"/>
    <dgm:cxn modelId="{DE29A553-CE46-4FB3-BBC6-F6952028267C}" type="presParOf" srcId="{2B88DC16-AE90-4562-BB67-FAADF7BFA03E}" destId="{0015451C-88CC-4FE5-A77C-A82770C09DEF}" srcOrd="5" destOrd="0" presId="urn:microsoft.com/office/officeart/2005/8/layout/hierarchy6"/>
    <dgm:cxn modelId="{4F127C26-471B-43C8-9C9C-7928A9675489}" type="presParOf" srcId="{0015451C-88CC-4FE5-A77C-A82770C09DEF}" destId="{42C7267C-6B5F-453D-B2F5-FA563C586BCF}" srcOrd="0" destOrd="0" presId="urn:microsoft.com/office/officeart/2005/8/layout/hierarchy6"/>
    <dgm:cxn modelId="{195A238B-21B6-4E62-8052-BF46C8EC28C3}" type="presParOf" srcId="{0015451C-88CC-4FE5-A77C-A82770C09DEF}" destId="{5B007AE1-5397-47DF-85E4-5D2B8B062EBE}" srcOrd="1" destOrd="0" presId="urn:microsoft.com/office/officeart/2005/8/layout/hierarchy6"/>
    <dgm:cxn modelId="{3F323CCB-1495-4D0E-A634-3CF0CA1798E8}" type="presParOf" srcId="{5B007AE1-5397-47DF-85E4-5D2B8B062EBE}" destId="{EC715075-8F84-4FAD-8D1D-78C46152CD5F}" srcOrd="0" destOrd="0" presId="urn:microsoft.com/office/officeart/2005/8/layout/hierarchy6"/>
    <dgm:cxn modelId="{3BC2FD03-4E56-4698-82C6-D34FC43E46CA}" type="presParOf" srcId="{5B007AE1-5397-47DF-85E4-5D2B8B062EBE}" destId="{99FB849E-07CA-43C3-B5B9-9325F8ACD346}" srcOrd="1" destOrd="0" presId="urn:microsoft.com/office/officeart/2005/8/layout/hierarchy6"/>
    <dgm:cxn modelId="{5705B90E-9DE4-4B7B-9222-23BBB2620EC4}" type="presParOf" srcId="{99FB849E-07CA-43C3-B5B9-9325F8ACD346}" destId="{A3417738-C816-48EC-8EE0-4F5F57C6B252}" srcOrd="0" destOrd="0" presId="urn:microsoft.com/office/officeart/2005/8/layout/hierarchy6"/>
    <dgm:cxn modelId="{D19D03C8-8588-4651-A92C-11AEE5C27C44}" type="presParOf" srcId="{99FB849E-07CA-43C3-B5B9-9325F8ACD346}" destId="{32835BF2-51BC-482B-8F64-668B6ADF174D}" srcOrd="1" destOrd="0" presId="urn:microsoft.com/office/officeart/2005/8/layout/hierarchy6"/>
    <dgm:cxn modelId="{BABF8315-EA18-4FEF-A918-5B9D3ABEE674}" type="presParOf" srcId="{23516010-379A-4C19-AA25-796BD3D84400}" destId="{06771935-1D55-4F53-ACD3-24A16DD50884}" srcOrd="1" destOrd="0" presId="urn:microsoft.com/office/officeart/2005/8/layout/hierarchy6"/>
    <dgm:cxn modelId="{48F57ECE-850A-4208-831E-5E93FF3676FB}" type="presParOf" srcId="{06771935-1D55-4F53-ACD3-24A16DD50884}" destId="{6AACFFD9-07B7-4D5D-BE6C-3A8E0DD6F578}" srcOrd="0" destOrd="0" presId="urn:microsoft.com/office/officeart/2005/8/layout/hierarchy6"/>
    <dgm:cxn modelId="{B77F4B39-A672-4F89-918E-5CAFDE698BFE}" type="presParOf" srcId="{6AACFFD9-07B7-4D5D-BE6C-3A8E0DD6F578}" destId="{5237A303-E1F2-41D9-8768-F53C7CC1F037}" srcOrd="0" destOrd="0" presId="urn:microsoft.com/office/officeart/2005/8/layout/hierarchy6"/>
    <dgm:cxn modelId="{A7E4E26B-AAF7-458A-9B67-41555C955054}" type="presParOf" srcId="{6AACFFD9-07B7-4D5D-BE6C-3A8E0DD6F578}" destId="{66DA5A53-EF16-45DA-B66B-516C5DE1F969}" srcOrd="1" destOrd="0" presId="urn:microsoft.com/office/officeart/2005/8/layout/hierarchy6"/>
    <dgm:cxn modelId="{E1B8C6B1-55BC-4444-9377-CF6167BD030E}" type="presParOf" srcId="{06771935-1D55-4F53-ACD3-24A16DD50884}" destId="{92A5AB46-E1D5-407D-AF2D-0FD96139857B}" srcOrd="1" destOrd="0" presId="urn:microsoft.com/office/officeart/2005/8/layout/hierarchy6"/>
    <dgm:cxn modelId="{365294CC-35AD-424B-AD9C-9E1586B779F9}" type="presParOf" srcId="{92A5AB46-E1D5-407D-AF2D-0FD96139857B}" destId="{EC755C58-4E5C-4E1F-96FA-5BFCFEE92721}" srcOrd="0" destOrd="0" presId="urn:microsoft.com/office/officeart/2005/8/layout/hierarchy6"/>
    <dgm:cxn modelId="{B717FC96-74BF-4D75-BE79-5708E77774F6}" type="presParOf" srcId="{06771935-1D55-4F53-ACD3-24A16DD50884}" destId="{4FF25AE4-F556-44A3-9B95-A94633265FE1}" srcOrd="2" destOrd="0" presId="urn:microsoft.com/office/officeart/2005/8/layout/hierarchy6"/>
    <dgm:cxn modelId="{2F2015DA-84C0-4D73-ADCF-028CCCC4946B}" type="presParOf" srcId="{4FF25AE4-F556-44A3-9B95-A94633265FE1}" destId="{B729E561-0E90-428F-A1C0-6D29C19525F9}" srcOrd="0" destOrd="0" presId="urn:microsoft.com/office/officeart/2005/8/layout/hierarchy6"/>
    <dgm:cxn modelId="{C5338B7C-7456-4565-AF6D-23175A227386}" type="presParOf" srcId="{4FF25AE4-F556-44A3-9B95-A94633265FE1}" destId="{7CF6AE12-0499-4D57-9D06-8CD639BCB6CB}" srcOrd="1" destOrd="0" presId="urn:microsoft.com/office/officeart/2005/8/layout/hierarchy6"/>
    <dgm:cxn modelId="{96947AA6-F228-46C9-9E87-67055D489B00}" type="presParOf" srcId="{06771935-1D55-4F53-ACD3-24A16DD50884}" destId="{C0FB732E-30DC-40B7-8333-07248834DD6A}" srcOrd="3" destOrd="0" presId="urn:microsoft.com/office/officeart/2005/8/layout/hierarchy6"/>
    <dgm:cxn modelId="{EF0D1190-5E59-46FB-959D-37F9BD66FD4E}" type="presParOf" srcId="{C0FB732E-30DC-40B7-8333-07248834DD6A}" destId="{EA1A37C7-F927-4B08-B550-8EB349467F4C}" srcOrd="0" destOrd="0" presId="urn:microsoft.com/office/officeart/2005/8/layout/hierarchy6"/>
    <dgm:cxn modelId="{5A379279-DD1A-4C74-8F1C-56DB3D048427}" type="presParOf" srcId="{06771935-1D55-4F53-ACD3-24A16DD50884}" destId="{91652F09-8BE1-4CFC-9681-FBC43B8A8E0B}" srcOrd="4" destOrd="0" presId="urn:microsoft.com/office/officeart/2005/8/layout/hierarchy6"/>
    <dgm:cxn modelId="{19035DCD-2BD5-4E4A-B9D5-4ECA81688538}" type="presParOf" srcId="{91652F09-8BE1-4CFC-9681-FBC43B8A8E0B}" destId="{17ABC724-DA18-49C7-88AF-0C601EF985FE}" srcOrd="0" destOrd="0" presId="urn:microsoft.com/office/officeart/2005/8/layout/hierarchy6"/>
    <dgm:cxn modelId="{3210B33A-6C0A-416C-9F0B-92E18FE981DF}" type="presParOf" srcId="{91652F09-8BE1-4CFC-9681-FBC43B8A8E0B}" destId="{9463035D-AE33-4AE6-99E2-634F9A1647B3}"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ABC724-DA18-49C7-88AF-0C601EF985FE}">
      <dsp:nvSpPr>
        <dsp:cNvPr id="0" name=""/>
        <dsp:cNvSpPr/>
      </dsp:nvSpPr>
      <dsp:spPr>
        <a:xfrm>
          <a:off x="0" y="3300784"/>
          <a:ext cx="8642350" cy="152733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zh-TW" altLang="en-US" sz="2000" kern="1200" dirty="0"/>
            <a:t>  一般</a:t>
          </a:r>
          <a:endParaRPr lang="en-US" altLang="zh-TW" sz="2000" kern="1200" dirty="0"/>
        </a:p>
        <a:p>
          <a:pPr marL="0" lvl="0" indent="0" algn="l" defTabSz="889000">
            <a:lnSpc>
              <a:spcPct val="90000"/>
            </a:lnSpc>
            <a:spcBef>
              <a:spcPct val="0"/>
            </a:spcBef>
            <a:spcAft>
              <a:spcPct val="35000"/>
            </a:spcAft>
            <a:buNone/>
          </a:pPr>
          <a:r>
            <a:rPr lang="zh-TW" altLang="en-US" sz="2000" kern="1200" dirty="0"/>
            <a:t>使用者 </a:t>
          </a:r>
        </a:p>
      </dsp:txBody>
      <dsp:txXfrm>
        <a:off x="0" y="3300784"/>
        <a:ext cx="2592705" cy="1527338"/>
      </dsp:txXfrm>
    </dsp:sp>
    <dsp:sp modelId="{B729E561-0E90-428F-A1C0-6D29C19525F9}">
      <dsp:nvSpPr>
        <dsp:cNvPr id="0" name=""/>
        <dsp:cNvSpPr/>
      </dsp:nvSpPr>
      <dsp:spPr>
        <a:xfrm>
          <a:off x="0" y="1648536"/>
          <a:ext cx="8642350" cy="152733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zh-TW" altLang="en-US" sz="2000" kern="1200" dirty="0"/>
            <a:t>主管</a:t>
          </a:r>
          <a:endParaRPr lang="en-US" altLang="zh-TW" sz="2000" kern="1200" dirty="0"/>
        </a:p>
        <a:p>
          <a:pPr marL="0" lvl="0" indent="0" algn="l" defTabSz="889000">
            <a:lnSpc>
              <a:spcPct val="90000"/>
            </a:lnSpc>
            <a:spcBef>
              <a:spcPct val="0"/>
            </a:spcBef>
            <a:spcAft>
              <a:spcPct val="35000"/>
            </a:spcAft>
            <a:buNone/>
          </a:pPr>
          <a:r>
            <a:rPr lang="zh-TW" altLang="en-US" sz="2000" kern="1200" dirty="0"/>
            <a:t>機關</a:t>
          </a:r>
        </a:p>
      </dsp:txBody>
      <dsp:txXfrm>
        <a:off x="0" y="1648536"/>
        <a:ext cx="2592705" cy="1527338"/>
      </dsp:txXfrm>
    </dsp:sp>
    <dsp:sp modelId="{5237A303-E1F2-41D9-8768-F53C7CC1F037}">
      <dsp:nvSpPr>
        <dsp:cNvPr id="0" name=""/>
        <dsp:cNvSpPr/>
      </dsp:nvSpPr>
      <dsp:spPr>
        <a:xfrm>
          <a:off x="0" y="-3710"/>
          <a:ext cx="8642350" cy="152733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zh-TW" altLang="en-US" sz="2000" kern="1200" dirty="0"/>
            <a:t>  系統</a:t>
          </a:r>
          <a:endParaRPr lang="en-US" altLang="zh-TW" sz="2000" kern="1200" dirty="0"/>
        </a:p>
        <a:p>
          <a:pPr marL="0" lvl="0" indent="0" algn="l" defTabSz="889000">
            <a:lnSpc>
              <a:spcPct val="90000"/>
            </a:lnSpc>
            <a:spcBef>
              <a:spcPct val="0"/>
            </a:spcBef>
            <a:spcAft>
              <a:spcPct val="35000"/>
            </a:spcAft>
            <a:buNone/>
          </a:pPr>
          <a:r>
            <a:rPr lang="zh-TW" altLang="en-US" sz="2000" kern="1200" dirty="0"/>
            <a:t>管理者</a:t>
          </a:r>
        </a:p>
      </dsp:txBody>
      <dsp:txXfrm>
        <a:off x="0" y="-3710"/>
        <a:ext cx="2592705" cy="1527338"/>
      </dsp:txXfrm>
    </dsp:sp>
    <dsp:sp modelId="{19CC1366-DDF6-4A85-BF5A-C42660C45C78}">
      <dsp:nvSpPr>
        <dsp:cNvPr id="0" name=""/>
        <dsp:cNvSpPr/>
      </dsp:nvSpPr>
      <dsp:spPr>
        <a:xfrm>
          <a:off x="3622139" y="285940"/>
          <a:ext cx="936817" cy="62454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教育部</a:t>
          </a:r>
          <a:endParaRPr lang="en-US" altLang="zh-TW" sz="1500" kern="1200" dirty="0"/>
        </a:p>
      </dsp:txBody>
      <dsp:txXfrm>
        <a:off x="3640431" y="304232"/>
        <a:ext cx="900233" cy="587960"/>
      </dsp:txXfrm>
    </dsp:sp>
    <dsp:sp modelId="{5AF86D85-9B95-4DC4-BB89-1A73E76EAF6B}">
      <dsp:nvSpPr>
        <dsp:cNvPr id="0" name=""/>
        <dsp:cNvSpPr/>
      </dsp:nvSpPr>
      <dsp:spPr>
        <a:xfrm>
          <a:off x="2562660" y="910485"/>
          <a:ext cx="1527888" cy="1440431"/>
        </a:xfrm>
        <a:custGeom>
          <a:avLst/>
          <a:gdLst/>
          <a:ahLst/>
          <a:cxnLst/>
          <a:rect l="0" t="0" r="0" b="0"/>
          <a:pathLst>
            <a:path>
              <a:moveTo>
                <a:pt x="1527888" y="0"/>
              </a:moveTo>
              <a:lnTo>
                <a:pt x="1527888" y="720215"/>
              </a:lnTo>
              <a:lnTo>
                <a:pt x="0" y="720215"/>
              </a:lnTo>
              <a:lnTo>
                <a:pt x="0" y="1440431"/>
              </a:lnTo>
            </a:path>
          </a:pathLst>
        </a:custGeom>
        <a:noFill/>
        <a:ln w="22225" cap="flat" cmpd="sng" algn="ctr">
          <a:solidFill>
            <a:schemeClr val="accent5"/>
          </a:solidFill>
          <a:prstDash val="solid"/>
        </a:ln>
        <a:effectLst/>
      </dsp:spPr>
      <dsp:style>
        <a:lnRef idx="2">
          <a:scrgbClr r="0" g="0" b="0"/>
        </a:lnRef>
        <a:fillRef idx="0">
          <a:scrgbClr r="0" g="0" b="0"/>
        </a:fillRef>
        <a:effectRef idx="0">
          <a:scrgbClr r="0" g="0" b="0"/>
        </a:effectRef>
        <a:fontRef idx="minor"/>
      </dsp:style>
    </dsp:sp>
    <dsp:sp modelId="{E0021BD6-9638-480B-8299-E73AD319707F}">
      <dsp:nvSpPr>
        <dsp:cNvPr id="0" name=""/>
        <dsp:cNvSpPr/>
      </dsp:nvSpPr>
      <dsp:spPr>
        <a:xfrm>
          <a:off x="1962980" y="2350917"/>
          <a:ext cx="1199360" cy="62454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主管機關</a:t>
          </a:r>
          <a:r>
            <a:rPr lang="en-US" altLang="zh-TW" sz="1500" kern="1200" dirty="0"/>
            <a:t>1</a:t>
          </a:r>
          <a:endParaRPr lang="zh-TW" altLang="en-US" sz="1500" kern="1200" dirty="0"/>
        </a:p>
      </dsp:txBody>
      <dsp:txXfrm>
        <a:off x="1981272" y="2369209"/>
        <a:ext cx="1162776" cy="587960"/>
      </dsp:txXfrm>
    </dsp:sp>
    <dsp:sp modelId="{3ACFA6F7-4A71-488B-8937-4CAD71D9F00D}">
      <dsp:nvSpPr>
        <dsp:cNvPr id="0" name=""/>
        <dsp:cNvSpPr/>
      </dsp:nvSpPr>
      <dsp:spPr>
        <a:xfrm>
          <a:off x="1993019" y="2975462"/>
          <a:ext cx="569641" cy="745943"/>
        </a:xfrm>
        <a:custGeom>
          <a:avLst/>
          <a:gdLst/>
          <a:ahLst/>
          <a:cxnLst/>
          <a:rect l="0" t="0" r="0" b="0"/>
          <a:pathLst>
            <a:path>
              <a:moveTo>
                <a:pt x="569641" y="0"/>
              </a:moveTo>
              <a:lnTo>
                <a:pt x="569641" y="372971"/>
              </a:lnTo>
              <a:lnTo>
                <a:pt x="0" y="372971"/>
              </a:lnTo>
              <a:lnTo>
                <a:pt x="0" y="745943"/>
              </a:lnTo>
            </a:path>
          </a:pathLst>
        </a:custGeom>
        <a:noFill/>
        <a:ln w="22225"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E3A27C9D-3CD5-453B-AC90-BD591F89E5EF}">
      <dsp:nvSpPr>
        <dsp:cNvPr id="0" name=""/>
        <dsp:cNvSpPr/>
      </dsp:nvSpPr>
      <dsp:spPr>
        <a:xfrm>
          <a:off x="1524610" y="3721405"/>
          <a:ext cx="936817" cy="6245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高中職</a:t>
          </a:r>
        </a:p>
      </dsp:txBody>
      <dsp:txXfrm>
        <a:off x="1542902" y="3739697"/>
        <a:ext cx="900233" cy="587960"/>
      </dsp:txXfrm>
    </dsp:sp>
    <dsp:sp modelId="{4BE933F2-DAA7-4D9C-AD0D-E79A978A72DE}">
      <dsp:nvSpPr>
        <dsp:cNvPr id="0" name=""/>
        <dsp:cNvSpPr/>
      </dsp:nvSpPr>
      <dsp:spPr>
        <a:xfrm>
          <a:off x="2562660" y="2975462"/>
          <a:ext cx="569641" cy="728394"/>
        </a:xfrm>
        <a:custGeom>
          <a:avLst/>
          <a:gdLst/>
          <a:ahLst/>
          <a:cxnLst/>
          <a:rect l="0" t="0" r="0" b="0"/>
          <a:pathLst>
            <a:path>
              <a:moveTo>
                <a:pt x="0" y="0"/>
              </a:moveTo>
              <a:lnTo>
                <a:pt x="0" y="364197"/>
              </a:lnTo>
              <a:lnTo>
                <a:pt x="569641" y="364197"/>
              </a:lnTo>
              <a:lnTo>
                <a:pt x="569641" y="728394"/>
              </a:lnTo>
            </a:path>
          </a:pathLst>
        </a:custGeom>
        <a:noFill/>
        <a:ln w="22225"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A6FF7C07-3BAE-4201-B136-CE692049AF77}">
      <dsp:nvSpPr>
        <dsp:cNvPr id="0" name=""/>
        <dsp:cNvSpPr/>
      </dsp:nvSpPr>
      <dsp:spPr>
        <a:xfrm>
          <a:off x="2663892" y="3703856"/>
          <a:ext cx="936817" cy="6245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大專校院</a:t>
          </a:r>
        </a:p>
      </dsp:txBody>
      <dsp:txXfrm>
        <a:off x="2682184" y="3722148"/>
        <a:ext cx="900233" cy="587960"/>
      </dsp:txXfrm>
    </dsp:sp>
    <dsp:sp modelId="{9B8E3396-9582-4EA2-8750-352C4CE91C6E}">
      <dsp:nvSpPr>
        <dsp:cNvPr id="0" name=""/>
        <dsp:cNvSpPr/>
      </dsp:nvSpPr>
      <dsp:spPr>
        <a:xfrm>
          <a:off x="4090548" y="910485"/>
          <a:ext cx="1177939" cy="1448144"/>
        </a:xfrm>
        <a:custGeom>
          <a:avLst/>
          <a:gdLst/>
          <a:ahLst/>
          <a:cxnLst/>
          <a:rect l="0" t="0" r="0" b="0"/>
          <a:pathLst>
            <a:path>
              <a:moveTo>
                <a:pt x="0" y="0"/>
              </a:moveTo>
              <a:lnTo>
                <a:pt x="0" y="724072"/>
              </a:lnTo>
              <a:lnTo>
                <a:pt x="1177939" y="724072"/>
              </a:lnTo>
              <a:lnTo>
                <a:pt x="1177939" y="1448144"/>
              </a:lnTo>
            </a:path>
          </a:pathLst>
        </a:custGeom>
        <a:noFill/>
        <a:ln w="22225" cap="flat" cmpd="sng" algn="ctr">
          <a:solidFill>
            <a:schemeClr val="accent5"/>
          </a:solidFill>
          <a:prstDash val="solid"/>
        </a:ln>
        <a:effectLst/>
      </dsp:spPr>
      <dsp:style>
        <a:lnRef idx="2">
          <a:scrgbClr r="0" g="0" b="0"/>
        </a:lnRef>
        <a:fillRef idx="0">
          <a:scrgbClr r="0" g="0" b="0"/>
        </a:fillRef>
        <a:effectRef idx="0">
          <a:scrgbClr r="0" g="0" b="0"/>
        </a:effectRef>
        <a:fontRef idx="minor"/>
      </dsp:style>
    </dsp:sp>
    <dsp:sp modelId="{03F69A18-FEE8-4580-B0D4-8C98511C13E4}">
      <dsp:nvSpPr>
        <dsp:cNvPr id="0" name=""/>
        <dsp:cNvSpPr/>
      </dsp:nvSpPr>
      <dsp:spPr>
        <a:xfrm>
          <a:off x="4734057" y="2358630"/>
          <a:ext cx="1068861" cy="62454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主管機關</a:t>
          </a:r>
          <a:r>
            <a:rPr lang="en-US" altLang="zh-TW" sz="1500" kern="1200" dirty="0"/>
            <a:t>2</a:t>
          </a:r>
          <a:endParaRPr lang="zh-TW" altLang="en-US" sz="1500" kern="1200" dirty="0"/>
        </a:p>
      </dsp:txBody>
      <dsp:txXfrm>
        <a:off x="4752349" y="2376922"/>
        <a:ext cx="1032277" cy="587960"/>
      </dsp:txXfrm>
    </dsp:sp>
    <dsp:sp modelId="{50C289FB-CBCF-4413-B20A-3F0F32B27AB9}">
      <dsp:nvSpPr>
        <dsp:cNvPr id="0" name=""/>
        <dsp:cNvSpPr/>
      </dsp:nvSpPr>
      <dsp:spPr>
        <a:xfrm>
          <a:off x="4698847" y="2983175"/>
          <a:ext cx="569641" cy="748392"/>
        </a:xfrm>
        <a:custGeom>
          <a:avLst/>
          <a:gdLst/>
          <a:ahLst/>
          <a:cxnLst/>
          <a:rect l="0" t="0" r="0" b="0"/>
          <a:pathLst>
            <a:path>
              <a:moveTo>
                <a:pt x="569641" y="0"/>
              </a:moveTo>
              <a:lnTo>
                <a:pt x="569641" y="374196"/>
              </a:lnTo>
              <a:lnTo>
                <a:pt x="0" y="374196"/>
              </a:lnTo>
              <a:lnTo>
                <a:pt x="0" y="748392"/>
              </a:lnTo>
            </a:path>
          </a:pathLst>
        </a:custGeom>
        <a:noFill/>
        <a:ln w="22225"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57FA9443-DD4A-4790-BEFB-099680904FFF}">
      <dsp:nvSpPr>
        <dsp:cNvPr id="0" name=""/>
        <dsp:cNvSpPr/>
      </dsp:nvSpPr>
      <dsp:spPr>
        <a:xfrm>
          <a:off x="4230438" y="3731567"/>
          <a:ext cx="936817" cy="6245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國中小</a:t>
          </a:r>
        </a:p>
      </dsp:txBody>
      <dsp:txXfrm>
        <a:off x="4248730" y="3749859"/>
        <a:ext cx="900233" cy="587960"/>
      </dsp:txXfrm>
    </dsp:sp>
    <dsp:sp modelId="{63007372-9FAC-4406-A5F5-79C9496CD900}">
      <dsp:nvSpPr>
        <dsp:cNvPr id="0" name=""/>
        <dsp:cNvSpPr/>
      </dsp:nvSpPr>
      <dsp:spPr>
        <a:xfrm>
          <a:off x="5268488" y="2983175"/>
          <a:ext cx="623564" cy="748392"/>
        </a:xfrm>
        <a:custGeom>
          <a:avLst/>
          <a:gdLst/>
          <a:ahLst/>
          <a:cxnLst/>
          <a:rect l="0" t="0" r="0" b="0"/>
          <a:pathLst>
            <a:path>
              <a:moveTo>
                <a:pt x="0" y="0"/>
              </a:moveTo>
              <a:lnTo>
                <a:pt x="0" y="374196"/>
              </a:lnTo>
              <a:lnTo>
                <a:pt x="623564" y="374196"/>
              </a:lnTo>
              <a:lnTo>
                <a:pt x="623564" y="748392"/>
              </a:lnTo>
            </a:path>
          </a:pathLst>
        </a:custGeom>
        <a:noFill/>
        <a:ln w="22225"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FB8986B3-3932-494A-865C-316BFAE7856C}">
      <dsp:nvSpPr>
        <dsp:cNvPr id="0" name=""/>
        <dsp:cNvSpPr/>
      </dsp:nvSpPr>
      <dsp:spPr>
        <a:xfrm>
          <a:off x="5423644" y="3731567"/>
          <a:ext cx="936817" cy="6245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高職</a:t>
          </a:r>
        </a:p>
      </dsp:txBody>
      <dsp:txXfrm>
        <a:off x="5441936" y="3749859"/>
        <a:ext cx="900233" cy="587960"/>
      </dsp:txXfrm>
    </dsp:sp>
    <dsp:sp modelId="{3B07ABA8-EE29-49B5-A3F2-D973283F3C08}">
      <dsp:nvSpPr>
        <dsp:cNvPr id="0" name=""/>
        <dsp:cNvSpPr/>
      </dsp:nvSpPr>
      <dsp:spPr>
        <a:xfrm>
          <a:off x="4090548" y="910485"/>
          <a:ext cx="3314126" cy="1440431"/>
        </a:xfrm>
        <a:custGeom>
          <a:avLst/>
          <a:gdLst/>
          <a:ahLst/>
          <a:cxnLst/>
          <a:rect l="0" t="0" r="0" b="0"/>
          <a:pathLst>
            <a:path>
              <a:moveTo>
                <a:pt x="0" y="0"/>
              </a:moveTo>
              <a:lnTo>
                <a:pt x="0" y="720215"/>
              </a:lnTo>
              <a:lnTo>
                <a:pt x="3314126" y="720215"/>
              </a:lnTo>
              <a:lnTo>
                <a:pt x="3314126" y="1440431"/>
              </a:lnTo>
            </a:path>
          </a:pathLst>
        </a:custGeom>
        <a:noFill/>
        <a:ln w="22225" cap="flat" cmpd="sng" algn="ctr">
          <a:solidFill>
            <a:schemeClr val="accent5"/>
          </a:solidFill>
          <a:prstDash val="solid"/>
        </a:ln>
        <a:effectLst/>
      </dsp:spPr>
      <dsp:style>
        <a:lnRef idx="2">
          <a:scrgbClr r="0" g="0" b="0"/>
        </a:lnRef>
        <a:fillRef idx="0">
          <a:scrgbClr r="0" g="0" b="0"/>
        </a:fillRef>
        <a:effectRef idx="0">
          <a:scrgbClr r="0" g="0" b="0"/>
        </a:effectRef>
        <a:fontRef idx="minor"/>
      </dsp:style>
    </dsp:sp>
    <dsp:sp modelId="{42C7267C-6B5F-453D-B2F5-FA563C586BCF}">
      <dsp:nvSpPr>
        <dsp:cNvPr id="0" name=""/>
        <dsp:cNvSpPr/>
      </dsp:nvSpPr>
      <dsp:spPr>
        <a:xfrm>
          <a:off x="6870244" y="2350917"/>
          <a:ext cx="1068861" cy="62454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主管機關</a:t>
          </a:r>
          <a:r>
            <a:rPr lang="en-US" altLang="zh-TW" sz="1500" kern="1200" dirty="0"/>
            <a:t>3</a:t>
          </a:r>
          <a:endParaRPr lang="zh-TW" altLang="en-US" sz="1500" kern="1200" dirty="0"/>
        </a:p>
      </dsp:txBody>
      <dsp:txXfrm>
        <a:off x="6888536" y="2369209"/>
        <a:ext cx="1032277" cy="587960"/>
      </dsp:txXfrm>
    </dsp:sp>
    <dsp:sp modelId="{EC715075-8F84-4FAD-8D1D-78C46152CD5F}">
      <dsp:nvSpPr>
        <dsp:cNvPr id="0" name=""/>
        <dsp:cNvSpPr/>
      </dsp:nvSpPr>
      <dsp:spPr>
        <a:xfrm>
          <a:off x="7358955" y="2975462"/>
          <a:ext cx="91440" cy="728369"/>
        </a:xfrm>
        <a:custGeom>
          <a:avLst/>
          <a:gdLst/>
          <a:ahLst/>
          <a:cxnLst/>
          <a:rect l="0" t="0" r="0" b="0"/>
          <a:pathLst>
            <a:path>
              <a:moveTo>
                <a:pt x="45720" y="0"/>
              </a:moveTo>
              <a:lnTo>
                <a:pt x="45720" y="728369"/>
              </a:lnTo>
            </a:path>
          </a:pathLst>
        </a:custGeom>
        <a:noFill/>
        <a:ln w="22225"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A3417738-C816-48EC-8EE0-4F5F57C6B252}">
      <dsp:nvSpPr>
        <dsp:cNvPr id="0" name=""/>
        <dsp:cNvSpPr/>
      </dsp:nvSpPr>
      <dsp:spPr>
        <a:xfrm>
          <a:off x="6936266" y="3703831"/>
          <a:ext cx="936817" cy="6245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zh-TW" altLang="en-US" sz="1500" kern="1200" dirty="0"/>
            <a:t>大專校院</a:t>
          </a:r>
        </a:p>
      </dsp:txBody>
      <dsp:txXfrm>
        <a:off x="6954558" y="3722123"/>
        <a:ext cx="900233" cy="5879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1"/>
            <a:ext cx="2945659" cy="496332"/>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0452" y="1"/>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ea typeface="MS Gothic" pitchFamily="49" charset="-128"/>
              </a:defRPr>
            </a:lvl1pPr>
          </a:lstStyle>
          <a:p>
            <a:pPr>
              <a:defRPr/>
            </a:pPr>
            <a:fld id="{D3FCC405-9E9E-41FC-A9A0-2CC12447C021}" type="datetimeFigureOut">
              <a:rPr lang="en-US" altLang="zh-TW"/>
              <a:pPr>
                <a:defRPr/>
              </a:pPr>
              <a:t>1/26/2026</a:t>
            </a:fld>
            <a:endParaRPr lang="en-US" altLang="zh-TW"/>
          </a:p>
        </p:txBody>
      </p:sp>
      <p:sp>
        <p:nvSpPr>
          <p:cNvPr id="4" name="Footer Placeholder 3"/>
          <p:cNvSpPr>
            <a:spLocks noGrp="1"/>
          </p:cNvSpPr>
          <p:nvPr>
            <p:ph type="ftr" sz="quarter" idx="2"/>
          </p:nvPr>
        </p:nvSpPr>
        <p:spPr>
          <a:xfrm>
            <a:off x="9" y="9428589"/>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0452" y="9428589"/>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ea typeface="MS Gothic" pitchFamily="49" charset="-128"/>
              </a:defRPr>
            </a:lvl1pPr>
          </a:lstStyle>
          <a:p>
            <a:pPr>
              <a:defRPr/>
            </a:pPr>
            <a:fld id="{FFFEAD70-0923-4AFF-9894-0F846B8F37BA}" type="slidenum">
              <a:rPr lang="en-US" altLang="zh-TW"/>
              <a:pPr>
                <a:defRPr/>
              </a:pPr>
              <a:t>‹#›</a:t>
            </a:fld>
            <a:endParaRPr lang="en-US" altLang="zh-TW"/>
          </a:p>
        </p:txBody>
      </p:sp>
    </p:spTree>
    <p:extLst>
      <p:ext uri="{BB962C8B-B14F-4D97-AF65-F5344CB8AC3E}">
        <p14:creationId xmlns:p14="http://schemas.microsoft.com/office/powerpoint/2010/main" val="4125233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1"/>
            <a:ext cx="2945659" cy="496332"/>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0452" y="1"/>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ea typeface="MS PGothic" pitchFamily="34" charset="-128"/>
              </a:defRPr>
            </a:lvl1pPr>
          </a:lstStyle>
          <a:p>
            <a:pPr>
              <a:defRPr/>
            </a:pPr>
            <a:fld id="{B787B2EF-35C2-4EB2-84D7-470B1CD144FE}" type="datetimeFigureOut">
              <a:rPr lang="ja-JP" altLang="en-US"/>
              <a:pPr>
                <a:defRPr/>
              </a:pPr>
              <a:t>2026/1/26</a:t>
            </a:fld>
            <a:endParaRPr lang="en-US" altLang="zh-TW">
              <a:ea typeface="MS Gothic" pitchFamily="49" charset="-128"/>
            </a:endParaRPr>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altLang="en-US" noProof="0"/>
          </a:p>
        </p:txBody>
      </p:sp>
      <p:sp>
        <p:nvSpPr>
          <p:cNvPr id="5" name="Notes Placeholder 4"/>
          <p:cNvSpPr>
            <a:spLocks noGrp="1"/>
          </p:cNvSpPr>
          <p:nvPr>
            <p:ph type="body" sz="quarter" idx="3"/>
          </p:nvPr>
        </p:nvSpPr>
        <p:spPr>
          <a:xfrm>
            <a:off x="679768" y="4715158"/>
            <a:ext cx="5438140" cy="4466987"/>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9" y="9428589"/>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0452" y="9428589"/>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ea typeface="MS Gothic" pitchFamily="49" charset="-128"/>
              </a:defRPr>
            </a:lvl1pPr>
          </a:lstStyle>
          <a:p>
            <a:pPr>
              <a:defRPr/>
            </a:pPr>
            <a:fld id="{0C9FBEFB-5B8D-410C-8C63-66F8A18E5441}" type="slidenum">
              <a:rPr lang="en-US" altLang="zh-TW"/>
              <a:pPr>
                <a:defRPr/>
              </a:pPr>
              <a:t>‹#›</a:t>
            </a:fld>
            <a:endParaRPr lang="en-US" altLang="zh-TW"/>
          </a:p>
        </p:txBody>
      </p:sp>
    </p:spTree>
    <p:extLst>
      <p:ext uri="{BB962C8B-B14F-4D97-AF65-F5344CB8AC3E}">
        <p14:creationId xmlns:p14="http://schemas.microsoft.com/office/powerpoint/2010/main" val="25778364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S PGothic" pitchFamily="34" charset="-128"/>
        <a:cs typeface="ＭＳ Ｐゴシック" charset="0"/>
      </a:defRPr>
    </a:lvl1pPr>
    <a:lvl2pPr marL="457200" algn="l" rtl="0" eaLnBrk="0" fontAlgn="base" hangingPunct="0">
      <a:spcBef>
        <a:spcPct val="30000"/>
      </a:spcBef>
      <a:spcAft>
        <a:spcPct val="0"/>
      </a:spcAft>
      <a:defRPr kumimoji="1" sz="1200" kern="1200">
        <a:solidFill>
          <a:schemeClr val="tx1"/>
        </a:solidFill>
        <a:latin typeface="+mn-lt"/>
        <a:ea typeface="MS PGothic" pitchFamily="34" charset="-128"/>
        <a:cs typeface="ＭＳ Ｐゴシック" charset="0"/>
      </a:defRPr>
    </a:lvl2pPr>
    <a:lvl3pPr marL="914400" algn="l" rtl="0" eaLnBrk="0" fontAlgn="base" hangingPunct="0">
      <a:spcBef>
        <a:spcPct val="30000"/>
      </a:spcBef>
      <a:spcAft>
        <a:spcPct val="0"/>
      </a:spcAft>
      <a:defRPr kumimoji="1" sz="1200" kern="1200">
        <a:solidFill>
          <a:schemeClr val="tx1"/>
        </a:solidFill>
        <a:latin typeface="+mn-lt"/>
        <a:ea typeface="MS PGothic" pitchFamily="34" charset="-128"/>
        <a:cs typeface="ＭＳ Ｐゴシック" charset="0"/>
      </a:defRPr>
    </a:lvl3pPr>
    <a:lvl4pPr marL="1371600" algn="l" rtl="0" eaLnBrk="0" fontAlgn="base" hangingPunct="0">
      <a:spcBef>
        <a:spcPct val="30000"/>
      </a:spcBef>
      <a:spcAft>
        <a:spcPct val="0"/>
      </a:spcAft>
      <a:defRPr kumimoji="1" sz="1200" kern="1200">
        <a:solidFill>
          <a:schemeClr val="tx1"/>
        </a:solidFill>
        <a:latin typeface="+mn-lt"/>
        <a:ea typeface="MS PGothic" pitchFamily="34" charset="-128"/>
        <a:cs typeface="ＭＳ Ｐゴシック" charset="0"/>
      </a:defRPr>
    </a:lvl4pPr>
    <a:lvl5pPr marL="1828800" algn="l" rtl="0" eaLnBrk="0" fontAlgn="base" hangingPunct="0">
      <a:spcBef>
        <a:spcPct val="30000"/>
      </a:spcBef>
      <a:spcAft>
        <a:spcPct val="0"/>
      </a:spcAft>
      <a:defRPr kumimoji="1" sz="1200" kern="1200">
        <a:solidFill>
          <a:schemeClr val="tx1"/>
        </a:solidFill>
        <a:latin typeface="+mn-lt"/>
        <a:ea typeface="MS PGothic" pitchFamily="34" charset="-128"/>
        <a:cs typeface="ＭＳ Ｐゴシック" charset="0"/>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endParaRPr lang="zh-HK" altLang="en-US" dirty="0">
              <a:latin typeface="+mn-ea"/>
              <a:ea typeface="+mn-ea"/>
              <a:cs typeface="+mn-cs"/>
            </a:endParaRP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C790727-BE95-4174-BE89-978424B9F582}" type="slidenum">
              <a:rPr kumimoji="1" lang="en-US" altLang="zh-TW" sz="1200" b="0" i="0" u="none" strike="noStrike" kern="1200" cap="none" spc="0" normalizeH="0" baseline="0" noProof="0">
                <a:ln>
                  <a:noFill/>
                </a:ln>
                <a:solidFill>
                  <a:prstClr val="black"/>
                </a:solidFill>
                <a:effectLst/>
                <a:uLnTx/>
                <a:uFillTx/>
                <a:latin typeface="Calibri" panose="020F0502020204030204" pitchFamily="34" charset="0"/>
                <a:ea typeface="MS Gothic" panose="020B0609070205080204" pitchFamily="49"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zh-TW" sz="1200" b="0" i="0" u="none" strike="noStrike" kern="1200" cap="none" spc="0" normalizeH="0" baseline="0" noProof="0">
              <a:ln>
                <a:noFill/>
              </a:ln>
              <a:solidFill>
                <a:prstClr val="black"/>
              </a:solidFill>
              <a:effectLst/>
              <a:uLnTx/>
              <a:uFillTx/>
              <a:latin typeface="Calibri" panose="020F0502020204030204" pitchFamily="34" charset="0"/>
              <a:ea typeface="MS Gothic" panose="020B0609070205080204" pitchFamily="49" charset="-128"/>
              <a:cs typeface="+mn-cs"/>
            </a:endParaRPr>
          </a:p>
        </p:txBody>
      </p:sp>
    </p:spTree>
    <p:extLst>
      <p:ext uri="{BB962C8B-B14F-4D97-AF65-F5344CB8AC3E}">
        <p14:creationId xmlns:p14="http://schemas.microsoft.com/office/powerpoint/2010/main" val="213972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b281d29a94_0_11:notes"/>
          <p:cNvSpPr txBox="1">
            <a:spLocks noGrp="1"/>
          </p:cNvSpPr>
          <p:nvPr>
            <p:ph type="body" idx="1"/>
          </p:nvPr>
        </p:nvSpPr>
        <p:spPr>
          <a:xfrm>
            <a:off x="679768" y="4715154"/>
            <a:ext cx="5438100" cy="4467000"/>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SzPts val="1400"/>
              <a:buNone/>
            </a:pPr>
            <a:r>
              <a:rPr lang="zh-TW"/>
              <a:t>教育部轉銜通報系統-比對功能: 接收校可匯入新生身分證資料，比對入學新生是否為轉銜學生。</a:t>
            </a:r>
            <a:br>
              <a:rPr lang="zh-TW"/>
            </a:br>
            <a:r>
              <a:rPr lang="zh-TW"/>
              <a:t>比對查詢時看不到轉銜表單內容，需再透過查詢且將學生點選確認為轉入，才能看到轉銜單詳細內容。</a:t>
            </a:r>
            <a:endParaRPr/>
          </a:p>
        </p:txBody>
      </p:sp>
      <p:sp>
        <p:nvSpPr>
          <p:cNvPr id="175" name="Google Shape;175;g3b281d29a94_0_11: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b281d29a94_0_16:notes"/>
          <p:cNvSpPr txBox="1">
            <a:spLocks noGrp="1"/>
          </p:cNvSpPr>
          <p:nvPr>
            <p:ph type="body" idx="1"/>
          </p:nvPr>
        </p:nvSpPr>
        <p:spPr>
          <a:xfrm>
            <a:off x="679768" y="4715154"/>
            <a:ext cx="5438100" cy="4467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181" name="Google Shape;181;g3b281d29a94_0_16: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已知轉入學校：接收學校無需進行比對作業接收學生，由通報學校直接指定接收學校，送出通報表，系統自動轉入對應學校。</a:t>
            </a:r>
          </a:p>
        </p:txBody>
      </p:sp>
      <p:sp>
        <p:nvSpPr>
          <p:cNvPr id="4" name="投影片編號版面配置區 3"/>
          <p:cNvSpPr>
            <a:spLocks noGrp="1"/>
          </p:cNvSpPr>
          <p:nvPr>
            <p:ph type="sldNum" sz="quarter" idx="10"/>
          </p:nvPr>
        </p:nvSpPr>
        <p:spPr/>
        <p:txBody>
          <a:bodyPr/>
          <a:lstStyle/>
          <a:p>
            <a:fld id="{9D99E9DF-887A-49E0-A9B9-77ADF8BAAAC7}" type="slidenum">
              <a:rPr lang="zh-TW" altLang="en-US" smtClean="0">
                <a:solidFill>
                  <a:prstClr val="black"/>
                </a:solidFill>
              </a:rPr>
              <a:pPr/>
              <a:t>46</a:t>
            </a:fld>
            <a:endParaRPr lang="zh-TW" altLang="en-US">
              <a:solidFill>
                <a:prstClr val="black"/>
              </a:solidFill>
            </a:endParaRPr>
          </a:p>
        </p:txBody>
      </p:sp>
    </p:spTree>
    <p:extLst>
      <p:ext uri="{BB962C8B-B14F-4D97-AF65-F5344CB8AC3E}">
        <p14:creationId xmlns:p14="http://schemas.microsoft.com/office/powerpoint/2010/main" val="3472556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若此通報表已送出，系統將會自動隱藏暫存按鈕，使用者僅能做送出、列印、下載動作。</a:t>
            </a:r>
          </a:p>
        </p:txBody>
      </p:sp>
      <p:sp>
        <p:nvSpPr>
          <p:cNvPr id="4" name="投影片編號版面配置區 3"/>
          <p:cNvSpPr>
            <a:spLocks noGrp="1"/>
          </p:cNvSpPr>
          <p:nvPr>
            <p:ph type="sldNum" sz="quarter" idx="10"/>
          </p:nvPr>
        </p:nvSpPr>
        <p:spPr/>
        <p:txBody>
          <a:bodyPr/>
          <a:lstStyle/>
          <a:p>
            <a:fld id="{9D99E9DF-887A-49E0-A9B9-77ADF8BAAAC7}" type="slidenum">
              <a:rPr lang="zh-TW" altLang="en-US" smtClean="0">
                <a:solidFill>
                  <a:prstClr val="black"/>
                </a:solidFill>
              </a:rPr>
              <a:pPr/>
              <a:t>54</a:t>
            </a:fld>
            <a:endParaRPr lang="zh-TW" altLang="en-US">
              <a:solidFill>
                <a:prstClr val="black"/>
              </a:solidFill>
            </a:endParaRPr>
          </a:p>
        </p:txBody>
      </p:sp>
    </p:spTree>
    <p:extLst>
      <p:ext uri="{BB962C8B-B14F-4D97-AF65-F5344CB8AC3E}">
        <p14:creationId xmlns:p14="http://schemas.microsoft.com/office/powerpoint/2010/main" val="685474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查詢通報表功能：僅通報學校送出後，才可查詢。</a:t>
            </a:r>
            <a:endParaRPr lang="en-US" altLang="zh-TW" dirty="0"/>
          </a:p>
          <a:p>
            <a:endParaRPr lang="en-US" altLang="zh-TW" dirty="0"/>
          </a:p>
          <a:p>
            <a:r>
              <a:rPr lang="zh-TW" altLang="en-US" dirty="0"/>
              <a:t>未接收：</a:t>
            </a:r>
            <a:r>
              <a:rPr lang="en-US" altLang="zh-TW" dirty="0"/>
              <a:t>A</a:t>
            </a:r>
            <a:r>
              <a:rPr lang="zh-TW" altLang="en-US" dirty="0"/>
              <a:t>學校已通報，但此學生還未被任一學校接收。</a:t>
            </a:r>
            <a:endParaRPr lang="en-US" altLang="zh-TW" dirty="0"/>
          </a:p>
          <a:p>
            <a:r>
              <a:rPr lang="zh-TW" altLang="en-US" dirty="0"/>
              <a:t>已接收：</a:t>
            </a:r>
            <a:r>
              <a:rPr lang="en-US" altLang="zh-TW" dirty="0"/>
              <a:t>1.	A</a:t>
            </a:r>
            <a:r>
              <a:rPr lang="zh-TW" altLang="en-US" dirty="0"/>
              <a:t>學校已通報，且於通報表直接指定學校，因此，通報與接收學校皆可查詢此學生資料</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aseline="0" dirty="0"/>
              <a:t>                2.	</a:t>
            </a:r>
            <a:r>
              <a:rPr lang="en-US" altLang="zh-TW" dirty="0"/>
              <a:t>A</a:t>
            </a:r>
            <a:r>
              <a:rPr lang="zh-TW" altLang="en-US" dirty="0"/>
              <a:t>學校已通報，</a:t>
            </a:r>
            <a:r>
              <a:rPr lang="en-US" altLang="zh-TW" dirty="0"/>
              <a:t>B</a:t>
            </a:r>
            <a:r>
              <a:rPr lang="zh-TW" altLang="en-US" dirty="0"/>
              <a:t>學校使用比對功能接收學生，通報與接收學校皆可查詢此學生資料</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t>全部：查詢系統未接收和已接收的資料。</a:t>
            </a:r>
            <a:endParaRPr lang="en-US" altLang="zh-TW" dirty="0"/>
          </a:p>
          <a:p>
            <a:endParaRPr lang="en-US" altLang="zh-TW" dirty="0"/>
          </a:p>
        </p:txBody>
      </p:sp>
      <p:sp>
        <p:nvSpPr>
          <p:cNvPr id="4" name="投影片編號版面配置區 3"/>
          <p:cNvSpPr>
            <a:spLocks noGrp="1"/>
          </p:cNvSpPr>
          <p:nvPr>
            <p:ph type="sldNum" sz="quarter" idx="10"/>
          </p:nvPr>
        </p:nvSpPr>
        <p:spPr/>
        <p:txBody>
          <a:bodyPr/>
          <a:lstStyle/>
          <a:p>
            <a:fld id="{9D99E9DF-887A-49E0-A9B9-77ADF8BAAAC7}" type="slidenum">
              <a:rPr lang="zh-TW" altLang="en-US" smtClean="0">
                <a:solidFill>
                  <a:prstClr val="black"/>
                </a:solidFill>
              </a:rPr>
              <a:pPr/>
              <a:t>63</a:t>
            </a:fld>
            <a:endParaRPr lang="zh-TW" altLang="en-US">
              <a:solidFill>
                <a:prstClr val="black"/>
              </a:solidFill>
            </a:endParaRPr>
          </a:p>
        </p:txBody>
      </p:sp>
    </p:spTree>
    <p:extLst>
      <p:ext uri="{BB962C8B-B14F-4D97-AF65-F5344CB8AC3E}">
        <p14:creationId xmlns:p14="http://schemas.microsoft.com/office/powerpoint/2010/main" val="2858354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Calibri" pitchFamily="34" charset="0"/>
                <a:ea typeface="MS PGothic" pitchFamily="34" charset="-128"/>
              </a:defRPr>
            </a:lvl1pPr>
            <a:lvl2pPr marL="742950" indent="-285750" eaLnBrk="0" hangingPunct="0">
              <a:spcBef>
                <a:spcPct val="30000"/>
              </a:spcBef>
              <a:defRPr kumimoji="1" sz="1200">
                <a:solidFill>
                  <a:schemeClr val="tx1"/>
                </a:solidFill>
                <a:latin typeface="Calibri" pitchFamily="34" charset="0"/>
                <a:ea typeface="MS PGothic" pitchFamily="34" charset="-128"/>
              </a:defRPr>
            </a:lvl2pPr>
            <a:lvl3pPr marL="1143000" indent="-228600" eaLnBrk="0" hangingPunct="0">
              <a:spcBef>
                <a:spcPct val="30000"/>
              </a:spcBef>
              <a:defRPr kumimoji="1" sz="1200">
                <a:solidFill>
                  <a:schemeClr val="tx1"/>
                </a:solidFill>
                <a:latin typeface="Calibri" pitchFamily="34" charset="0"/>
                <a:ea typeface="MS PGothic" pitchFamily="34" charset="-128"/>
              </a:defRPr>
            </a:lvl3pPr>
            <a:lvl4pPr marL="1600200" indent="-228600" eaLnBrk="0" hangingPunct="0">
              <a:spcBef>
                <a:spcPct val="30000"/>
              </a:spcBef>
              <a:defRPr kumimoji="1" sz="1200">
                <a:solidFill>
                  <a:schemeClr val="tx1"/>
                </a:solidFill>
                <a:latin typeface="Calibri" pitchFamily="34" charset="0"/>
                <a:ea typeface="MS PGothic" pitchFamily="34" charset="-128"/>
              </a:defRPr>
            </a:lvl4pPr>
            <a:lvl5pPr marL="2057400" indent="-228600" eaLnBrk="0" hangingPunct="0">
              <a:spcBef>
                <a:spcPct val="30000"/>
              </a:spcBef>
              <a:defRPr kumimoji="1"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9pPr>
          </a:lstStyle>
          <a:p>
            <a:pPr eaLnBrk="1" hangingPunct="1">
              <a:spcBef>
                <a:spcPct val="0"/>
              </a:spcBef>
            </a:pPr>
            <a:fld id="{F94C6E82-AB7D-4123-8883-E4B04A41FE0C}" type="slidenum">
              <a:rPr lang="en-US" altLang="zh-TW" smtClean="0">
                <a:latin typeface="Arial" charset="0"/>
                <a:ea typeface="新細明體" charset="-120"/>
              </a:rPr>
              <a:pPr eaLnBrk="1" hangingPunct="1">
                <a:spcBef>
                  <a:spcPct val="0"/>
                </a:spcBef>
              </a:pPr>
              <a:t>18</a:t>
            </a:fld>
            <a:endParaRPr lang="en-US" altLang="zh-TW">
              <a:latin typeface="Arial" charset="0"/>
              <a:ea typeface="新細明體" charset="-120"/>
            </a:endParaRPr>
          </a:p>
        </p:txBody>
      </p:sp>
      <p:sp>
        <p:nvSpPr>
          <p:cNvPr id="24579" name="Rectangle 2"/>
          <p:cNvSpPr>
            <a:spLocks noGrp="1" noRot="1" noChangeAspect="1" noChangeArrowheads="1" noTextEdit="1"/>
          </p:cNvSpPr>
          <p:nvPr>
            <p:ph type="sldImg"/>
          </p:nvPr>
        </p:nvSpPr>
        <p:spPr bwMode="auto">
          <a:xfrm>
            <a:off x="674688" y="808038"/>
            <a:ext cx="5387975" cy="4041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TW" altLang="en-US">
              <a:ea typeface="新細明體" charset="-120"/>
            </a:endParaRPr>
          </a:p>
        </p:txBody>
      </p:sp>
    </p:spTree>
    <p:extLst>
      <p:ext uri="{BB962C8B-B14F-4D97-AF65-F5344CB8AC3E}">
        <p14:creationId xmlns:p14="http://schemas.microsoft.com/office/powerpoint/2010/main" val="385392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C9FBEFB-5B8D-410C-8C63-66F8A18E5441}" type="slidenum">
              <a:rPr lang="en-US" altLang="zh-TW" smtClean="0"/>
              <a:pPr>
                <a:defRPr/>
              </a:pPr>
              <a:t>19</a:t>
            </a:fld>
            <a:endParaRPr lang="en-US" altLang="zh-TW"/>
          </a:p>
        </p:txBody>
      </p:sp>
    </p:spTree>
    <p:extLst>
      <p:ext uri="{BB962C8B-B14F-4D97-AF65-F5344CB8AC3E}">
        <p14:creationId xmlns:p14="http://schemas.microsoft.com/office/powerpoint/2010/main" val="2027984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Calibri" pitchFamily="34" charset="0"/>
                <a:ea typeface="MS PGothic" pitchFamily="34" charset="-128"/>
              </a:defRPr>
            </a:lvl1pPr>
            <a:lvl2pPr marL="742950" indent="-285750" eaLnBrk="0" hangingPunct="0">
              <a:spcBef>
                <a:spcPct val="30000"/>
              </a:spcBef>
              <a:defRPr kumimoji="1" sz="1200">
                <a:solidFill>
                  <a:schemeClr val="tx1"/>
                </a:solidFill>
                <a:latin typeface="Calibri" pitchFamily="34" charset="0"/>
                <a:ea typeface="MS PGothic" pitchFamily="34" charset="-128"/>
              </a:defRPr>
            </a:lvl2pPr>
            <a:lvl3pPr marL="1143000" indent="-228600" eaLnBrk="0" hangingPunct="0">
              <a:spcBef>
                <a:spcPct val="30000"/>
              </a:spcBef>
              <a:defRPr kumimoji="1" sz="1200">
                <a:solidFill>
                  <a:schemeClr val="tx1"/>
                </a:solidFill>
                <a:latin typeface="Calibri" pitchFamily="34" charset="0"/>
                <a:ea typeface="MS PGothic" pitchFamily="34" charset="-128"/>
              </a:defRPr>
            </a:lvl3pPr>
            <a:lvl4pPr marL="1600200" indent="-228600" eaLnBrk="0" hangingPunct="0">
              <a:spcBef>
                <a:spcPct val="30000"/>
              </a:spcBef>
              <a:defRPr kumimoji="1" sz="1200">
                <a:solidFill>
                  <a:schemeClr val="tx1"/>
                </a:solidFill>
                <a:latin typeface="Calibri" pitchFamily="34" charset="0"/>
                <a:ea typeface="MS PGothic" pitchFamily="34" charset="-128"/>
              </a:defRPr>
            </a:lvl4pPr>
            <a:lvl5pPr marL="2057400" indent="-228600" eaLnBrk="0" hangingPunct="0">
              <a:spcBef>
                <a:spcPct val="30000"/>
              </a:spcBef>
              <a:defRPr kumimoji="1"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kumimoji="1" sz="1200">
                <a:solidFill>
                  <a:schemeClr val="tx1"/>
                </a:solidFill>
                <a:latin typeface="Calibri" pitchFamily="34" charset="0"/>
                <a:ea typeface="MS PGothic" pitchFamily="34" charset="-128"/>
              </a:defRPr>
            </a:lvl9pPr>
          </a:lstStyle>
          <a:p>
            <a:pPr eaLnBrk="1" hangingPunct="1">
              <a:spcBef>
                <a:spcPct val="0"/>
              </a:spcBef>
            </a:pPr>
            <a:fld id="{44E6D598-9A36-4C91-9B50-F5100A496F78}" type="slidenum">
              <a:rPr lang="en-US" altLang="zh-TW" smtClean="0">
                <a:latin typeface="Arial" charset="0"/>
                <a:ea typeface="新細明體" charset="-120"/>
              </a:rPr>
              <a:pPr eaLnBrk="1" hangingPunct="1">
                <a:spcBef>
                  <a:spcPct val="0"/>
                </a:spcBef>
              </a:pPr>
              <a:t>23</a:t>
            </a:fld>
            <a:endParaRPr lang="en-US" altLang="zh-TW">
              <a:latin typeface="Arial" charset="0"/>
              <a:ea typeface="新細明體" charset="-120"/>
            </a:endParaRPr>
          </a:p>
        </p:txBody>
      </p:sp>
      <p:sp>
        <p:nvSpPr>
          <p:cNvPr id="25603" name="Rectangle 2"/>
          <p:cNvSpPr>
            <a:spLocks noGrp="1" noRot="1" noChangeAspect="1" noChangeArrowheads="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TW" altLang="en-US">
              <a:ea typeface="新細明體" charset="-120"/>
            </a:endParaRPr>
          </a:p>
        </p:txBody>
      </p:sp>
    </p:spTree>
    <p:extLst>
      <p:ext uri="{BB962C8B-B14F-4D97-AF65-F5344CB8AC3E}">
        <p14:creationId xmlns:p14="http://schemas.microsoft.com/office/powerpoint/2010/main" val="637124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b281d29a94_0_0: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3b281d29a94_0_0:notes"/>
          <p:cNvSpPr txBox="1">
            <a:spLocks noGrp="1"/>
          </p:cNvSpPr>
          <p:nvPr>
            <p:ph type="body" idx="1"/>
          </p:nvPr>
        </p:nvSpPr>
        <p:spPr>
          <a:xfrm>
            <a:off x="679768" y="4715154"/>
            <a:ext cx="5438100" cy="44670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3" name="Google Shape;143;g3b281d29a94_0_0:notes"/>
          <p:cNvSpPr txBox="1">
            <a:spLocks noGrp="1"/>
          </p:cNvSpPr>
          <p:nvPr>
            <p:ph type="sldNum" idx="12"/>
          </p:nvPr>
        </p:nvSpPr>
        <p:spPr>
          <a:xfrm>
            <a:off x="3850444" y="9428585"/>
            <a:ext cx="2945700" cy="496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ltLang="zh-TW"/>
              <a:t>37</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29:notes"/>
          <p:cNvSpPr txBox="1">
            <a:spLocks noGrp="1"/>
          </p:cNvSpPr>
          <p:nvPr>
            <p:ph type="body" idx="1"/>
          </p:nvPr>
        </p:nvSpPr>
        <p:spPr>
          <a:xfrm>
            <a:off x="679768" y="4715154"/>
            <a:ext cx="5438140" cy="4466987"/>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SzPts val="1400"/>
              <a:buNone/>
            </a:pPr>
            <a:r>
              <a:rPr lang="zh-TW"/>
              <a:t>教育部轉銜通報系統-比對功能: 接收校可匯入新生身分證資料，比對入學新生是否為轉銜學生。</a:t>
            </a:r>
            <a:br>
              <a:rPr lang="zh-TW"/>
            </a:br>
            <a:r>
              <a:rPr lang="zh-TW"/>
              <a:t>比對查詢時看不到轉銜表單內容，需再透過查詢且將學生點選確認為轉入，才能看到轉銜單詳細內容。</a:t>
            </a:r>
            <a:endParaRPr/>
          </a:p>
        </p:txBody>
      </p:sp>
      <p:sp>
        <p:nvSpPr>
          <p:cNvPr id="148" name="Google Shape;148;p29: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b646519598_0_0:notes"/>
          <p:cNvSpPr txBox="1">
            <a:spLocks noGrp="1"/>
          </p:cNvSpPr>
          <p:nvPr>
            <p:ph type="body" idx="1"/>
          </p:nvPr>
        </p:nvSpPr>
        <p:spPr>
          <a:xfrm>
            <a:off x="679768" y="4715154"/>
            <a:ext cx="5438100" cy="4467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154" name="Google Shape;154;g3b646519598_0_0: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31:notes"/>
          <p:cNvSpPr txBox="1">
            <a:spLocks noGrp="1"/>
          </p:cNvSpPr>
          <p:nvPr>
            <p:ph type="body" idx="1"/>
          </p:nvPr>
        </p:nvSpPr>
        <p:spPr>
          <a:xfrm>
            <a:off x="679768" y="4715154"/>
            <a:ext cx="5438140" cy="44669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zh-TW" sz="1200" b="0" i="0" u="none" strike="noStrike" cap="none">
                <a:solidFill>
                  <a:schemeClr val="dk1"/>
                </a:solidFill>
                <a:latin typeface="Calibri"/>
                <a:ea typeface="Calibri"/>
                <a:cs typeface="Calibri"/>
                <a:sym typeface="Calibri"/>
              </a:rPr>
              <a:t>教育部轉銜通報系統-比對功能: 接收校可匯入新生身分證資料，比對入學新生是否為轉銜學生。</a:t>
            </a:r>
            <a:br>
              <a:rPr lang="zh-TW" sz="1200" b="0" i="0" u="none" strike="noStrike" cap="none">
                <a:solidFill>
                  <a:schemeClr val="dk1"/>
                </a:solidFill>
                <a:latin typeface="Calibri"/>
                <a:ea typeface="Calibri"/>
                <a:cs typeface="Calibri"/>
                <a:sym typeface="Calibri"/>
              </a:rPr>
            </a:br>
            <a:r>
              <a:rPr lang="zh-TW" sz="1200" b="0" i="0" u="none" strike="noStrike" cap="none">
                <a:solidFill>
                  <a:schemeClr val="dk1"/>
                </a:solidFill>
                <a:latin typeface="Calibri"/>
                <a:ea typeface="Calibri"/>
                <a:cs typeface="Calibri"/>
                <a:sym typeface="Calibri"/>
              </a:rPr>
              <a:t>比對查詢時看不到轉銜表單內容，需再透過查詢且將學生點選確認為轉入，才能看到轉銜單詳細內容。</a:t>
            </a:r>
            <a:endParaRPr/>
          </a:p>
        </p:txBody>
      </p:sp>
      <p:sp>
        <p:nvSpPr>
          <p:cNvPr id="163" name="Google Shape;163;p31: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b281d29a94_0_6: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b281d29a94_0_6:notes"/>
          <p:cNvSpPr txBox="1">
            <a:spLocks noGrp="1"/>
          </p:cNvSpPr>
          <p:nvPr>
            <p:ph type="body" idx="1"/>
          </p:nvPr>
        </p:nvSpPr>
        <p:spPr>
          <a:xfrm>
            <a:off x="679768" y="4715154"/>
            <a:ext cx="5438100" cy="44670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70" name="Google Shape;170;g3b281d29a94_0_6:notes"/>
          <p:cNvSpPr txBox="1">
            <a:spLocks noGrp="1"/>
          </p:cNvSpPr>
          <p:nvPr>
            <p:ph type="sldNum" idx="12"/>
          </p:nvPr>
        </p:nvSpPr>
        <p:spPr>
          <a:xfrm>
            <a:off x="3850444" y="9428585"/>
            <a:ext cx="2945700" cy="496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3.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6.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defRPr b="1" cap="none" spc="100">
                <a:ln w="19050">
                  <a:solidFill>
                    <a:schemeClr val="bg1"/>
                  </a:solidFill>
                  <a:prstDash val="solid"/>
                </a:ln>
                <a:solidFill>
                  <a:srgbClr val="4B350D"/>
                </a:solidFill>
                <a:effectLst/>
              </a:defRPr>
            </a:lvl1pPr>
          </a:lstStyle>
          <a:p>
            <a:r>
              <a:rPr lang="zh-TW" altLang="en-US"/>
              <a:t>按一下以編輯母片標題樣式</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cap="none" spc="0" baseline="0">
                <a:ln w="19050" cmpd="sng">
                  <a:solidFill>
                    <a:schemeClr val="bg1"/>
                  </a:solidFill>
                </a:ln>
                <a:solidFill>
                  <a:srgbClr val="4B350D"/>
                </a:solidFill>
                <a:effectLst/>
                <a:latin typeface="+mn-lt"/>
                <a:ea typeface="+mn-ea"/>
                <a:cs typeface="Microsoft Sans Serif"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lvl1pPr>
              <a:defRPr/>
            </a:lvl1pPr>
          </a:lstStyle>
          <a:p>
            <a:pPr>
              <a:defRPr/>
            </a:pPr>
            <a:fld id="{F1266EF2-D3A3-4A63-9993-3F5EC7705DA2}"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solidFill>
                  <a:srgbClr val="4B350D"/>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DEDC15-68A1-4F42-93DF-8B93C5A68402}" type="slidenum">
              <a:rPr lang="en-US" altLang="zh-TW"/>
              <a:pPr>
                <a:defRPr/>
              </a:pPr>
              <a:t>‹#›</a:t>
            </a:fld>
            <a:endParaRPr lang="en-US" altLang="zh-TW"/>
          </a:p>
        </p:txBody>
      </p:sp>
    </p:spTree>
    <p:extLst>
      <p:ext uri="{BB962C8B-B14F-4D97-AF65-F5344CB8AC3E}">
        <p14:creationId xmlns:p14="http://schemas.microsoft.com/office/powerpoint/2010/main" val="3224821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0789AF10-86EC-4A19-AD27-6A55A4D1939C}"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1F318BD-F300-4F8E-AFFA-BF9D70EFF409}" type="slidenum">
              <a:rPr lang="en-US" altLang="zh-TW"/>
              <a:pPr>
                <a:defRPr/>
              </a:pPr>
              <a:t>‹#›</a:t>
            </a:fld>
            <a:endParaRPr lang="en-US" altLang="zh-TW"/>
          </a:p>
        </p:txBody>
      </p:sp>
    </p:spTree>
    <p:extLst>
      <p:ext uri="{BB962C8B-B14F-4D97-AF65-F5344CB8AC3E}">
        <p14:creationId xmlns:p14="http://schemas.microsoft.com/office/powerpoint/2010/main" val="1113929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zh-TW" altLang="en-US"/>
              <a:t>按一下以編輯母片標題樣式</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90536931-F2E3-4DDE-B5C9-BBEEE090308C}"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8B3B12-8DC8-492D-AE29-3EF6AE4F03DA}" type="slidenum">
              <a:rPr lang="en-US" altLang="zh-TW"/>
              <a:pPr>
                <a:defRPr/>
              </a:pPr>
              <a:t>‹#›</a:t>
            </a:fld>
            <a:endParaRPr lang="en-US" altLang="zh-TW"/>
          </a:p>
        </p:txBody>
      </p:sp>
    </p:spTree>
    <p:extLst>
      <p:ext uri="{BB962C8B-B14F-4D97-AF65-F5344CB8AC3E}">
        <p14:creationId xmlns:p14="http://schemas.microsoft.com/office/powerpoint/2010/main" val="29659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defRPr b="1" cap="none" spc="100">
                <a:ln w="19050">
                  <a:solidFill>
                    <a:schemeClr val="bg1"/>
                  </a:solidFill>
                  <a:prstDash val="solid"/>
                </a:ln>
                <a:solidFill>
                  <a:srgbClr val="4B350D"/>
                </a:solidFill>
                <a:effectLst/>
              </a:defRPr>
            </a:lvl1pPr>
          </a:lstStyle>
          <a:p>
            <a:r>
              <a:rPr lang="zh-TW" altLang="en-US"/>
              <a:t>按一下以編輯母片標題樣式</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cap="none" spc="0" baseline="0">
                <a:ln w="19050" cmpd="sng">
                  <a:solidFill>
                    <a:schemeClr val="bg1"/>
                  </a:solidFill>
                </a:ln>
                <a:solidFill>
                  <a:srgbClr val="4B350D"/>
                </a:solidFill>
                <a:effectLst/>
                <a:latin typeface="+mn-lt"/>
                <a:ea typeface="+mn-ea"/>
                <a:cs typeface="Microsoft Sans Serif"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lvl1pPr>
              <a:defRPr/>
            </a:lvl1pPr>
          </a:lstStyle>
          <a:p>
            <a:pPr>
              <a:defRPr/>
            </a:pPr>
            <a:fld id="{9893ADF9-ADA9-48A7-A2A6-BF4FE29CA6EC}"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solidFill>
                  <a:srgbClr val="4B350D"/>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3329A1D-E2FD-472F-9247-EFE50C3FE65A}" type="slidenum">
              <a:rPr lang="en-US" altLang="zh-TW"/>
              <a:pPr/>
              <a:t>‹#›</a:t>
            </a:fld>
            <a:endParaRPr lang="en-US" altLang="zh-TW"/>
          </a:p>
        </p:txBody>
      </p:sp>
    </p:spTree>
    <p:extLst>
      <p:ext uri="{BB962C8B-B14F-4D97-AF65-F5344CB8AC3E}">
        <p14:creationId xmlns:p14="http://schemas.microsoft.com/office/powerpoint/2010/main" val="2627950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lvl5pPr>
              <a:defRPr/>
            </a:lvl5pPr>
            <a:lvl6pPr>
              <a:buFontTx/>
              <a:buBlip>
                <a:blip r:embed="rId2"/>
              </a:buBlip>
              <a:defRPr/>
            </a:lvl6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4290C116-4CCF-4A6D-85E6-A3BD6C072D90}"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4D23292A-B07B-45F7-8007-B7AB5CA9F9E4}" type="slidenum">
              <a:rPr lang="en-US" altLang="zh-TW"/>
              <a:pPr/>
              <a:t>‹#›</a:t>
            </a:fld>
            <a:endParaRPr lang="en-US" altLang="zh-TW"/>
          </a:p>
        </p:txBody>
      </p:sp>
    </p:spTree>
    <p:extLst>
      <p:ext uri="{BB962C8B-B14F-4D97-AF65-F5344CB8AC3E}">
        <p14:creationId xmlns:p14="http://schemas.microsoft.com/office/powerpoint/2010/main" val="2800749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endParaRPr lang="en-US" dirty="0"/>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rgbClr val="FF66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lvl1pPr>
              <a:defRPr/>
            </a:lvl1pPr>
          </a:lstStyle>
          <a:p>
            <a:pPr>
              <a:defRPr/>
            </a:pPr>
            <a:fld id="{52CFD6B2-5B21-4167-959D-0E154E2CAD16}"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8E2623B-DDE9-4804-8560-8280CBD72B9A}" type="slidenum">
              <a:rPr lang="en-US" altLang="zh-TW"/>
              <a:pPr/>
              <a:t>‹#›</a:t>
            </a:fld>
            <a:endParaRPr lang="en-US" altLang="zh-TW"/>
          </a:p>
        </p:txBody>
      </p:sp>
    </p:spTree>
    <p:extLst>
      <p:ext uri="{BB962C8B-B14F-4D97-AF65-F5344CB8AC3E}">
        <p14:creationId xmlns:p14="http://schemas.microsoft.com/office/powerpoint/2010/main" val="2180099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800">
                <a:solidFill>
                  <a:srgbClr val="FF6600"/>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800">
                <a:solidFill>
                  <a:srgbClr val="359002"/>
                </a:solidFill>
              </a:defRPr>
            </a:lvl1pPr>
            <a:lvl2pPr>
              <a:defRPr sz="2400">
                <a:solidFill>
                  <a:srgbClr val="4B350D"/>
                </a:solidFill>
              </a:defRPr>
            </a:lvl2pPr>
            <a:lvl3pPr>
              <a:defRPr sz="2000">
                <a:solidFill>
                  <a:srgbClr val="4B350D"/>
                </a:solidFill>
              </a:defRPr>
            </a:lvl3pPr>
            <a:lvl4pPr>
              <a:defRPr sz="1800">
                <a:solidFill>
                  <a:srgbClr val="4B350D"/>
                </a:solidFill>
              </a:defRPr>
            </a:lvl4pPr>
            <a:lvl5pPr>
              <a:defRPr sz="1800">
                <a:solidFill>
                  <a:srgbClr val="4B350D"/>
                </a:solidFill>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p:cNvSpPr>
            <a:spLocks noGrp="1"/>
          </p:cNvSpPr>
          <p:nvPr>
            <p:ph type="dt" sz="half" idx="10"/>
          </p:nvPr>
        </p:nvSpPr>
        <p:spPr/>
        <p:txBody>
          <a:bodyPr/>
          <a:lstStyle>
            <a:lvl1pPr>
              <a:defRPr/>
            </a:lvl1pPr>
          </a:lstStyle>
          <a:p>
            <a:pPr>
              <a:defRPr/>
            </a:pPr>
            <a:fld id="{33C02801-5FAE-4BAF-B7FE-3F052FBF1B0F}"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A95737D-A8D9-4DB7-88B5-13D9CDE4B96C}" type="slidenum">
              <a:rPr lang="en-US" altLang="zh-TW"/>
              <a:pPr/>
              <a:t>‹#›</a:t>
            </a:fld>
            <a:endParaRPr lang="en-US" altLang="zh-TW"/>
          </a:p>
        </p:txBody>
      </p:sp>
    </p:spTree>
    <p:extLst>
      <p:ext uri="{BB962C8B-B14F-4D97-AF65-F5344CB8AC3E}">
        <p14:creationId xmlns:p14="http://schemas.microsoft.com/office/powerpoint/2010/main" val="41163222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a:t>按一下以編輯母片標題樣式</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0" cap="none" spc="0">
                <a:ln>
                  <a:solidFill>
                    <a:srgbClr val="FF6600"/>
                  </a:solidFill>
                </a:ln>
                <a:solidFill>
                  <a:srgbClr val="FF6600"/>
                </a:solidFill>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n>
                  <a:solidFill>
                    <a:srgbClr val="359002"/>
                  </a:solidFill>
                </a:ln>
                <a:solidFill>
                  <a:srgbClr val="92D05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4645026" y="2174875"/>
            <a:ext cx="4041775" cy="3951288"/>
          </a:xfrm>
        </p:spPr>
        <p:txBody>
          <a:bodyPr/>
          <a:lstStyle>
            <a:lvl1pPr>
              <a:defRPr sz="2400">
                <a:solidFill>
                  <a:srgbClr val="4B350D"/>
                </a:solidFill>
              </a:defRPr>
            </a:lvl1pPr>
            <a:lvl2pPr>
              <a:defRPr sz="2000">
                <a:solidFill>
                  <a:srgbClr val="4B350D"/>
                </a:solidFill>
              </a:defRPr>
            </a:lvl2pPr>
            <a:lvl3pPr>
              <a:defRPr sz="1800">
                <a:solidFill>
                  <a:srgbClr val="4B350D"/>
                </a:solidFill>
              </a:defRPr>
            </a:lvl3pPr>
            <a:lvl4pPr>
              <a:defRPr sz="1600">
                <a:solidFill>
                  <a:srgbClr val="4B350D"/>
                </a:solidFill>
              </a:defRPr>
            </a:lvl4pPr>
            <a:lvl5pPr>
              <a:defRPr sz="1600">
                <a:solidFill>
                  <a:srgbClr val="4B350D"/>
                </a:solidFill>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3"/>
          <p:cNvSpPr>
            <a:spLocks noGrp="1"/>
          </p:cNvSpPr>
          <p:nvPr>
            <p:ph type="dt" sz="half" idx="10"/>
          </p:nvPr>
        </p:nvSpPr>
        <p:spPr/>
        <p:txBody>
          <a:bodyPr/>
          <a:lstStyle>
            <a:lvl1pPr>
              <a:defRPr/>
            </a:lvl1pPr>
          </a:lstStyle>
          <a:p>
            <a:pPr>
              <a:defRPr/>
            </a:pPr>
            <a:fld id="{BBF63288-EB1E-4B1E-8933-EA2A5EE9D5C0}" type="datetimeFigureOut">
              <a:rPr lang="ja-JP" altLang="en-US"/>
              <a:pPr>
                <a:defRPr/>
              </a:pPr>
              <a:t>2026/1/26</a:t>
            </a:fld>
            <a:endParaRPr lang="en-US" altLang="zh-TW">
              <a:cs typeface="Arial" pitchFamily="34" charset="0"/>
            </a:endParaRPr>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35E05CAC-B893-4ECD-9319-7C54EBA9A6C5}" type="slidenum">
              <a:rPr lang="en-US" altLang="zh-TW"/>
              <a:pPr/>
              <a:t>‹#›</a:t>
            </a:fld>
            <a:endParaRPr lang="en-US" altLang="zh-TW"/>
          </a:p>
        </p:txBody>
      </p:sp>
    </p:spTree>
    <p:extLst>
      <p:ext uri="{BB962C8B-B14F-4D97-AF65-F5344CB8AC3E}">
        <p14:creationId xmlns:p14="http://schemas.microsoft.com/office/powerpoint/2010/main" val="120569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3"/>
          <p:cNvSpPr>
            <a:spLocks noGrp="1"/>
          </p:cNvSpPr>
          <p:nvPr>
            <p:ph type="dt" sz="half" idx="10"/>
          </p:nvPr>
        </p:nvSpPr>
        <p:spPr/>
        <p:txBody>
          <a:bodyPr/>
          <a:lstStyle>
            <a:lvl1pPr>
              <a:defRPr/>
            </a:lvl1pPr>
          </a:lstStyle>
          <a:p>
            <a:pPr>
              <a:defRPr/>
            </a:pPr>
            <a:fld id="{069349E5-CBDB-4762-BB27-4346A3C35C98}" type="datetimeFigureOut">
              <a:rPr lang="ja-JP" altLang="en-US"/>
              <a:pPr>
                <a:defRPr/>
              </a:pPr>
              <a:t>2026/1/26</a:t>
            </a:fld>
            <a:endParaRPr lang="en-US" altLang="zh-TW">
              <a:cs typeface="Arial" pitchFamily="34" charset="0"/>
            </a:endParaRPr>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D61AC96-5FB1-48C5-9C08-89E4B7F25F03}" type="slidenum">
              <a:rPr lang="en-US" altLang="zh-TW"/>
              <a:pPr/>
              <a:t>‹#›</a:t>
            </a:fld>
            <a:endParaRPr lang="en-US" altLang="zh-TW"/>
          </a:p>
        </p:txBody>
      </p:sp>
    </p:spTree>
    <p:extLst>
      <p:ext uri="{BB962C8B-B14F-4D97-AF65-F5344CB8AC3E}">
        <p14:creationId xmlns:p14="http://schemas.microsoft.com/office/powerpoint/2010/main" val="115797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C8908A4-3120-41A1-905B-D15A2229508C}" type="datetimeFigureOut">
              <a:rPr lang="ja-JP" altLang="en-US"/>
              <a:pPr>
                <a:defRPr/>
              </a:pPr>
              <a:t>2026/1/26</a:t>
            </a:fld>
            <a:endParaRPr lang="en-US" altLang="zh-TW">
              <a:cs typeface="Arial" pitchFamily="34" charset="0"/>
            </a:endParaRPr>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9474D1FD-97C4-466B-9BCC-D79AFBBFD7FC}" type="slidenum">
              <a:rPr lang="en-US" altLang="zh-TW"/>
              <a:pPr/>
              <a:t>‹#›</a:t>
            </a:fld>
            <a:endParaRPr lang="en-US" altLang="zh-TW"/>
          </a:p>
        </p:txBody>
      </p:sp>
    </p:spTree>
    <p:extLst>
      <p:ext uri="{BB962C8B-B14F-4D97-AF65-F5344CB8AC3E}">
        <p14:creationId xmlns:p14="http://schemas.microsoft.com/office/powerpoint/2010/main" val="232518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zh-TW" altLang="en-US"/>
              <a:t>按一下以編輯母片標題樣式</a:t>
            </a:r>
            <a:endParaRPr lang="en-US" dirty="0"/>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3"/>
          <p:cNvSpPr>
            <a:spLocks noGrp="1"/>
          </p:cNvSpPr>
          <p:nvPr>
            <p:ph type="dt" sz="half" idx="10"/>
          </p:nvPr>
        </p:nvSpPr>
        <p:spPr/>
        <p:txBody>
          <a:bodyPr/>
          <a:lstStyle>
            <a:lvl1pPr>
              <a:defRPr/>
            </a:lvl1pPr>
          </a:lstStyle>
          <a:p>
            <a:pPr>
              <a:defRPr/>
            </a:pPr>
            <a:fld id="{5B2A4E73-FCA2-4F9B-A093-B1680486FFC5}"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735C4C4-AD31-42F6-874F-52DB99DC60AE}" type="slidenum">
              <a:rPr lang="en-US" altLang="zh-TW"/>
              <a:pPr/>
              <a:t>‹#›</a:t>
            </a:fld>
            <a:endParaRPr lang="en-US" altLang="zh-TW"/>
          </a:p>
        </p:txBody>
      </p:sp>
    </p:spTree>
    <p:extLst>
      <p:ext uri="{BB962C8B-B14F-4D97-AF65-F5344CB8AC3E}">
        <p14:creationId xmlns:p14="http://schemas.microsoft.com/office/powerpoint/2010/main" val="332957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lvl5pPr>
              <a:defRPr/>
            </a:lvl5pPr>
            <a:lvl6pPr>
              <a:buFontTx/>
              <a:buBlip>
                <a:blip r:embed="rId2"/>
              </a:buBlip>
              <a:defRPr/>
            </a:lvl6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E5965B10-2A9A-4003-AFD2-76981FB00B23}"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82550C-550F-4583-9B55-A219A617A9D1}" type="slidenum">
              <a:rPr lang="en-US" altLang="zh-TW"/>
              <a:pPr>
                <a:defRPr/>
              </a:pPr>
              <a:t>‹#›</a:t>
            </a:fld>
            <a:endParaRPr lang="en-US" altLang="zh-TW"/>
          </a:p>
        </p:txBody>
      </p:sp>
    </p:spTree>
    <p:extLst>
      <p:ext uri="{BB962C8B-B14F-4D97-AF65-F5344CB8AC3E}">
        <p14:creationId xmlns:p14="http://schemas.microsoft.com/office/powerpoint/2010/main" val="3565866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zh-TW" altLang="en-US"/>
              <a:t>按一下以編輯母片標題樣式</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3"/>
          <p:cNvSpPr>
            <a:spLocks noGrp="1"/>
          </p:cNvSpPr>
          <p:nvPr>
            <p:ph type="dt" sz="half" idx="10"/>
          </p:nvPr>
        </p:nvSpPr>
        <p:spPr/>
        <p:txBody>
          <a:bodyPr/>
          <a:lstStyle>
            <a:lvl1pPr>
              <a:defRPr/>
            </a:lvl1pPr>
          </a:lstStyle>
          <a:p>
            <a:pPr>
              <a:defRPr/>
            </a:pPr>
            <a:fld id="{6CDF044C-E2DB-4881-BA38-231814483BB2}"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7A27CCB-D5DF-4C8C-9F1D-974E507BB7AF}" type="slidenum">
              <a:rPr lang="en-US" altLang="zh-TW"/>
              <a:pPr/>
              <a:t>‹#›</a:t>
            </a:fld>
            <a:endParaRPr lang="en-US" altLang="zh-TW"/>
          </a:p>
        </p:txBody>
      </p:sp>
    </p:spTree>
    <p:extLst>
      <p:ext uri="{BB962C8B-B14F-4D97-AF65-F5344CB8AC3E}">
        <p14:creationId xmlns:p14="http://schemas.microsoft.com/office/powerpoint/2010/main" val="3950299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2D221441-C170-4B85-A2A2-E91FEB36F1A2}"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28DC1AB-03D0-49DF-9FC6-41C06518C271}" type="slidenum">
              <a:rPr lang="en-US" altLang="zh-TW"/>
              <a:pPr/>
              <a:t>‹#›</a:t>
            </a:fld>
            <a:endParaRPr lang="en-US" altLang="zh-TW"/>
          </a:p>
        </p:txBody>
      </p:sp>
    </p:spTree>
    <p:extLst>
      <p:ext uri="{BB962C8B-B14F-4D97-AF65-F5344CB8AC3E}">
        <p14:creationId xmlns:p14="http://schemas.microsoft.com/office/powerpoint/2010/main" val="3242605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zh-TW" altLang="en-US"/>
              <a:t>按一下以編輯母片標題樣式</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648A2250-6281-4786-A451-A7D83490F2CD}"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6B2B0BA-1BD7-4DD6-BE83-F596B867DA9F}" type="slidenum">
              <a:rPr lang="en-US" altLang="zh-TW"/>
              <a:pPr/>
              <a:t>‹#›</a:t>
            </a:fld>
            <a:endParaRPr lang="en-US" altLang="zh-TW"/>
          </a:p>
        </p:txBody>
      </p:sp>
    </p:spTree>
    <p:extLst>
      <p:ext uri="{BB962C8B-B14F-4D97-AF65-F5344CB8AC3E}">
        <p14:creationId xmlns:p14="http://schemas.microsoft.com/office/powerpoint/2010/main" val="22102508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5" name="矩形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0" lang="zh-TW" altLang="en-US">
              <a:solidFill>
                <a:prstClr val="white"/>
              </a:solidFill>
            </a:endParaRPr>
          </a:p>
        </p:txBody>
      </p:sp>
      <p:pic>
        <p:nvPicPr>
          <p:cNvPr id="26" name="圖片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6"/>
            <a:ext cx="9144000" cy="6855884"/>
          </a:xfrm>
          <a:prstGeom prst="rect">
            <a:avLst/>
          </a:prstGeom>
        </p:spPr>
      </p:pic>
      <p:sp>
        <p:nvSpPr>
          <p:cNvPr id="28" name="日期版面配置區 27"/>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506E7798-3A54-42B3-937C-FFA066180FA3}"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17" name="頁尾版面配置區 16"/>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12" name="投影片編號版面配置區 22"/>
          <p:cNvSpPr>
            <a:spLocks noGrp="1"/>
          </p:cNvSpPr>
          <p:nvPr>
            <p:ph type="sldNum" sz="quarter" idx="4"/>
          </p:nvPr>
        </p:nvSpPr>
        <p:spPr>
          <a:xfrm>
            <a:off x="8748464" y="652537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pic>
        <p:nvPicPr>
          <p:cNvPr id="18" name="圖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1520" y="4196478"/>
            <a:ext cx="8640960" cy="1600200"/>
          </a:xfrm>
          <a:prstGeom prst="rect">
            <a:avLst/>
          </a:prstGeom>
        </p:spPr>
      </p:pic>
      <p:pic>
        <p:nvPicPr>
          <p:cNvPr id="15" name="圖片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1560" y="1844824"/>
            <a:ext cx="7848872" cy="20362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圖片 2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57200" y="5796677"/>
            <a:ext cx="8291264" cy="394573"/>
          </a:xfrm>
          <a:prstGeom prst="rect">
            <a:avLst/>
          </a:prstGeom>
        </p:spPr>
      </p:pic>
      <p:sp>
        <p:nvSpPr>
          <p:cNvPr id="9" name="副標題 8"/>
          <p:cNvSpPr>
            <a:spLocks noGrp="1"/>
          </p:cNvSpPr>
          <p:nvPr>
            <p:ph type="subTitle" idx="1"/>
          </p:nvPr>
        </p:nvSpPr>
        <p:spPr>
          <a:xfrm>
            <a:off x="4440435" y="4196477"/>
            <a:ext cx="3664160" cy="1600201"/>
          </a:xfrm>
          <a:noFill/>
        </p:spPr>
        <p:txBody>
          <a:bodyPr anchor="b"/>
          <a:lstStyle>
            <a:lvl1pPr marL="0" indent="0" algn="ctr">
              <a:buNone/>
              <a:defRPr sz="2600" b="1">
                <a:solidFill>
                  <a:srgbClr val="FFFF00"/>
                </a:solidFill>
                <a:latin typeface="+mj-ea"/>
                <a:ea typeface="+mj-ea"/>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dirty="0"/>
              <a:t>按一下以編輯母片副標題樣式</a:t>
            </a:r>
            <a:endParaRPr kumimoji="0" lang="en-US" dirty="0"/>
          </a:p>
        </p:txBody>
      </p:sp>
      <p:sp>
        <p:nvSpPr>
          <p:cNvPr id="8" name="標題 7"/>
          <p:cNvSpPr>
            <a:spLocks noGrp="1"/>
          </p:cNvSpPr>
          <p:nvPr>
            <p:ph type="ctrTitle"/>
          </p:nvPr>
        </p:nvSpPr>
        <p:spPr>
          <a:xfrm>
            <a:off x="457200" y="1848271"/>
            <a:ext cx="8191500" cy="1887983"/>
          </a:xfrm>
          <a:noFill/>
        </p:spPr>
        <p:txBody>
          <a:bodyPr anchor="ctr"/>
          <a:lstStyle>
            <a:lvl1pPr algn="ctr">
              <a:defRPr lang="en-US" dirty="0">
                <a:solidFill>
                  <a:schemeClr val="tx1"/>
                </a:solidFill>
              </a:defRPr>
            </a:lvl1pPr>
          </a:lstStyle>
          <a:p>
            <a:r>
              <a:rPr kumimoji="0" lang="zh-TW" altLang="en-US" dirty="0"/>
              <a:t>按一下以編輯母片標題樣式</a:t>
            </a:r>
            <a:endParaRPr kumimoji="0" lang="en-US" dirty="0"/>
          </a:p>
        </p:txBody>
      </p:sp>
    </p:spTree>
    <p:extLst>
      <p:ext uri="{BB962C8B-B14F-4D97-AF65-F5344CB8AC3E}">
        <p14:creationId xmlns:p14="http://schemas.microsoft.com/office/powerpoint/2010/main" val="489117020"/>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C0A269C9-B2AC-473F-AD19-209E56AA3DC1}"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339752" y="1628774"/>
            <a:ext cx="6624736" cy="5040585"/>
          </a:xfrm>
        </p:spPr>
        <p:txBody>
          <a:bodyPr vert="horz"/>
          <a:lstStyle>
            <a:lvl1pPr marL="0" indent="0">
              <a:buNone/>
              <a:defRPr b="1"/>
            </a:lvl1pPr>
            <a:lvl2pPr marL="320040" indent="0">
              <a:buNone/>
              <a:defRPr b="1"/>
            </a:lvl2pPr>
            <a:lvl3pPr marL="594360" indent="0">
              <a:buNone/>
              <a:defRPr b="1"/>
            </a:lvl3pPr>
            <a:lvl4pPr marL="868680" indent="0">
              <a:buNone/>
              <a:defRPr b="1"/>
            </a:lvl4pPr>
            <a:lvl5pPr marL="1143000" indent="0">
              <a:buNone/>
              <a:defRPr b="1"/>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7"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5583750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8350E4D7-407E-4A5B-B206-87AFC5676781}"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1052736"/>
            <a:ext cx="8712968" cy="5616624"/>
          </a:xfrm>
        </p:spPr>
        <p:txBody>
          <a:bodyPr vert="horz">
            <a:normAutofit/>
          </a:bodyPr>
          <a:lstStyle>
            <a:lvl1pPr>
              <a:buClr>
                <a:schemeClr val="tx1">
                  <a:lumMod val="85000"/>
                  <a:lumOff val="15000"/>
                </a:schemeClr>
              </a:buClr>
              <a:defRPr sz="2400"/>
            </a:lvl1pPr>
            <a:lvl2pPr>
              <a:defRPr sz="2200"/>
            </a:lvl2pPr>
            <a:lvl3pPr>
              <a:defRPr sz="2200"/>
            </a:lvl3pPr>
            <a:lvl4pPr>
              <a:defRPr sz="2200"/>
            </a:lvl4pPr>
            <a:lvl5pPr>
              <a:defRPr sz="22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7"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11752986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8DF96788-76EC-41E5-9883-26326CED7352}"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980728"/>
            <a:ext cx="8712968" cy="648072"/>
          </a:xfrm>
        </p:spPr>
        <p:txBody>
          <a:bodyPr vert="horz">
            <a:noAutofit/>
          </a:bodyPr>
          <a:lstStyle>
            <a:lvl1pPr marL="0" indent="0">
              <a:buNone/>
              <a:defRPr sz="2400" b="1">
                <a:solidFill>
                  <a:srgbClr val="C00000"/>
                </a:solidFill>
              </a:defRPr>
            </a:lvl1pPr>
            <a:lvl2pPr marL="320040" indent="0">
              <a:buNone/>
              <a:defRPr sz="2400" b="1">
                <a:solidFill>
                  <a:srgbClr val="C00000"/>
                </a:solidFill>
              </a:defRPr>
            </a:lvl2pPr>
            <a:lvl3pPr marL="594360" indent="0">
              <a:buNone/>
              <a:defRPr sz="2400" b="1">
                <a:solidFill>
                  <a:srgbClr val="C00000"/>
                </a:solidFill>
              </a:defRPr>
            </a:lvl3pPr>
            <a:lvl4pPr marL="868680" indent="0">
              <a:buNone/>
              <a:defRPr sz="2400" b="1">
                <a:solidFill>
                  <a:srgbClr val="C00000"/>
                </a:solidFill>
              </a:defRPr>
            </a:lvl4pPr>
            <a:lvl5pPr marL="1143000" indent="0">
              <a:buNone/>
              <a:defRPr sz="2400" b="1">
                <a:solidFill>
                  <a:srgbClr val="C00000"/>
                </a:solidFill>
              </a:defRPr>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內容版面配置區 7"/>
          <p:cNvSpPr>
            <a:spLocks noGrp="1"/>
          </p:cNvSpPr>
          <p:nvPr>
            <p:ph sz="quarter" idx="13"/>
          </p:nvPr>
        </p:nvSpPr>
        <p:spPr>
          <a:xfrm>
            <a:off x="251520" y="1628800"/>
            <a:ext cx="8712968" cy="5112568"/>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6" name="投影片編號版面配置區 5"/>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dirty="0"/>
          </a:p>
        </p:txBody>
      </p:sp>
      <p:sp>
        <p:nvSpPr>
          <p:cNvPr id="9" name="內容版面配置區 2"/>
          <p:cNvSpPr>
            <a:spLocks noGrp="1"/>
          </p:cNvSpPr>
          <p:nvPr>
            <p:ph idx="14"/>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17924540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77EE41DF-094A-4A20-8D75-532E9C9A74E4}"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980728"/>
            <a:ext cx="8712968" cy="648072"/>
          </a:xfrm>
        </p:spPr>
        <p:txBody>
          <a:bodyPr vert="horz">
            <a:noAutofit/>
          </a:bodyPr>
          <a:lstStyle>
            <a:lvl1pPr marL="0" indent="0">
              <a:buNone/>
              <a:defRPr sz="2400" b="1">
                <a:solidFill>
                  <a:srgbClr val="C00000"/>
                </a:solidFill>
              </a:defRPr>
            </a:lvl1pPr>
            <a:lvl2pPr marL="320040" indent="0">
              <a:buNone/>
              <a:defRPr sz="2400" b="1">
                <a:solidFill>
                  <a:srgbClr val="C00000"/>
                </a:solidFill>
              </a:defRPr>
            </a:lvl2pPr>
            <a:lvl3pPr marL="594360" indent="0">
              <a:buNone/>
              <a:defRPr sz="2400" b="1">
                <a:solidFill>
                  <a:srgbClr val="C00000"/>
                </a:solidFill>
              </a:defRPr>
            </a:lvl3pPr>
            <a:lvl4pPr marL="868680" indent="0">
              <a:buNone/>
              <a:defRPr sz="2400" b="1">
                <a:solidFill>
                  <a:srgbClr val="C00000"/>
                </a:solidFill>
              </a:defRPr>
            </a:lvl4pPr>
            <a:lvl5pPr marL="1143000" indent="0">
              <a:buNone/>
              <a:defRPr sz="2400" b="1">
                <a:solidFill>
                  <a:srgbClr val="C00000"/>
                </a:solidFill>
              </a:defRPr>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內容版面配置區 7"/>
          <p:cNvSpPr>
            <a:spLocks noGrp="1"/>
          </p:cNvSpPr>
          <p:nvPr>
            <p:ph sz="quarter" idx="13"/>
          </p:nvPr>
        </p:nvSpPr>
        <p:spPr>
          <a:xfrm>
            <a:off x="251520" y="1628800"/>
            <a:ext cx="8712968" cy="1728192"/>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9" name="內容版面配置區 7"/>
          <p:cNvSpPr>
            <a:spLocks noGrp="1"/>
          </p:cNvSpPr>
          <p:nvPr>
            <p:ph sz="quarter" idx="14"/>
          </p:nvPr>
        </p:nvSpPr>
        <p:spPr>
          <a:xfrm>
            <a:off x="251520" y="3356992"/>
            <a:ext cx="8712968" cy="3312368"/>
          </a:xfrm>
        </p:spPr>
        <p:txBody>
          <a:bodyPr vert="horz">
            <a:normAutofit/>
          </a:bodyPr>
          <a:lstStyle>
            <a:lvl1pPr>
              <a:defRPr sz="2400"/>
            </a:lvl1pPr>
            <a:lvl2pPr>
              <a:defRPr sz="2400"/>
            </a:lvl2pPr>
            <a:lvl3pPr>
              <a:defRPr sz="2400"/>
            </a:lvl3pPr>
            <a:lvl4pPr>
              <a:defRPr sz="2400"/>
            </a:lvl4pPr>
            <a:lvl5pPr>
              <a:defRPr sz="2400"/>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6" name="投影片編號版面配置區 5"/>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a:p>
        </p:txBody>
      </p:sp>
      <p:sp>
        <p:nvSpPr>
          <p:cNvPr id="10" name="內容版面配置區 2"/>
          <p:cNvSpPr>
            <a:spLocks noGrp="1"/>
          </p:cNvSpPr>
          <p:nvPr>
            <p:ph idx="15"/>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1188286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B7B0BEFE-AA94-4BAD-8425-E8B8B0A2252F}"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980728"/>
            <a:ext cx="8712968" cy="648072"/>
          </a:xfrm>
        </p:spPr>
        <p:txBody>
          <a:bodyPr vert="horz">
            <a:noAutofit/>
          </a:bodyPr>
          <a:lstStyle>
            <a:lvl1pPr marL="0" indent="0">
              <a:buNone/>
              <a:defRPr sz="2400" b="1">
                <a:solidFill>
                  <a:srgbClr val="C00000"/>
                </a:solidFill>
              </a:defRPr>
            </a:lvl1pPr>
            <a:lvl2pPr marL="320040" indent="0">
              <a:buNone/>
              <a:defRPr sz="2400" b="1">
                <a:solidFill>
                  <a:srgbClr val="C00000"/>
                </a:solidFill>
              </a:defRPr>
            </a:lvl2pPr>
            <a:lvl3pPr marL="594360" indent="0">
              <a:buNone/>
              <a:defRPr sz="2400" b="1">
                <a:solidFill>
                  <a:srgbClr val="C00000"/>
                </a:solidFill>
              </a:defRPr>
            </a:lvl3pPr>
            <a:lvl4pPr marL="868680" indent="0">
              <a:buNone/>
              <a:defRPr sz="2400" b="1">
                <a:solidFill>
                  <a:srgbClr val="C00000"/>
                </a:solidFill>
              </a:defRPr>
            </a:lvl4pPr>
            <a:lvl5pPr marL="1143000" indent="0">
              <a:buNone/>
              <a:defRPr sz="2400" b="1">
                <a:solidFill>
                  <a:srgbClr val="C00000"/>
                </a:solidFill>
              </a:defRPr>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內容版面配置區 7"/>
          <p:cNvSpPr>
            <a:spLocks noGrp="1"/>
          </p:cNvSpPr>
          <p:nvPr>
            <p:ph sz="quarter" idx="13"/>
          </p:nvPr>
        </p:nvSpPr>
        <p:spPr>
          <a:xfrm>
            <a:off x="251520" y="1628800"/>
            <a:ext cx="4248472" cy="5040560"/>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10" name="內容版面配置區 7"/>
          <p:cNvSpPr>
            <a:spLocks noGrp="1"/>
          </p:cNvSpPr>
          <p:nvPr>
            <p:ph sz="quarter" idx="14"/>
          </p:nvPr>
        </p:nvSpPr>
        <p:spPr>
          <a:xfrm>
            <a:off x="4644008" y="1628775"/>
            <a:ext cx="4332412" cy="5040560"/>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6" name="投影片編號版面配置區 5"/>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dirty="0"/>
          </a:p>
        </p:txBody>
      </p:sp>
      <p:sp>
        <p:nvSpPr>
          <p:cNvPr id="9" name="內容版面配置區 2"/>
          <p:cNvSpPr>
            <a:spLocks noGrp="1"/>
          </p:cNvSpPr>
          <p:nvPr>
            <p:ph idx="15"/>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12397499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3" name="日期版面配置區 2"/>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B0C56E0D-9EA4-4C0D-BA41-D21376241E1C}"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4" name="頁尾版面配置區 3"/>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5" name="投影片編號版面配置區 4"/>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dirty="0"/>
          </a:p>
        </p:txBody>
      </p:sp>
      <p:sp>
        <p:nvSpPr>
          <p:cNvPr id="6" name="內容版面配置區 2"/>
          <p:cNvSpPr>
            <a:spLocks noGrp="1"/>
          </p:cNvSpPr>
          <p:nvPr>
            <p:ph idx="13"/>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866831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endParaRPr lang="en-US" dirty="0"/>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rgbClr val="FF66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lvl1pPr>
              <a:defRPr/>
            </a:lvl1pPr>
          </a:lstStyle>
          <a:p>
            <a:pPr>
              <a:defRPr/>
            </a:pPr>
            <a:fld id="{03CF98D0-F295-42EA-9761-CB7F3222770E}"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1C837E8-27EF-4C85-B28D-CC150C6E3765}" type="slidenum">
              <a:rPr lang="en-US" altLang="zh-TW"/>
              <a:pPr>
                <a:defRPr/>
              </a:pPr>
              <a:t>‹#›</a:t>
            </a:fld>
            <a:endParaRPr lang="en-US" altLang="zh-TW"/>
          </a:p>
        </p:txBody>
      </p:sp>
    </p:spTree>
    <p:extLst>
      <p:ext uri="{BB962C8B-B14F-4D97-AF65-F5344CB8AC3E}">
        <p14:creationId xmlns:p14="http://schemas.microsoft.com/office/powerpoint/2010/main" val="4052764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頁尾版面配置區 2"/>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4" name="投影片編號版面配置區 3"/>
          <p:cNvSpPr>
            <a:spLocks noGrp="1"/>
          </p:cNvSpPr>
          <p:nvPr>
            <p:ph type="sldNum" sz="quarter" idx="12"/>
          </p:nvPr>
        </p:nvSpPr>
        <p:spPr>
          <a:xfrm>
            <a:off x="8820472" y="6453336"/>
            <a:ext cx="288000" cy="288000"/>
          </a:xfrm>
        </p:spPr>
        <p:txBody>
          <a:bodyPr/>
          <a:lstStyle/>
          <a:p>
            <a:fld id="{C0042C15-C746-477B-BA97-A88C9B253CFD}" type="slidenum">
              <a:rPr lang="zh-TW" altLang="en-US" smtClean="0"/>
              <a:pPr/>
              <a:t>‹#›</a:t>
            </a:fld>
            <a:endParaRPr lang="zh-TW" altLang="en-US" dirty="0"/>
          </a:p>
        </p:txBody>
      </p:sp>
      <p:sp>
        <p:nvSpPr>
          <p:cNvPr id="5" name="內容版面配置區 2"/>
          <p:cNvSpPr>
            <a:spLocks noGrp="1"/>
          </p:cNvSpPr>
          <p:nvPr>
            <p:ph idx="13"/>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2781437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5_標題及物件">
    <p:spTree>
      <p:nvGrpSpPr>
        <p:cNvPr id="1" name=""/>
        <p:cNvGrpSpPr/>
        <p:nvPr/>
      </p:nvGrpSpPr>
      <p:grpSpPr>
        <a:xfrm>
          <a:off x="0" y="0"/>
          <a:ext cx="0" cy="0"/>
          <a:chOff x="0" y="0"/>
          <a:chExt cx="0" cy="0"/>
        </a:xfrm>
      </p:grpSpPr>
      <p:sp>
        <p:nvSpPr>
          <p:cNvPr id="11" name="橢圓 10"/>
          <p:cNvSpPr/>
          <p:nvPr userDrawn="1"/>
        </p:nvSpPr>
        <p:spPr>
          <a:xfrm>
            <a:off x="8748713" y="6308725"/>
            <a:ext cx="360362" cy="360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solidFill>
                <a:prstClr val="white"/>
              </a:solidFill>
            </a:endParaRPr>
          </a:p>
        </p:txBody>
      </p:sp>
      <p:sp>
        <p:nvSpPr>
          <p:cNvPr id="3" name="內容版面配置區 2"/>
          <p:cNvSpPr>
            <a:spLocks noGrp="1"/>
          </p:cNvSpPr>
          <p:nvPr>
            <p:ph idx="1"/>
          </p:nvPr>
        </p:nvSpPr>
        <p:spPr>
          <a:xfrm>
            <a:off x="251520" y="836712"/>
            <a:ext cx="8640960" cy="504056"/>
          </a:xfrm>
        </p:spPr>
        <p:txBody>
          <a:bodyPr>
            <a:normAutofit/>
          </a:bodyPr>
          <a:lstStyle>
            <a:lvl1pPr marL="342900" indent="-342900">
              <a:spcBef>
                <a:spcPts val="1000"/>
              </a:spcBef>
              <a:buFont typeface="Wingdings" panose="05000000000000000000" pitchFamily="2" charset="2"/>
              <a:buChar char="n"/>
              <a:defRPr sz="2400" b="1" u="none" baseline="0">
                <a:solidFill>
                  <a:srgbClr val="C00000"/>
                </a:solidFill>
                <a:latin typeface="微軟正黑體" panose="020B0604030504040204" pitchFamily="34" charset="-120"/>
                <a:ea typeface="微軟正黑體" panose="020B0604030504040204" pitchFamily="34" charset="-120"/>
              </a:defRPr>
            </a:lvl1pPr>
            <a:lvl2pPr>
              <a:spcBef>
                <a:spcPts val="1000"/>
              </a:spcBef>
              <a:defRPr sz="2200" b="1" baseline="0">
                <a:latin typeface="Times New Roman" pitchFamily="18" charset="0"/>
                <a:ea typeface="標楷體" pitchFamily="65" charset="-120"/>
              </a:defRPr>
            </a:lvl2pPr>
            <a:lvl3pPr>
              <a:spcBef>
                <a:spcPts val="1000"/>
              </a:spcBef>
              <a:defRPr sz="2200" b="1" baseline="0">
                <a:latin typeface="Times New Roman" pitchFamily="18" charset="0"/>
                <a:ea typeface="標楷體" pitchFamily="65" charset="-120"/>
              </a:defRPr>
            </a:lvl3pPr>
            <a:lvl4pPr>
              <a:spcBef>
                <a:spcPts val="1000"/>
              </a:spcBef>
              <a:defRPr sz="2200" b="1" baseline="0">
                <a:latin typeface="Times New Roman" pitchFamily="18" charset="0"/>
                <a:ea typeface="標楷體" pitchFamily="65" charset="-120"/>
              </a:defRPr>
            </a:lvl4pPr>
            <a:lvl5pPr>
              <a:spcBef>
                <a:spcPts val="1000"/>
              </a:spcBef>
              <a:defRPr sz="2200" b="1" baseline="0">
                <a:latin typeface="Times New Roman" pitchFamily="18" charset="0"/>
                <a:ea typeface="標楷體" pitchFamily="65" charset="-120"/>
              </a:defRPr>
            </a:lvl5pPr>
          </a:lstStyle>
          <a:p>
            <a:pPr lvl="0"/>
            <a:r>
              <a:rPr lang="zh-TW" altLang="en-US" dirty="0"/>
              <a:t>按一下以編輯母片文字樣式</a:t>
            </a:r>
          </a:p>
        </p:txBody>
      </p:sp>
      <p:sp>
        <p:nvSpPr>
          <p:cNvPr id="19" name="內容版面配置區 2"/>
          <p:cNvSpPr>
            <a:spLocks noGrp="1"/>
          </p:cNvSpPr>
          <p:nvPr>
            <p:ph idx="14"/>
          </p:nvPr>
        </p:nvSpPr>
        <p:spPr>
          <a:xfrm>
            <a:off x="251520" y="1484784"/>
            <a:ext cx="8640960" cy="4824536"/>
          </a:xfrm>
        </p:spPr>
        <p:txBody>
          <a:bodyPr>
            <a:normAutofit/>
          </a:bodyPr>
          <a:lstStyle>
            <a:lvl1pPr>
              <a:spcBef>
                <a:spcPts val="1000"/>
              </a:spcBef>
              <a:defRPr sz="2200" b="1" baseline="0">
                <a:latin typeface="微軟正黑體" panose="020B0604030504040204" pitchFamily="34" charset="-120"/>
                <a:ea typeface="微軟正黑體" panose="020B0604030504040204" pitchFamily="34" charset="-120"/>
              </a:defRPr>
            </a:lvl1pPr>
            <a:lvl2pPr>
              <a:spcBef>
                <a:spcPts val="1000"/>
              </a:spcBef>
              <a:defRPr sz="2000" b="1" baseline="0">
                <a:latin typeface="微軟正黑體" panose="020B0604030504040204" pitchFamily="34" charset="-120"/>
                <a:ea typeface="微軟正黑體" panose="020B0604030504040204" pitchFamily="34" charset="-120"/>
              </a:defRPr>
            </a:lvl2pPr>
            <a:lvl3pPr>
              <a:spcBef>
                <a:spcPts val="1000"/>
              </a:spcBef>
              <a:defRPr sz="1800" b="1" baseline="0">
                <a:latin typeface="微軟正黑體" panose="020B0604030504040204" pitchFamily="34" charset="-120"/>
                <a:ea typeface="微軟正黑體" panose="020B0604030504040204" pitchFamily="34" charset="-120"/>
              </a:defRPr>
            </a:lvl3pPr>
            <a:lvl4pPr>
              <a:spcBef>
                <a:spcPts val="1000"/>
              </a:spcBef>
              <a:defRPr sz="1600" b="1" baseline="0">
                <a:latin typeface="微軟正黑體" panose="020B0604030504040204" pitchFamily="34" charset="-120"/>
                <a:ea typeface="微軟正黑體" panose="020B0604030504040204" pitchFamily="34" charset="-120"/>
              </a:defRPr>
            </a:lvl4pPr>
            <a:lvl5pPr>
              <a:spcBef>
                <a:spcPts val="1000"/>
              </a:spcBef>
              <a:defRPr sz="1600" b="1" baseline="0">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21"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
        <p:nvSpPr>
          <p:cNvPr id="22" name="矩形 21"/>
          <p:cNvSpPr/>
          <p:nvPr userDrawn="1"/>
        </p:nvSpPr>
        <p:spPr>
          <a:xfrm>
            <a:off x="8849196" y="12633"/>
            <a:ext cx="216024" cy="23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altLang="zh-TW" sz="1100" dirty="0">
                <a:solidFill>
                  <a:srgbClr val="5B7277"/>
                </a:solidFill>
                <a:latin typeface="Arial" panose="020B0604020202020204" pitchFamily="34" charset="0"/>
                <a:cs typeface="Arial" panose="020B0604020202020204" pitchFamily="34" charset="0"/>
              </a:rPr>
              <a:t>«</a:t>
            </a:r>
            <a:endParaRPr kumimoji="0" lang="zh-TW" altLang="en-US" sz="1100" dirty="0">
              <a:solidFill>
                <a:srgbClr val="5B7277"/>
              </a:solidFill>
              <a:latin typeface="Arial" panose="020B0604020202020204" pitchFamily="34" charset="0"/>
              <a:cs typeface="Arial" panose="020B0604020202020204" pitchFamily="34" charset="0"/>
            </a:endParaRPr>
          </a:p>
        </p:txBody>
      </p:sp>
      <p:sp>
        <p:nvSpPr>
          <p:cNvPr id="16" name="投影片編號版面配置區 22"/>
          <p:cNvSpPr>
            <a:spLocks noGrp="1"/>
          </p:cNvSpPr>
          <p:nvPr>
            <p:ph type="sldNum" sz="quarter" idx="4"/>
          </p:nvPr>
        </p:nvSpPr>
        <p:spPr>
          <a:xfrm>
            <a:off x="8820504" y="6453368"/>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標題 1"/>
          <p:cNvSpPr>
            <a:spLocks noGrp="1"/>
          </p:cNvSpPr>
          <p:nvPr>
            <p:ph type="title"/>
          </p:nvPr>
        </p:nvSpPr>
        <p:spPr>
          <a:xfrm>
            <a:off x="1043608" y="188640"/>
            <a:ext cx="7643192" cy="576065"/>
          </a:xfrm>
        </p:spPr>
        <p:txBody>
          <a:bodyPr/>
          <a:lstStyle/>
          <a:p>
            <a:r>
              <a:rPr kumimoji="0" lang="zh-TW" altLang="en-US"/>
              <a:t>按一下以編輯母片標題樣式</a:t>
            </a:r>
            <a:endParaRPr kumimoji="0" lang="en-US"/>
          </a:p>
        </p:txBody>
      </p:sp>
    </p:spTree>
    <p:extLst>
      <p:ext uri="{BB962C8B-B14F-4D97-AF65-F5344CB8AC3E}">
        <p14:creationId xmlns:p14="http://schemas.microsoft.com/office/powerpoint/2010/main" val="25420437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7_標題及物件">
    <p:spTree>
      <p:nvGrpSpPr>
        <p:cNvPr id="1" name=""/>
        <p:cNvGrpSpPr/>
        <p:nvPr/>
      </p:nvGrpSpPr>
      <p:grpSpPr>
        <a:xfrm>
          <a:off x="0" y="0"/>
          <a:ext cx="0" cy="0"/>
          <a:chOff x="0" y="0"/>
          <a:chExt cx="0" cy="0"/>
        </a:xfrm>
      </p:grpSpPr>
      <p:sp>
        <p:nvSpPr>
          <p:cNvPr id="11" name="橢圓 10"/>
          <p:cNvSpPr/>
          <p:nvPr userDrawn="1"/>
        </p:nvSpPr>
        <p:spPr>
          <a:xfrm>
            <a:off x="8748713" y="6308725"/>
            <a:ext cx="360362" cy="360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solidFill>
                <a:prstClr val="white"/>
              </a:solidFill>
            </a:endParaRPr>
          </a:p>
        </p:txBody>
      </p:sp>
      <p:sp>
        <p:nvSpPr>
          <p:cNvPr id="3" name="內容版面配置區 2"/>
          <p:cNvSpPr>
            <a:spLocks noGrp="1"/>
          </p:cNvSpPr>
          <p:nvPr>
            <p:ph idx="1"/>
          </p:nvPr>
        </p:nvSpPr>
        <p:spPr>
          <a:xfrm>
            <a:off x="251520" y="836712"/>
            <a:ext cx="8640960" cy="504056"/>
          </a:xfrm>
        </p:spPr>
        <p:txBody>
          <a:bodyPr>
            <a:normAutofit/>
          </a:bodyPr>
          <a:lstStyle>
            <a:lvl1pPr marL="342900" indent="-342900">
              <a:spcBef>
                <a:spcPts val="1000"/>
              </a:spcBef>
              <a:buFont typeface="Wingdings" panose="05000000000000000000" pitchFamily="2" charset="2"/>
              <a:buChar char="n"/>
              <a:defRPr sz="2400" b="1" u="none" baseline="0">
                <a:solidFill>
                  <a:srgbClr val="C00000"/>
                </a:solidFill>
                <a:latin typeface="微軟正黑體" panose="020B0604030504040204" pitchFamily="34" charset="-120"/>
                <a:ea typeface="微軟正黑體" panose="020B0604030504040204" pitchFamily="34" charset="-120"/>
              </a:defRPr>
            </a:lvl1pPr>
            <a:lvl2pPr>
              <a:spcBef>
                <a:spcPts val="1000"/>
              </a:spcBef>
              <a:defRPr sz="2200" b="1" baseline="0">
                <a:latin typeface="Times New Roman" pitchFamily="18" charset="0"/>
                <a:ea typeface="標楷體" pitchFamily="65" charset="-120"/>
              </a:defRPr>
            </a:lvl2pPr>
            <a:lvl3pPr>
              <a:spcBef>
                <a:spcPts val="1000"/>
              </a:spcBef>
              <a:defRPr sz="2200" b="1" baseline="0">
                <a:latin typeface="Times New Roman" pitchFamily="18" charset="0"/>
                <a:ea typeface="標楷體" pitchFamily="65" charset="-120"/>
              </a:defRPr>
            </a:lvl3pPr>
            <a:lvl4pPr>
              <a:spcBef>
                <a:spcPts val="1000"/>
              </a:spcBef>
              <a:defRPr sz="2200" b="1" baseline="0">
                <a:latin typeface="Times New Roman" pitchFamily="18" charset="0"/>
                <a:ea typeface="標楷體" pitchFamily="65" charset="-120"/>
              </a:defRPr>
            </a:lvl4pPr>
            <a:lvl5pPr>
              <a:spcBef>
                <a:spcPts val="1000"/>
              </a:spcBef>
              <a:defRPr sz="2200" b="1" baseline="0">
                <a:latin typeface="Times New Roman" pitchFamily="18" charset="0"/>
                <a:ea typeface="標楷體" pitchFamily="65" charset="-120"/>
              </a:defRPr>
            </a:lvl5pPr>
          </a:lstStyle>
          <a:p>
            <a:pPr lvl="0"/>
            <a:r>
              <a:rPr lang="zh-TW" altLang="en-US" dirty="0"/>
              <a:t>按一下以編輯母片文字樣式</a:t>
            </a:r>
          </a:p>
        </p:txBody>
      </p:sp>
      <p:sp>
        <p:nvSpPr>
          <p:cNvPr id="19" name="內容版面配置區 2"/>
          <p:cNvSpPr>
            <a:spLocks noGrp="1"/>
          </p:cNvSpPr>
          <p:nvPr>
            <p:ph idx="14"/>
          </p:nvPr>
        </p:nvSpPr>
        <p:spPr>
          <a:xfrm>
            <a:off x="251520" y="1484784"/>
            <a:ext cx="8640960" cy="4824536"/>
          </a:xfrm>
        </p:spPr>
        <p:txBody>
          <a:bodyPr>
            <a:normAutofit/>
          </a:bodyPr>
          <a:lstStyle>
            <a:lvl1pPr>
              <a:spcBef>
                <a:spcPts val="1000"/>
              </a:spcBef>
              <a:defRPr sz="2200" b="1" baseline="0">
                <a:latin typeface="微軟正黑體" panose="020B0604030504040204" pitchFamily="34" charset="-120"/>
                <a:ea typeface="微軟正黑體" panose="020B0604030504040204" pitchFamily="34" charset="-120"/>
              </a:defRPr>
            </a:lvl1pPr>
            <a:lvl2pPr>
              <a:spcBef>
                <a:spcPts val="1000"/>
              </a:spcBef>
              <a:defRPr sz="2000" b="1" baseline="0">
                <a:latin typeface="微軟正黑體" panose="020B0604030504040204" pitchFamily="34" charset="-120"/>
                <a:ea typeface="微軟正黑體" panose="020B0604030504040204" pitchFamily="34" charset="-120"/>
              </a:defRPr>
            </a:lvl2pPr>
            <a:lvl3pPr>
              <a:spcBef>
                <a:spcPts val="1000"/>
              </a:spcBef>
              <a:defRPr sz="1800" b="1" baseline="0">
                <a:latin typeface="微軟正黑體" panose="020B0604030504040204" pitchFamily="34" charset="-120"/>
                <a:ea typeface="微軟正黑體" panose="020B0604030504040204" pitchFamily="34" charset="-120"/>
              </a:defRPr>
            </a:lvl3pPr>
            <a:lvl4pPr>
              <a:spcBef>
                <a:spcPts val="1000"/>
              </a:spcBef>
              <a:defRPr sz="1600" b="1" baseline="0">
                <a:latin typeface="微軟正黑體" panose="020B0604030504040204" pitchFamily="34" charset="-120"/>
                <a:ea typeface="微軟正黑體" panose="020B0604030504040204" pitchFamily="34" charset="-120"/>
              </a:defRPr>
            </a:lvl4pPr>
            <a:lvl5pPr>
              <a:spcBef>
                <a:spcPts val="1000"/>
              </a:spcBef>
              <a:defRPr sz="1600" b="1" baseline="0">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21"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
        <p:nvSpPr>
          <p:cNvPr id="22" name="矩形 21"/>
          <p:cNvSpPr/>
          <p:nvPr userDrawn="1"/>
        </p:nvSpPr>
        <p:spPr>
          <a:xfrm>
            <a:off x="8849196" y="12633"/>
            <a:ext cx="216024" cy="23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altLang="zh-TW" sz="1100" dirty="0">
                <a:solidFill>
                  <a:srgbClr val="5B7277"/>
                </a:solidFill>
                <a:latin typeface="Arial" panose="020B0604020202020204" pitchFamily="34" charset="0"/>
                <a:cs typeface="Arial" panose="020B0604020202020204" pitchFamily="34" charset="0"/>
              </a:rPr>
              <a:t>«</a:t>
            </a:r>
            <a:endParaRPr kumimoji="0" lang="zh-TW" altLang="en-US" sz="1100" dirty="0">
              <a:solidFill>
                <a:srgbClr val="5B7277"/>
              </a:solidFill>
              <a:latin typeface="Arial" panose="020B0604020202020204" pitchFamily="34" charset="0"/>
              <a:cs typeface="Arial" panose="020B0604020202020204" pitchFamily="34" charset="0"/>
            </a:endParaRPr>
          </a:p>
        </p:txBody>
      </p:sp>
      <p:sp>
        <p:nvSpPr>
          <p:cNvPr id="16"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標題 1"/>
          <p:cNvSpPr>
            <a:spLocks noGrp="1"/>
          </p:cNvSpPr>
          <p:nvPr>
            <p:ph type="title"/>
          </p:nvPr>
        </p:nvSpPr>
        <p:spPr>
          <a:xfrm>
            <a:off x="1043608" y="188640"/>
            <a:ext cx="7643192" cy="576065"/>
          </a:xfrm>
        </p:spPr>
        <p:txBody>
          <a:bodyPr/>
          <a:lstStyle/>
          <a:p>
            <a:r>
              <a:rPr kumimoji="0" lang="zh-TW" altLang="en-US"/>
              <a:t>按一下以編輯母片標題樣式</a:t>
            </a:r>
            <a:endParaRPr kumimoji="0" lang="en-US"/>
          </a:p>
        </p:txBody>
      </p:sp>
    </p:spTree>
    <p:extLst>
      <p:ext uri="{BB962C8B-B14F-4D97-AF65-F5344CB8AC3E}">
        <p14:creationId xmlns:p14="http://schemas.microsoft.com/office/powerpoint/2010/main" val="9155064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a:t>按一下以編輯母片標題樣式</a:t>
            </a:r>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p>
        </p:txBody>
      </p:sp>
      <p:sp>
        <p:nvSpPr>
          <p:cNvPr id="4" name="日期版面配置區 3"/>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8351823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3258081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6879153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9605442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TW"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32996176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TW"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5858983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TW"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612153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800">
                <a:solidFill>
                  <a:srgbClr val="FF6600"/>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800">
                <a:solidFill>
                  <a:srgbClr val="359002"/>
                </a:solidFill>
              </a:defRPr>
            </a:lvl1pPr>
            <a:lvl2pPr>
              <a:defRPr sz="2400">
                <a:solidFill>
                  <a:srgbClr val="4B350D"/>
                </a:solidFill>
              </a:defRPr>
            </a:lvl2pPr>
            <a:lvl3pPr>
              <a:defRPr sz="2000">
                <a:solidFill>
                  <a:srgbClr val="4B350D"/>
                </a:solidFill>
              </a:defRPr>
            </a:lvl3pPr>
            <a:lvl4pPr>
              <a:defRPr sz="1800">
                <a:solidFill>
                  <a:srgbClr val="4B350D"/>
                </a:solidFill>
              </a:defRPr>
            </a:lvl4pPr>
            <a:lvl5pPr>
              <a:defRPr sz="1800">
                <a:solidFill>
                  <a:srgbClr val="4B350D"/>
                </a:solidFill>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p:cNvSpPr>
            <a:spLocks noGrp="1"/>
          </p:cNvSpPr>
          <p:nvPr>
            <p:ph type="dt" sz="half" idx="10"/>
          </p:nvPr>
        </p:nvSpPr>
        <p:spPr/>
        <p:txBody>
          <a:bodyPr/>
          <a:lstStyle>
            <a:lvl1pPr>
              <a:defRPr/>
            </a:lvl1pPr>
          </a:lstStyle>
          <a:p>
            <a:pPr>
              <a:defRPr/>
            </a:pPr>
            <a:fld id="{A23D7FA1-33B5-4692-8D4E-22165B2B32BC}"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1D58F8F-DF7E-4F65-AE2F-6BA948B81C74}" type="slidenum">
              <a:rPr lang="en-US" altLang="zh-TW"/>
              <a:pPr>
                <a:defRPr/>
              </a:pPr>
              <a:t>‹#›</a:t>
            </a:fld>
            <a:endParaRPr lang="en-US" altLang="zh-TW"/>
          </a:p>
        </p:txBody>
      </p:sp>
    </p:spTree>
    <p:extLst>
      <p:ext uri="{BB962C8B-B14F-4D97-AF65-F5344CB8AC3E}">
        <p14:creationId xmlns:p14="http://schemas.microsoft.com/office/powerpoint/2010/main" val="786107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9968194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TW"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4883403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10243433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8E45B092-9EDA-4CFA-8630-FE76FDCCB366}" type="datetimeFigureOut">
              <a:rPr lang="zh-TW" altLang="en-US" smtClean="0">
                <a:solidFill>
                  <a:prstClr val="black">
                    <a:tint val="75000"/>
                  </a:prstClr>
                </a:solidFill>
              </a:rPr>
              <a:pPr/>
              <a:t>2026/1/26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DBF16FAC-4CA4-4D1D-B8B1-6E02118E3B44}" type="slidenum">
              <a:rPr lang="zh-TW" altLang="en-US" smtClean="0">
                <a:solidFill>
                  <a:prstClr val="black">
                    <a:tint val="75000"/>
                  </a:prstClr>
                </a:solidFill>
              </a:rPr>
              <a:pPr/>
              <a:t>‹#›</a:t>
            </a:fld>
            <a:endParaRPr lang="zh-TW" altLang="en-US">
              <a:solidFill>
                <a:prstClr val="black">
                  <a:tint val="75000"/>
                </a:prstClr>
              </a:solidFill>
            </a:endParaRPr>
          </a:p>
        </p:txBody>
      </p:sp>
    </p:spTree>
    <p:extLst>
      <p:ext uri="{BB962C8B-B14F-4D97-AF65-F5344CB8AC3E}">
        <p14:creationId xmlns:p14="http://schemas.microsoft.com/office/powerpoint/2010/main" val="29102338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標題投影片">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defRPr b="1" cap="none" spc="100">
                <a:ln w="19050">
                  <a:solidFill>
                    <a:schemeClr val="bg1"/>
                  </a:solidFill>
                  <a:prstDash val="solid"/>
                </a:ln>
                <a:solidFill>
                  <a:srgbClr val="4B350D"/>
                </a:solidFill>
                <a:effectLst/>
              </a:defRPr>
            </a:lvl1pPr>
          </a:lstStyle>
          <a:p>
            <a:r>
              <a:rPr lang="zh-TW" altLang="en-US"/>
              <a:t>按一下以編輯母片標題樣式</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cap="none" spc="0" baseline="0">
                <a:ln w="19050" cmpd="sng">
                  <a:solidFill>
                    <a:schemeClr val="bg1"/>
                  </a:solidFill>
                </a:ln>
                <a:solidFill>
                  <a:srgbClr val="4B350D"/>
                </a:solidFill>
                <a:effectLst/>
                <a:latin typeface="+mn-lt"/>
                <a:ea typeface="+mn-ea"/>
                <a:cs typeface="Microsoft Sans Serif"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lvl1pPr>
              <a:defRPr/>
            </a:lvl1pPr>
          </a:lstStyle>
          <a:p>
            <a:pPr>
              <a:defRPr/>
            </a:pPr>
            <a:fld id="{9893ADF9-ADA9-48A7-A2A6-BF4FE29CA6EC}"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solidFill>
                  <a:srgbClr val="4B350D"/>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3329A1D-E2FD-472F-9247-EFE50C3FE65A}" type="slidenum">
              <a:rPr lang="en-US" altLang="zh-TW"/>
              <a:pPr/>
              <a:t>‹#›</a:t>
            </a:fld>
            <a:endParaRPr lang="en-US" altLang="zh-TW"/>
          </a:p>
        </p:txBody>
      </p:sp>
    </p:spTree>
    <p:extLst>
      <p:ext uri="{BB962C8B-B14F-4D97-AF65-F5344CB8AC3E}">
        <p14:creationId xmlns:p14="http://schemas.microsoft.com/office/powerpoint/2010/main" val="38013441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lvl5pPr>
              <a:defRPr/>
            </a:lvl5pPr>
            <a:lvl6pPr>
              <a:buFontTx/>
              <a:buBlip>
                <a:blip r:embed="rId2"/>
              </a:buBlip>
              <a:defRPr/>
            </a:lvl6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4290C116-4CCF-4A6D-85E6-A3BD6C072D90}"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4D23292A-B07B-45F7-8007-B7AB5CA9F9E4}" type="slidenum">
              <a:rPr lang="en-US" altLang="zh-TW"/>
              <a:pPr/>
              <a:t>‹#›</a:t>
            </a:fld>
            <a:endParaRPr lang="en-US" altLang="zh-TW"/>
          </a:p>
        </p:txBody>
      </p:sp>
    </p:spTree>
    <p:extLst>
      <p:ext uri="{BB962C8B-B14F-4D97-AF65-F5344CB8AC3E}">
        <p14:creationId xmlns:p14="http://schemas.microsoft.com/office/powerpoint/2010/main" val="28275915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endParaRPr lang="en-US" dirty="0"/>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rgbClr val="FF66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lvl1pPr>
              <a:defRPr/>
            </a:lvl1pPr>
          </a:lstStyle>
          <a:p>
            <a:pPr>
              <a:defRPr/>
            </a:pPr>
            <a:fld id="{52CFD6B2-5B21-4167-959D-0E154E2CAD16}"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8E2623B-DDE9-4804-8560-8280CBD72B9A}" type="slidenum">
              <a:rPr lang="en-US" altLang="zh-TW"/>
              <a:pPr/>
              <a:t>‹#›</a:t>
            </a:fld>
            <a:endParaRPr lang="en-US" altLang="zh-TW"/>
          </a:p>
        </p:txBody>
      </p:sp>
    </p:spTree>
    <p:extLst>
      <p:ext uri="{BB962C8B-B14F-4D97-AF65-F5344CB8AC3E}">
        <p14:creationId xmlns:p14="http://schemas.microsoft.com/office/powerpoint/2010/main" val="41032668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800">
                <a:solidFill>
                  <a:srgbClr val="FF6600"/>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800">
                <a:solidFill>
                  <a:srgbClr val="359002"/>
                </a:solidFill>
              </a:defRPr>
            </a:lvl1pPr>
            <a:lvl2pPr>
              <a:defRPr sz="2400">
                <a:solidFill>
                  <a:srgbClr val="4B350D"/>
                </a:solidFill>
              </a:defRPr>
            </a:lvl2pPr>
            <a:lvl3pPr>
              <a:defRPr sz="2000">
                <a:solidFill>
                  <a:srgbClr val="4B350D"/>
                </a:solidFill>
              </a:defRPr>
            </a:lvl3pPr>
            <a:lvl4pPr>
              <a:defRPr sz="1800">
                <a:solidFill>
                  <a:srgbClr val="4B350D"/>
                </a:solidFill>
              </a:defRPr>
            </a:lvl4pPr>
            <a:lvl5pPr>
              <a:defRPr sz="1800">
                <a:solidFill>
                  <a:srgbClr val="4B350D"/>
                </a:solidFill>
              </a:defRPr>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p:cNvSpPr>
            <a:spLocks noGrp="1"/>
          </p:cNvSpPr>
          <p:nvPr>
            <p:ph type="dt" sz="half" idx="10"/>
          </p:nvPr>
        </p:nvSpPr>
        <p:spPr/>
        <p:txBody>
          <a:bodyPr/>
          <a:lstStyle>
            <a:lvl1pPr>
              <a:defRPr/>
            </a:lvl1pPr>
          </a:lstStyle>
          <a:p>
            <a:pPr>
              <a:defRPr/>
            </a:pPr>
            <a:fld id="{33C02801-5FAE-4BAF-B7FE-3F052FBF1B0F}"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A95737D-A8D9-4DB7-88B5-13D9CDE4B96C}" type="slidenum">
              <a:rPr lang="en-US" altLang="zh-TW"/>
              <a:pPr/>
              <a:t>‹#›</a:t>
            </a:fld>
            <a:endParaRPr lang="en-US" altLang="zh-TW"/>
          </a:p>
        </p:txBody>
      </p:sp>
    </p:spTree>
    <p:extLst>
      <p:ext uri="{BB962C8B-B14F-4D97-AF65-F5344CB8AC3E}">
        <p14:creationId xmlns:p14="http://schemas.microsoft.com/office/powerpoint/2010/main" val="4490415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a:t>按一下以編輯母片標題樣式</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0" cap="none" spc="0">
                <a:ln>
                  <a:solidFill>
                    <a:srgbClr val="FF6600"/>
                  </a:solidFill>
                </a:ln>
                <a:solidFill>
                  <a:srgbClr val="FF6600"/>
                </a:solidFill>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n>
                  <a:solidFill>
                    <a:srgbClr val="359002"/>
                  </a:solidFill>
                </a:ln>
                <a:solidFill>
                  <a:srgbClr val="92D05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4645026" y="2174875"/>
            <a:ext cx="4041775" cy="3951288"/>
          </a:xfrm>
        </p:spPr>
        <p:txBody>
          <a:bodyPr/>
          <a:lstStyle>
            <a:lvl1pPr>
              <a:defRPr sz="2400">
                <a:solidFill>
                  <a:srgbClr val="4B350D"/>
                </a:solidFill>
              </a:defRPr>
            </a:lvl1pPr>
            <a:lvl2pPr>
              <a:defRPr sz="2000">
                <a:solidFill>
                  <a:srgbClr val="4B350D"/>
                </a:solidFill>
              </a:defRPr>
            </a:lvl2pPr>
            <a:lvl3pPr>
              <a:defRPr sz="1800">
                <a:solidFill>
                  <a:srgbClr val="4B350D"/>
                </a:solidFill>
              </a:defRPr>
            </a:lvl3pPr>
            <a:lvl4pPr>
              <a:defRPr sz="1600">
                <a:solidFill>
                  <a:srgbClr val="4B350D"/>
                </a:solidFill>
              </a:defRPr>
            </a:lvl4pPr>
            <a:lvl5pPr>
              <a:defRPr sz="1600">
                <a:solidFill>
                  <a:srgbClr val="4B350D"/>
                </a:solidFill>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3"/>
          <p:cNvSpPr>
            <a:spLocks noGrp="1"/>
          </p:cNvSpPr>
          <p:nvPr>
            <p:ph type="dt" sz="half" idx="10"/>
          </p:nvPr>
        </p:nvSpPr>
        <p:spPr/>
        <p:txBody>
          <a:bodyPr/>
          <a:lstStyle>
            <a:lvl1pPr>
              <a:defRPr/>
            </a:lvl1pPr>
          </a:lstStyle>
          <a:p>
            <a:pPr>
              <a:defRPr/>
            </a:pPr>
            <a:fld id="{BBF63288-EB1E-4B1E-8933-EA2A5EE9D5C0}" type="datetimeFigureOut">
              <a:rPr lang="ja-JP" altLang="en-US"/>
              <a:pPr>
                <a:defRPr/>
              </a:pPr>
              <a:t>2026/1/26</a:t>
            </a:fld>
            <a:endParaRPr lang="en-US" altLang="zh-TW">
              <a:cs typeface="Arial" pitchFamily="34" charset="0"/>
            </a:endParaRPr>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35E05CAC-B893-4ECD-9319-7C54EBA9A6C5}" type="slidenum">
              <a:rPr lang="en-US" altLang="zh-TW"/>
              <a:pPr/>
              <a:t>‹#›</a:t>
            </a:fld>
            <a:endParaRPr lang="en-US" altLang="zh-TW"/>
          </a:p>
        </p:txBody>
      </p:sp>
    </p:spTree>
    <p:extLst>
      <p:ext uri="{BB962C8B-B14F-4D97-AF65-F5344CB8AC3E}">
        <p14:creationId xmlns:p14="http://schemas.microsoft.com/office/powerpoint/2010/main" val="4051545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3"/>
          <p:cNvSpPr>
            <a:spLocks noGrp="1"/>
          </p:cNvSpPr>
          <p:nvPr>
            <p:ph type="dt" sz="half" idx="10"/>
          </p:nvPr>
        </p:nvSpPr>
        <p:spPr/>
        <p:txBody>
          <a:bodyPr/>
          <a:lstStyle>
            <a:lvl1pPr>
              <a:defRPr/>
            </a:lvl1pPr>
          </a:lstStyle>
          <a:p>
            <a:pPr>
              <a:defRPr/>
            </a:pPr>
            <a:fld id="{069349E5-CBDB-4762-BB27-4346A3C35C98}" type="datetimeFigureOut">
              <a:rPr lang="ja-JP" altLang="en-US"/>
              <a:pPr>
                <a:defRPr/>
              </a:pPr>
              <a:t>2026/1/26</a:t>
            </a:fld>
            <a:endParaRPr lang="en-US" altLang="zh-TW">
              <a:cs typeface="Arial" pitchFamily="34" charset="0"/>
            </a:endParaRPr>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D61AC96-5FB1-48C5-9C08-89E4B7F25F03}" type="slidenum">
              <a:rPr lang="en-US" altLang="zh-TW"/>
              <a:pPr/>
              <a:t>‹#›</a:t>
            </a:fld>
            <a:endParaRPr lang="en-US" altLang="zh-TW"/>
          </a:p>
        </p:txBody>
      </p:sp>
    </p:spTree>
    <p:extLst>
      <p:ext uri="{BB962C8B-B14F-4D97-AF65-F5344CB8AC3E}">
        <p14:creationId xmlns:p14="http://schemas.microsoft.com/office/powerpoint/2010/main" val="3868876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a:t>按一下以編輯母片標題樣式</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0" cap="none" spc="0">
                <a:ln>
                  <a:solidFill>
                    <a:srgbClr val="FF6600"/>
                  </a:solidFill>
                </a:ln>
                <a:solidFill>
                  <a:srgbClr val="FF6600"/>
                </a:solidFill>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n>
                  <a:solidFill>
                    <a:srgbClr val="359002"/>
                  </a:solidFill>
                </a:ln>
                <a:solidFill>
                  <a:srgbClr val="92D05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4645026" y="2174875"/>
            <a:ext cx="4041775" cy="3951288"/>
          </a:xfrm>
        </p:spPr>
        <p:txBody>
          <a:bodyPr/>
          <a:lstStyle>
            <a:lvl1pPr>
              <a:defRPr sz="2400">
                <a:solidFill>
                  <a:srgbClr val="4B350D"/>
                </a:solidFill>
              </a:defRPr>
            </a:lvl1pPr>
            <a:lvl2pPr>
              <a:defRPr sz="2000">
                <a:solidFill>
                  <a:srgbClr val="4B350D"/>
                </a:solidFill>
              </a:defRPr>
            </a:lvl2pPr>
            <a:lvl3pPr>
              <a:defRPr sz="1800">
                <a:solidFill>
                  <a:srgbClr val="4B350D"/>
                </a:solidFill>
              </a:defRPr>
            </a:lvl3pPr>
            <a:lvl4pPr>
              <a:defRPr sz="1600">
                <a:solidFill>
                  <a:srgbClr val="4B350D"/>
                </a:solidFill>
              </a:defRPr>
            </a:lvl4pPr>
            <a:lvl5pPr>
              <a:defRPr sz="1600">
                <a:solidFill>
                  <a:srgbClr val="4B350D"/>
                </a:solidFill>
              </a:defRPr>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3"/>
          <p:cNvSpPr>
            <a:spLocks noGrp="1"/>
          </p:cNvSpPr>
          <p:nvPr>
            <p:ph type="dt" sz="half" idx="10"/>
          </p:nvPr>
        </p:nvSpPr>
        <p:spPr/>
        <p:txBody>
          <a:bodyPr/>
          <a:lstStyle>
            <a:lvl1pPr>
              <a:defRPr/>
            </a:lvl1pPr>
          </a:lstStyle>
          <a:p>
            <a:pPr>
              <a:defRPr/>
            </a:pPr>
            <a:fld id="{20060AA5-5BB8-4FCB-BA95-D8F1C6016874}" type="datetimeFigureOut">
              <a:rPr lang="ja-JP" altLang="en-US"/>
              <a:pPr>
                <a:defRPr/>
              </a:pPr>
              <a:t>2026/1/26</a:t>
            </a:fld>
            <a:endParaRPr lang="en-US" altLang="zh-TW">
              <a:cs typeface="Arial" pitchFamily="34" charset="0"/>
            </a:endParaRPr>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F584460-D25B-435C-892F-D5B752732308}" type="slidenum">
              <a:rPr lang="en-US" altLang="zh-TW"/>
              <a:pPr>
                <a:defRPr/>
              </a:pPr>
              <a:t>‹#›</a:t>
            </a:fld>
            <a:endParaRPr lang="en-US" altLang="zh-TW"/>
          </a:p>
        </p:txBody>
      </p:sp>
    </p:spTree>
    <p:extLst>
      <p:ext uri="{BB962C8B-B14F-4D97-AF65-F5344CB8AC3E}">
        <p14:creationId xmlns:p14="http://schemas.microsoft.com/office/powerpoint/2010/main" val="29160299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C8908A4-3120-41A1-905B-D15A2229508C}" type="datetimeFigureOut">
              <a:rPr lang="ja-JP" altLang="en-US"/>
              <a:pPr>
                <a:defRPr/>
              </a:pPr>
              <a:t>2026/1/26</a:t>
            </a:fld>
            <a:endParaRPr lang="en-US" altLang="zh-TW">
              <a:cs typeface="Arial" pitchFamily="34" charset="0"/>
            </a:endParaRPr>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9474D1FD-97C4-466B-9BCC-D79AFBBFD7FC}" type="slidenum">
              <a:rPr lang="en-US" altLang="zh-TW"/>
              <a:pPr/>
              <a:t>‹#›</a:t>
            </a:fld>
            <a:endParaRPr lang="en-US" altLang="zh-TW"/>
          </a:p>
        </p:txBody>
      </p:sp>
    </p:spTree>
    <p:extLst>
      <p:ext uri="{BB962C8B-B14F-4D97-AF65-F5344CB8AC3E}">
        <p14:creationId xmlns:p14="http://schemas.microsoft.com/office/powerpoint/2010/main" val="33895008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zh-TW" altLang="en-US"/>
              <a:t>按一下以編輯母片標題樣式</a:t>
            </a:r>
            <a:endParaRPr lang="en-US" dirty="0"/>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3"/>
          <p:cNvSpPr>
            <a:spLocks noGrp="1"/>
          </p:cNvSpPr>
          <p:nvPr>
            <p:ph type="dt" sz="half" idx="10"/>
          </p:nvPr>
        </p:nvSpPr>
        <p:spPr/>
        <p:txBody>
          <a:bodyPr/>
          <a:lstStyle>
            <a:lvl1pPr>
              <a:defRPr/>
            </a:lvl1pPr>
          </a:lstStyle>
          <a:p>
            <a:pPr>
              <a:defRPr/>
            </a:pPr>
            <a:fld id="{5B2A4E73-FCA2-4F9B-A093-B1680486FFC5}"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735C4C4-AD31-42F6-874F-52DB99DC60AE}" type="slidenum">
              <a:rPr lang="en-US" altLang="zh-TW"/>
              <a:pPr/>
              <a:t>‹#›</a:t>
            </a:fld>
            <a:endParaRPr lang="en-US" altLang="zh-TW"/>
          </a:p>
        </p:txBody>
      </p:sp>
    </p:spTree>
    <p:extLst>
      <p:ext uri="{BB962C8B-B14F-4D97-AF65-F5344CB8AC3E}">
        <p14:creationId xmlns:p14="http://schemas.microsoft.com/office/powerpoint/2010/main" val="9806507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zh-TW" altLang="en-US"/>
              <a:t>按一下以編輯母片標題樣式</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3"/>
          <p:cNvSpPr>
            <a:spLocks noGrp="1"/>
          </p:cNvSpPr>
          <p:nvPr>
            <p:ph type="dt" sz="half" idx="10"/>
          </p:nvPr>
        </p:nvSpPr>
        <p:spPr/>
        <p:txBody>
          <a:bodyPr/>
          <a:lstStyle>
            <a:lvl1pPr>
              <a:defRPr/>
            </a:lvl1pPr>
          </a:lstStyle>
          <a:p>
            <a:pPr>
              <a:defRPr/>
            </a:pPr>
            <a:fld id="{6CDF044C-E2DB-4881-BA38-231814483BB2}"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7A27CCB-D5DF-4C8C-9F1D-974E507BB7AF}" type="slidenum">
              <a:rPr lang="en-US" altLang="zh-TW"/>
              <a:pPr/>
              <a:t>‹#›</a:t>
            </a:fld>
            <a:endParaRPr lang="en-US" altLang="zh-TW"/>
          </a:p>
        </p:txBody>
      </p:sp>
    </p:spTree>
    <p:extLst>
      <p:ext uri="{BB962C8B-B14F-4D97-AF65-F5344CB8AC3E}">
        <p14:creationId xmlns:p14="http://schemas.microsoft.com/office/powerpoint/2010/main" val="6765517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2D221441-C170-4B85-A2A2-E91FEB36F1A2}"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28DC1AB-03D0-49DF-9FC6-41C06518C271}" type="slidenum">
              <a:rPr lang="en-US" altLang="zh-TW"/>
              <a:pPr/>
              <a:t>‹#›</a:t>
            </a:fld>
            <a:endParaRPr lang="en-US" altLang="zh-TW"/>
          </a:p>
        </p:txBody>
      </p:sp>
    </p:spTree>
    <p:extLst>
      <p:ext uri="{BB962C8B-B14F-4D97-AF65-F5344CB8AC3E}">
        <p14:creationId xmlns:p14="http://schemas.microsoft.com/office/powerpoint/2010/main" val="26265134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zh-TW" altLang="en-US"/>
              <a:t>按一下以編輯母片標題樣式</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lvl1pPr>
              <a:defRPr/>
            </a:lvl1pPr>
          </a:lstStyle>
          <a:p>
            <a:pPr>
              <a:defRPr/>
            </a:pPr>
            <a:fld id="{648A2250-6281-4786-A451-A7D83490F2CD}"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6B2B0BA-1BD7-4DD6-BE83-F596B867DA9F}" type="slidenum">
              <a:rPr lang="en-US" altLang="zh-TW"/>
              <a:pPr/>
              <a:t>‹#›</a:t>
            </a:fld>
            <a:endParaRPr lang="en-US" altLang="zh-TW"/>
          </a:p>
        </p:txBody>
      </p:sp>
    </p:spTree>
    <p:extLst>
      <p:ext uri="{BB962C8B-B14F-4D97-AF65-F5344CB8AC3E}">
        <p14:creationId xmlns:p14="http://schemas.microsoft.com/office/powerpoint/2010/main" val="25200895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5" name="矩形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0" lang="zh-TW" altLang="en-US">
              <a:solidFill>
                <a:prstClr val="white"/>
              </a:solidFill>
            </a:endParaRPr>
          </a:p>
        </p:txBody>
      </p:sp>
      <p:pic>
        <p:nvPicPr>
          <p:cNvPr id="26" name="圖片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6"/>
            <a:ext cx="9144000" cy="6855884"/>
          </a:xfrm>
          <a:prstGeom prst="rect">
            <a:avLst/>
          </a:prstGeom>
        </p:spPr>
      </p:pic>
      <p:sp>
        <p:nvSpPr>
          <p:cNvPr id="28" name="日期版面配置區 27"/>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506E7798-3A54-42B3-937C-FFA066180FA3}"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17" name="頁尾版面配置區 16"/>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12" name="投影片編號版面配置區 22"/>
          <p:cNvSpPr>
            <a:spLocks noGrp="1"/>
          </p:cNvSpPr>
          <p:nvPr>
            <p:ph type="sldNum" sz="quarter" idx="4"/>
          </p:nvPr>
        </p:nvSpPr>
        <p:spPr>
          <a:xfrm>
            <a:off x="8748464" y="652537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pic>
        <p:nvPicPr>
          <p:cNvPr id="18" name="圖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1520" y="4196478"/>
            <a:ext cx="8640960" cy="1600200"/>
          </a:xfrm>
          <a:prstGeom prst="rect">
            <a:avLst/>
          </a:prstGeom>
        </p:spPr>
      </p:pic>
      <p:pic>
        <p:nvPicPr>
          <p:cNvPr id="15" name="圖片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1560" y="1844824"/>
            <a:ext cx="7848872" cy="20362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圖片 2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57200" y="5796677"/>
            <a:ext cx="8291264" cy="394573"/>
          </a:xfrm>
          <a:prstGeom prst="rect">
            <a:avLst/>
          </a:prstGeom>
        </p:spPr>
      </p:pic>
      <p:sp>
        <p:nvSpPr>
          <p:cNvPr id="9" name="副標題 8"/>
          <p:cNvSpPr>
            <a:spLocks noGrp="1"/>
          </p:cNvSpPr>
          <p:nvPr>
            <p:ph type="subTitle" idx="1"/>
          </p:nvPr>
        </p:nvSpPr>
        <p:spPr>
          <a:xfrm>
            <a:off x="4440435" y="4196477"/>
            <a:ext cx="3664160" cy="1600201"/>
          </a:xfrm>
          <a:noFill/>
        </p:spPr>
        <p:txBody>
          <a:bodyPr anchor="b"/>
          <a:lstStyle>
            <a:lvl1pPr marL="0" indent="0" algn="ctr">
              <a:buNone/>
              <a:defRPr sz="2600" b="1">
                <a:solidFill>
                  <a:srgbClr val="FFFF00"/>
                </a:solidFill>
                <a:latin typeface="+mj-ea"/>
                <a:ea typeface="+mj-ea"/>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dirty="0"/>
              <a:t>按一下以編輯母片副標題樣式</a:t>
            </a:r>
            <a:endParaRPr kumimoji="0" lang="en-US" dirty="0"/>
          </a:p>
        </p:txBody>
      </p:sp>
      <p:sp>
        <p:nvSpPr>
          <p:cNvPr id="8" name="標題 7"/>
          <p:cNvSpPr>
            <a:spLocks noGrp="1"/>
          </p:cNvSpPr>
          <p:nvPr>
            <p:ph type="ctrTitle"/>
          </p:nvPr>
        </p:nvSpPr>
        <p:spPr>
          <a:xfrm>
            <a:off x="457200" y="1848271"/>
            <a:ext cx="8191500" cy="1887983"/>
          </a:xfrm>
          <a:noFill/>
        </p:spPr>
        <p:txBody>
          <a:bodyPr anchor="ctr"/>
          <a:lstStyle>
            <a:lvl1pPr algn="ctr">
              <a:defRPr lang="en-US" dirty="0">
                <a:solidFill>
                  <a:schemeClr val="tx1"/>
                </a:solidFill>
              </a:defRPr>
            </a:lvl1pPr>
          </a:lstStyle>
          <a:p>
            <a:r>
              <a:rPr kumimoji="0" lang="zh-TW" altLang="en-US" dirty="0"/>
              <a:t>按一下以編輯母片標題樣式</a:t>
            </a:r>
            <a:endParaRPr kumimoji="0" lang="en-US" dirty="0"/>
          </a:p>
        </p:txBody>
      </p:sp>
    </p:spTree>
    <p:extLst>
      <p:ext uri="{BB962C8B-B14F-4D97-AF65-F5344CB8AC3E}">
        <p14:creationId xmlns:p14="http://schemas.microsoft.com/office/powerpoint/2010/main" val="1206603798"/>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C0A269C9-B2AC-473F-AD19-209E56AA3DC1}"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339752" y="1628774"/>
            <a:ext cx="6624736" cy="5040585"/>
          </a:xfrm>
        </p:spPr>
        <p:txBody>
          <a:bodyPr vert="horz"/>
          <a:lstStyle>
            <a:lvl1pPr marL="0" indent="0">
              <a:buNone/>
              <a:defRPr b="1"/>
            </a:lvl1pPr>
            <a:lvl2pPr marL="320040" indent="0">
              <a:buNone/>
              <a:defRPr b="1"/>
            </a:lvl2pPr>
            <a:lvl3pPr marL="594360" indent="0">
              <a:buNone/>
              <a:defRPr b="1"/>
            </a:lvl3pPr>
            <a:lvl4pPr marL="868680" indent="0">
              <a:buNone/>
              <a:defRPr b="1"/>
            </a:lvl4pPr>
            <a:lvl5pPr marL="1143000" indent="0">
              <a:buNone/>
              <a:defRPr b="1"/>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7"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30581224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8350E4D7-407E-4A5B-B206-87AFC5676781}"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1052736"/>
            <a:ext cx="8712968" cy="5616624"/>
          </a:xfrm>
        </p:spPr>
        <p:txBody>
          <a:bodyPr vert="horz">
            <a:normAutofit/>
          </a:bodyPr>
          <a:lstStyle>
            <a:lvl1pPr>
              <a:buClr>
                <a:schemeClr val="tx1">
                  <a:lumMod val="85000"/>
                  <a:lumOff val="15000"/>
                </a:schemeClr>
              </a:buClr>
              <a:defRPr sz="2400"/>
            </a:lvl1pPr>
            <a:lvl2pPr>
              <a:defRPr sz="2200"/>
            </a:lvl2pPr>
            <a:lvl3pPr>
              <a:defRPr sz="2200"/>
            </a:lvl3pPr>
            <a:lvl4pPr>
              <a:defRPr sz="2200"/>
            </a:lvl4pPr>
            <a:lvl5pPr>
              <a:defRPr sz="22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7"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36922837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8DF96788-76EC-41E5-9883-26326CED7352}"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980728"/>
            <a:ext cx="8712968" cy="648072"/>
          </a:xfrm>
        </p:spPr>
        <p:txBody>
          <a:bodyPr vert="horz">
            <a:noAutofit/>
          </a:bodyPr>
          <a:lstStyle>
            <a:lvl1pPr marL="0" indent="0">
              <a:buNone/>
              <a:defRPr sz="2400" b="1">
                <a:solidFill>
                  <a:srgbClr val="C00000"/>
                </a:solidFill>
              </a:defRPr>
            </a:lvl1pPr>
            <a:lvl2pPr marL="320040" indent="0">
              <a:buNone/>
              <a:defRPr sz="2400" b="1">
                <a:solidFill>
                  <a:srgbClr val="C00000"/>
                </a:solidFill>
              </a:defRPr>
            </a:lvl2pPr>
            <a:lvl3pPr marL="594360" indent="0">
              <a:buNone/>
              <a:defRPr sz="2400" b="1">
                <a:solidFill>
                  <a:srgbClr val="C00000"/>
                </a:solidFill>
              </a:defRPr>
            </a:lvl3pPr>
            <a:lvl4pPr marL="868680" indent="0">
              <a:buNone/>
              <a:defRPr sz="2400" b="1">
                <a:solidFill>
                  <a:srgbClr val="C00000"/>
                </a:solidFill>
              </a:defRPr>
            </a:lvl4pPr>
            <a:lvl5pPr marL="1143000" indent="0">
              <a:buNone/>
              <a:defRPr sz="2400" b="1">
                <a:solidFill>
                  <a:srgbClr val="C00000"/>
                </a:solidFill>
              </a:defRPr>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內容版面配置區 7"/>
          <p:cNvSpPr>
            <a:spLocks noGrp="1"/>
          </p:cNvSpPr>
          <p:nvPr>
            <p:ph sz="quarter" idx="13"/>
          </p:nvPr>
        </p:nvSpPr>
        <p:spPr>
          <a:xfrm>
            <a:off x="251520" y="1628800"/>
            <a:ext cx="8712968" cy="5112568"/>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6" name="投影片編號版面配置區 5"/>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dirty="0"/>
          </a:p>
        </p:txBody>
      </p:sp>
      <p:sp>
        <p:nvSpPr>
          <p:cNvPr id="9" name="內容版面配置區 2"/>
          <p:cNvSpPr>
            <a:spLocks noGrp="1"/>
          </p:cNvSpPr>
          <p:nvPr>
            <p:ph idx="14"/>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40038528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77EE41DF-094A-4A20-8D75-532E9C9A74E4}"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980728"/>
            <a:ext cx="8712968" cy="648072"/>
          </a:xfrm>
        </p:spPr>
        <p:txBody>
          <a:bodyPr vert="horz">
            <a:noAutofit/>
          </a:bodyPr>
          <a:lstStyle>
            <a:lvl1pPr marL="0" indent="0">
              <a:buNone/>
              <a:defRPr sz="2400" b="1">
                <a:solidFill>
                  <a:srgbClr val="C00000"/>
                </a:solidFill>
              </a:defRPr>
            </a:lvl1pPr>
            <a:lvl2pPr marL="320040" indent="0">
              <a:buNone/>
              <a:defRPr sz="2400" b="1">
                <a:solidFill>
                  <a:srgbClr val="C00000"/>
                </a:solidFill>
              </a:defRPr>
            </a:lvl2pPr>
            <a:lvl3pPr marL="594360" indent="0">
              <a:buNone/>
              <a:defRPr sz="2400" b="1">
                <a:solidFill>
                  <a:srgbClr val="C00000"/>
                </a:solidFill>
              </a:defRPr>
            </a:lvl3pPr>
            <a:lvl4pPr marL="868680" indent="0">
              <a:buNone/>
              <a:defRPr sz="2400" b="1">
                <a:solidFill>
                  <a:srgbClr val="C00000"/>
                </a:solidFill>
              </a:defRPr>
            </a:lvl4pPr>
            <a:lvl5pPr marL="1143000" indent="0">
              <a:buNone/>
              <a:defRPr sz="2400" b="1">
                <a:solidFill>
                  <a:srgbClr val="C00000"/>
                </a:solidFill>
              </a:defRPr>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內容版面配置區 7"/>
          <p:cNvSpPr>
            <a:spLocks noGrp="1"/>
          </p:cNvSpPr>
          <p:nvPr>
            <p:ph sz="quarter" idx="13"/>
          </p:nvPr>
        </p:nvSpPr>
        <p:spPr>
          <a:xfrm>
            <a:off x="251520" y="1628800"/>
            <a:ext cx="8712968" cy="1728192"/>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9" name="內容版面配置區 7"/>
          <p:cNvSpPr>
            <a:spLocks noGrp="1"/>
          </p:cNvSpPr>
          <p:nvPr>
            <p:ph sz="quarter" idx="14"/>
          </p:nvPr>
        </p:nvSpPr>
        <p:spPr>
          <a:xfrm>
            <a:off x="251520" y="3356992"/>
            <a:ext cx="8712968" cy="3312368"/>
          </a:xfrm>
        </p:spPr>
        <p:txBody>
          <a:bodyPr vert="horz">
            <a:normAutofit/>
          </a:bodyPr>
          <a:lstStyle>
            <a:lvl1pPr>
              <a:defRPr sz="2400"/>
            </a:lvl1pPr>
            <a:lvl2pPr>
              <a:defRPr sz="2400"/>
            </a:lvl2pPr>
            <a:lvl3pPr>
              <a:defRPr sz="2400"/>
            </a:lvl3pPr>
            <a:lvl4pPr>
              <a:defRPr sz="2400"/>
            </a:lvl4pPr>
            <a:lvl5pPr>
              <a:defRPr sz="2400"/>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6" name="投影片編號版面配置區 5"/>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a:p>
        </p:txBody>
      </p:sp>
      <p:sp>
        <p:nvSpPr>
          <p:cNvPr id="10" name="內容版面配置區 2"/>
          <p:cNvSpPr>
            <a:spLocks noGrp="1"/>
          </p:cNvSpPr>
          <p:nvPr>
            <p:ph idx="15"/>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4120889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3"/>
          <p:cNvSpPr>
            <a:spLocks noGrp="1"/>
          </p:cNvSpPr>
          <p:nvPr>
            <p:ph type="dt" sz="half" idx="10"/>
          </p:nvPr>
        </p:nvSpPr>
        <p:spPr/>
        <p:txBody>
          <a:bodyPr/>
          <a:lstStyle>
            <a:lvl1pPr>
              <a:defRPr/>
            </a:lvl1pPr>
          </a:lstStyle>
          <a:p>
            <a:pPr>
              <a:defRPr/>
            </a:pPr>
            <a:fld id="{66A2DAED-11FD-4447-930D-F59AB8AC12AA}" type="datetimeFigureOut">
              <a:rPr lang="ja-JP" altLang="en-US"/>
              <a:pPr>
                <a:defRPr/>
              </a:pPr>
              <a:t>2026/1/26</a:t>
            </a:fld>
            <a:endParaRPr lang="en-US" altLang="zh-TW">
              <a:cs typeface="Arial" pitchFamily="34" charset="0"/>
            </a:endParaRPr>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C99BE80-6DF7-4943-8E13-154689D71184}" type="slidenum">
              <a:rPr lang="en-US" altLang="zh-TW"/>
              <a:pPr>
                <a:defRPr/>
              </a:pPr>
              <a:t>‹#›</a:t>
            </a:fld>
            <a:endParaRPr lang="en-US" altLang="zh-TW"/>
          </a:p>
        </p:txBody>
      </p:sp>
    </p:spTree>
    <p:extLst>
      <p:ext uri="{BB962C8B-B14F-4D97-AF65-F5344CB8AC3E}">
        <p14:creationId xmlns:p14="http://schemas.microsoft.com/office/powerpoint/2010/main" val="14356343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4" name="日期版面配置區 3"/>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B7B0BEFE-AA94-4BAD-8425-E8B8B0A2252F}"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5" name="頁尾版面配置區 4"/>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8" name="內容版面配置區 7"/>
          <p:cNvSpPr>
            <a:spLocks noGrp="1"/>
          </p:cNvSpPr>
          <p:nvPr>
            <p:ph sz="quarter" idx="1"/>
          </p:nvPr>
        </p:nvSpPr>
        <p:spPr>
          <a:xfrm>
            <a:off x="251520" y="980728"/>
            <a:ext cx="8712968" cy="648072"/>
          </a:xfrm>
        </p:spPr>
        <p:txBody>
          <a:bodyPr vert="horz">
            <a:noAutofit/>
          </a:bodyPr>
          <a:lstStyle>
            <a:lvl1pPr marL="0" indent="0">
              <a:buNone/>
              <a:defRPr sz="2400" b="1">
                <a:solidFill>
                  <a:srgbClr val="C00000"/>
                </a:solidFill>
              </a:defRPr>
            </a:lvl1pPr>
            <a:lvl2pPr marL="320040" indent="0">
              <a:buNone/>
              <a:defRPr sz="2400" b="1">
                <a:solidFill>
                  <a:srgbClr val="C00000"/>
                </a:solidFill>
              </a:defRPr>
            </a:lvl2pPr>
            <a:lvl3pPr marL="594360" indent="0">
              <a:buNone/>
              <a:defRPr sz="2400" b="1">
                <a:solidFill>
                  <a:srgbClr val="C00000"/>
                </a:solidFill>
              </a:defRPr>
            </a:lvl3pPr>
            <a:lvl4pPr marL="868680" indent="0">
              <a:buNone/>
              <a:defRPr sz="2400" b="1">
                <a:solidFill>
                  <a:srgbClr val="C00000"/>
                </a:solidFill>
              </a:defRPr>
            </a:lvl4pPr>
            <a:lvl5pPr marL="1143000" indent="0">
              <a:buNone/>
              <a:defRPr sz="2400" b="1">
                <a:solidFill>
                  <a:srgbClr val="C00000"/>
                </a:solidFill>
              </a:defRPr>
            </a:lvl5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內容版面配置區 7"/>
          <p:cNvSpPr>
            <a:spLocks noGrp="1"/>
          </p:cNvSpPr>
          <p:nvPr>
            <p:ph sz="quarter" idx="13"/>
          </p:nvPr>
        </p:nvSpPr>
        <p:spPr>
          <a:xfrm>
            <a:off x="251520" y="1628800"/>
            <a:ext cx="4248472" cy="5040560"/>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10" name="內容版面配置區 7"/>
          <p:cNvSpPr>
            <a:spLocks noGrp="1"/>
          </p:cNvSpPr>
          <p:nvPr>
            <p:ph sz="quarter" idx="14"/>
          </p:nvPr>
        </p:nvSpPr>
        <p:spPr>
          <a:xfrm>
            <a:off x="4644008" y="1628775"/>
            <a:ext cx="4332412" cy="5040560"/>
          </a:xfrm>
        </p:spPr>
        <p:txBody>
          <a:bodyPr vert="horz">
            <a:normAutofit/>
          </a:bodyPr>
          <a:lstStyle>
            <a:lvl1pPr>
              <a:buClr>
                <a:schemeClr val="tx1">
                  <a:lumMod val="85000"/>
                  <a:lumOff val="15000"/>
                </a:schemeClr>
              </a:buClr>
              <a:defRPr sz="2400"/>
            </a:lvl1pPr>
            <a:lvl2pPr>
              <a:defRPr sz="2400"/>
            </a:lvl2pPr>
            <a:lvl3pPr>
              <a:defRPr sz="2400"/>
            </a:lvl3pPr>
            <a:lvl4pPr>
              <a:defRPr sz="2400"/>
            </a:lvl4pPr>
            <a:lvl5pPr>
              <a:defRPr sz="2400"/>
            </a:lvl5p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6" name="投影片編號版面配置區 5"/>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dirty="0"/>
          </a:p>
        </p:txBody>
      </p:sp>
      <p:sp>
        <p:nvSpPr>
          <p:cNvPr id="9" name="內容版面配置區 2"/>
          <p:cNvSpPr>
            <a:spLocks noGrp="1"/>
          </p:cNvSpPr>
          <p:nvPr>
            <p:ph idx="15"/>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10076391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3" name="日期版面配置區 2"/>
          <p:cNvSpPr>
            <a:spLocks noGrp="1"/>
          </p:cNvSpPr>
          <p:nvPr>
            <p:ph type="dt" sz="half" idx="10"/>
          </p:nvPr>
        </p:nvSpPr>
        <p:spPr>
          <a:xfrm>
            <a:off x="6172200" y="6191250"/>
            <a:ext cx="2476500" cy="476250"/>
          </a:xfrm>
          <a:prstGeom prst="rect">
            <a:avLst/>
          </a:prstGeom>
        </p:spPr>
        <p:txBody>
          <a:bodyPr/>
          <a:lstStyle/>
          <a:p>
            <a:pPr fontAlgn="auto">
              <a:spcBef>
                <a:spcPts val="0"/>
              </a:spcBef>
              <a:spcAft>
                <a:spcPts val="0"/>
              </a:spcAft>
            </a:pPr>
            <a:fld id="{B0C56E0D-9EA4-4C0D-BA41-D21376241E1C}" type="datetime1">
              <a:rPr kumimoji="0" lang="zh-TW" altLang="en-US" smtClean="0">
                <a:solidFill>
                  <a:prstClr val="black"/>
                </a:solidFill>
                <a:latin typeface="Perpetua"/>
                <a:ea typeface="新細明體"/>
              </a:rPr>
              <a:pPr fontAlgn="auto">
                <a:spcBef>
                  <a:spcPts val="0"/>
                </a:spcBef>
                <a:spcAft>
                  <a:spcPts val="0"/>
                </a:spcAft>
              </a:pPr>
              <a:t>2026/1/26</a:t>
            </a:fld>
            <a:endParaRPr kumimoji="0" lang="zh-TW" altLang="en-US">
              <a:solidFill>
                <a:prstClr val="black"/>
              </a:solidFill>
              <a:latin typeface="Perpetua"/>
              <a:ea typeface="新細明體"/>
            </a:endParaRPr>
          </a:p>
        </p:txBody>
      </p:sp>
      <p:sp>
        <p:nvSpPr>
          <p:cNvPr id="4" name="頁尾版面配置區 3"/>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5" name="投影片編號版面配置區 4"/>
          <p:cNvSpPr>
            <a:spLocks noGrp="1"/>
          </p:cNvSpPr>
          <p:nvPr>
            <p:ph type="sldNum" sz="quarter" idx="12"/>
          </p:nvPr>
        </p:nvSpPr>
        <p:spPr>
          <a:xfrm>
            <a:off x="8820504" y="6453336"/>
            <a:ext cx="288000" cy="288000"/>
          </a:xfrm>
        </p:spPr>
        <p:txBody>
          <a:bodyPr/>
          <a:lstStyle/>
          <a:p>
            <a:fld id="{C0042C15-C746-477B-BA97-A88C9B253CFD}" type="slidenum">
              <a:rPr lang="zh-TW" altLang="en-US" smtClean="0"/>
              <a:pPr/>
              <a:t>‹#›</a:t>
            </a:fld>
            <a:endParaRPr lang="zh-TW" altLang="en-US" dirty="0"/>
          </a:p>
        </p:txBody>
      </p:sp>
      <p:sp>
        <p:nvSpPr>
          <p:cNvPr id="6" name="內容版面配置區 2"/>
          <p:cNvSpPr>
            <a:spLocks noGrp="1"/>
          </p:cNvSpPr>
          <p:nvPr>
            <p:ph idx="13"/>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38217468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頁尾版面配置區 2"/>
          <p:cNvSpPr>
            <a:spLocks noGrp="1"/>
          </p:cNvSpPr>
          <p:nvPr>
            <p:ph type="ftr" sz="quarter" idx="11"/>
          </p:nvPr>
        </p:nvSpPr>
        <p:spPr>
          <a:xfrm>
            <a:off x="914400" y="6172200"/>
            <a:ext cx="3962400" cy="457200"/>
          </a:xfrm>
          <a:prstGeom prst="rect">
            <a:avLst/>
          </a:prstGeom>
        </p:spPr>
        <p:txBody>
          <a:bodyPr/>
          <a:lstStyle/>
          <a:p>
            <a:pPr fontAlgn="auto">
              <a:spcBef>
                <a:spcPts val="0"/>
              </a:spcBef>
              <a:spcAft>
                <a:spcPts val="0"/>
              </a:spcAft>
            </a:pPr>
            <a:endParaRPr kumimoji="0" lang="zh-TW" altLang="en-US">
              <a:solidFill>
                <a:prstClr val="black"/>
              </a:solidFill>
              <a:latin typeface="Perpetua"/>
              <a:ea typeface="新細明體"/>
            </a:endParaRPr>
          </a:p>
        </p:txBody>
      </p:sp>
      <p:sp>
        <p:nvSpPr>
          <p:cNvPr id="4" name="投影片編號版面配置區 3"/>
          <p:cNvSpPr>
            <a:spLocks noGrp="1"/>
          </p:cNvSpPr>
          <p:nvPr>
            <p:ph type="sldNum" sz="quarter" idx="12"/>
          </p:nvPr>
        </p:nvSpPr>
        <p:spPr>
          <a:xfrm>
            <a:off x="8820472" y="6453336"/>
            <a:ext cx="288000" cy="288000"/>
          </a:xfrm>
        </p:spPr>
        <p:txBody>
          <a:bodyPr/>
          <a:lstStyle/>
          <a:p>
            <a:fld id="{C0042C15-C746-477B-BA97-A88C9B253CFD}" type="slidenum">
              <a:rPr lang="zh-TW" altLang="en-US" smtClean="0"/>
              <a:pPr/>
              <a:t>‹#›</a:t>
            </a:fld>
            <a:endParaRPr lang="zh-TW" altLang="en-US" dirty="0"/>
          </a:p>
        </p:txBody>
      </p:sp>
      <p:sp>
        <p:nvSpPr>
          <p:cNvPr id="5" name="內容版面配置區 2"/>
          <p:cNvSpPr>
            <a:spLocks noGrp="1"/>
          </p:cNvSpPr>
          <p:nvPr>
            <p:ph idx="13"/>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Tree>
    <p:extLst>
      <p:ext uri="{BB962C8B-B14F-4D97-AF65-F5344CB8AC3E}">
        <p14:creationId xmlns:p14="http://schemas.microsoft.com/office/powerpoint/2010/main" val="6418598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4_標題及物件">
    <p:spTree>
      <p:nvGrpSpPr>
        <p:cNvPr id="1" name=""/>
        <p:cNvGrpSpPr/>
        <p:nvPr/>
      </p:nvGrpSpPr>
      <p:grpSpPr>
        <a:xfrm>
          <a:off x="0" y="0"/>
          <a:ext cx="0" cy="0"/>
          <a:chOff x="0" y="0"/>
          <a:chExt cx="0" cy="0"/>
        </a:xfrm>
      </p:grpSpPr>
      <p:sp>
        <p:nvSpPr>
          <p:cNvPr id="11" name="橢圓 10"/>
          <p:cNvSpPr/>
          <p:nvPr userDrawn="1"/>
        </p:nvSpPr>
        <p:spPr>
          <a:xfrm>
            <a:off x="8748713" y="6308725"/>
            <a:ext cx="360362" cy="360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solidFill>
                <a:prstClr val="white"/>
              </a:solidFill>
            </a:endParaRPr>
          </a:p>
        </p:txBody>
      </p:sp>
      <p:sp>
        <p:nvSpPr>
          <p:cNvPr id="3" name="內容版面配置區 2"/>
          <p:cNvSpPr>
            <a:spLocks noGrp="1"/>
          </p:cNvSpPr>
          <p:nvPr>
            <p:ph idx="1"/>
          </p:nvPr>
        </p:nvSpPr>
        <p:spPr>
          <a:xfrm>
            <a:off x="251520" y="836712"/>
            <a:ext cx="8640960" cy="504056"/>
          </a:xfrm>
        </p:spPr>
        <p:txBody>
          <a:bodyPr>
            <a:normAutofit/>
          </a:bodyPr>
          <a:lstStyle>
            <a:lvl1pPr marL="342900" indent="-342900">
              <a:spcBef>
                <a:spcPts val="1000"/>
              </a:spcBef>
              <a:buFont typeface="Wingdings" panose="05000000000000000000" pitchFamily="2" charset="2"/>
              <a:buChar char="n"/>
              <a:defRPr sz="2400" b="1" u="none" baseline="0">
                <a:solidFill>
                  <a:srgbClr val="C00000"/>
                </a:solidFill>
                <a:latin typeface="微軟正黑體" panose="020B0604030504040204" pitchFamily="34" charset="-120"/>
                <a:ea typeface="微軟正黑體" panose="020B0604030504040204" pitchFamily="34" charset="-120"/>
              </a:defRPr>
            </a:lvl1pPr>
            <a:lvl2pPr>
              <a:spcBef>
                <a:spcPts val="1000"/>
              </a:spcBef>
              <a:defRPr sz="2200" b="1" baseline="0">
                <a:latin typeface="Times New Roman" pitchFamily="18" charset="0"/>
                <a:ea typeface="標楷體" pitchFamily="65" charset="-120"/>
              </a:defRPr>
            </a:lvl2pPr>
            <a:lvl3pPr>
              <a:spcBef>
                <a:spcPts val="1000"/>
              </a:spcBef>
              <a:defRPr sz="2200" b="1" baseline="0">
                <a:latin typeface="Times New Roman" pitchFamily="18" charset="0"/>
                <a:ea typeface="標楷體" pitchFamily="65" charset="-120"/>
              </a:defRPr>
            </a:lvl3pPr>
            <a:lvl4pPr>
              <a:spcBef>
                <a:spcPts val="1000"/>
              </a:spcBef>
              <a:defRPr sz="2200" b="1" baseline="0">
                <a:latin typeface="Times New Roman" pitchFamily="18" charset="0"/>
                <a:ea typeface="標楷體" pitchFamily="65" charset="-120"/>
              </a:defRPr>
            </a:lvl4pPr>
            <a:lvl5pPr>
              <a:spcBef>
                <a:spcPts val="1000"/>
              </a:spcBef>
              <a:defRPr sz="2200" b="1" baseline="0">
                <a:latin typeface="Times New Roman" pitchFamily="18" charset="0"/>
                <a:ea typeface="標楷體" pitchFamily="65" charset="-120"/>
              </a:defRPr>
            </a:lvl5pPr>
          </a:lstStyle>
          <a:p>
            <a:pPr lvl="0"/>
            <a:r>
              <a:rPr lang="zh-TW" altLang="en-US" dirty="0"/>
              <a:t>按一下以編輯母片文字樣式</a:t>
            </a:r>
          </a:p>
        </p:txBody>
      </p:sp>
      <p:sp>
        <p:nvSpPr>
          <p:cNvPr id="19" name="內容版面配置區 2"/>
          <p:cNvSpPr>
            <a:spLocks noGrp="1"/>
          </p:cNvSpPr>
          <p:nvPr>
            <p:ph idx="14"/>
          </p:nvPr>
        </p:nvSpPr>
        <p:spPr>
          <a:xfrm>
            <a:off x="251520" y="1484784"/>
            <a:ext cx="8640960" cy="4824536"/>
          </a:xfrm>
        </p:spPr>
        <p:txBody>
          <a:bodyPr>
            <a:normAutofit/>
          </a:bodyPr>
          <a:lstStyle>
            <a:lvl1pPr>
              <a:spcBef>
                <a:spcPts val="1000"/>
              </a:spcBef>
              <a:defRPr sz="2200" b="1" baseline="0">
                <a:latin typeface="微軟正黑體" panose="020B0604030504040204" pitchFamily="34" charset="-120"/>
                <a:ea typeface="微軟正黑體" panose="020B0604030504040204" pitchFamily="34" charset="-120"/>
              </a:defRPr>
            </a:lvl1pPr>
            <a:lvl2pPr>
              <a:spcBef>
                <a:spcPts val="1000"/>
              </a:spcBef>
              <a:defRPr sz="2000" b="1" baseline="0">
                <a:latin typeface="微軟正黑體" panose="020B0604030504040204" pitchFamily="34" charset="-120"/>
                <a:ea typeface="微軟正黑體" panose="020B0604030504040204" pitchFamily="34" charset="-120"/>
              </a:defRPr>
            </a:lvl2pPr>
            <a:lvl3pPr>
              <a:spcBef>
                <a:spcPts val="1000"/>
              </a:spcBef>
              <a:defRPr sz="1800" b="1" baseline="0">
                <a:latin typeface="微軟正黑體" panose="020B0604030504040204" pitchFamily="34" charset="-120"/>
                <a:ea typeface="微軟正黑體" panose="020B0604030504040204" pitchFamily="34" charset="-120"/>
              </a:defRPr>
            </a:lvl3pPr>
            <a:lvl4pPr>
              <a:spcBef>
                <a:spcPts val="1000"/>
              </a:spcBef>
              <a:defRPr sz="1600" b="1" baseline="0">
                <a:latin typeface="微軟正黑體" panose="020B0604030504040204" pitchFamily="34" charset="-120"/>
                <a:ea typeface="微軟正黑體" panose="020B0604030504040204" pitchFamily="34" charset="-120"/>
              </a:defRPr>
            </a:lvl4pPr>
            <a:lvl5pPr>
              <a:spcBef>
                <a:spcPts val="1000"/>
              </a:spcBef>
              <a:defRPr sz="1600" b="1" baseline="0">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21"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
        <p:nvSpPr>
          <p:cNvPr id="22" name="矩形 21"/>
          <p:cNvSpPr/>
          <p:nvPr userDrawn="1"/>
        </p:nvSpPr>
        <p:spPr>
          <a:xfrm>
            <a:off x="8849196" y="12633"/>
            <a:ext cx="216024" cy="23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altLang="zh-TW" sz="1100" dirty="0">
                <a:solidFill>
                  <a:srgbClr val="5B7277"/>
                </a:solidFill>
                <a:latin typeface="Arial" panose="020B0604020202020204" pitchFamily="34" charset="0"/>
                <a:cs typeface="Arial" panose="020B0604020202020204" pitchFamily="34" charset="0"/>
              </a:rPr>
              <a:t>«</a:t>
            </a:r>
            <a:endParaRPr kumimoji="0" lang="zh-TW" altLang="en-US" sz="1100" dirty="0">
              <a:solidFill>
                <a:srgbClr val="5B7277"/>
              </a:solidFill>
              <a:latin typeface="Arial" panose="020B0604020202020204" pitchFamily="34" charset="0"/>
              <a:cs typeface="Arial" panose="020B0604020202020204" pitchFamily="34" charset="0"/>
            </a:endParaRPr>
          </a:p>
        </p:txBody>
      </p:sp>
      <p:sp>
        <p:nvSpPr>
          <p:cNvPr id="16"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10" name="標題 1"/>
          <p:cNvSpPr>
            <a:spLocks noGrp="1"/>
          </p:cNvSpPr>
          <p:nvPr>
            <p:ph type="title"/>
          </p:nvPr>
        </p:nvSpPr>
        <p:spPr>
          <a:xfrm>
            <a:off x="1043608" y="188640"/>
            <a:ext cx="7643192" cy="576065"/>
          </a:xfrm>
        </p:spPr>
        <p:txBody>
          <a:bodyPr/>
          <a:lstStyle/>
          <a:p>
            <a:r>
              <a:rPr kumimoji="0" lang="zh-TW" altLang="en-US"/>
              <a:t>按一下以編輯母片標題樣式</a:t>
            </a:r>
            <a:endParaRPr kumimoji="0" lang="en-US"/>
          </a:p>
        </p:txBody>
      </p:sp>
    </p:spTree>
    <p:extLst>
      <p:ext uri="{BB962C8B-B14F-4D97-AF65-F5344CB8AC3E}">
        <p14:creationId xmlns:p14="http://schemas.microsoft.com/office/powerpoint/2010/main" val="6214114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5_標題及物件">
    <p:spTree>
      <p:nvGrpSpPr>
        <p:cNvPr id="1" name=""/>
        <p:cNvGrpSpPr/>
        <p:nvPr/>
      </p:nvGrpSpPr>
      <p:grpSpPr>
        <a:xfrm>
          <a:off x="0" y="0"/>
          <a:ext cx="0" cy="0"/>
          <a:chOff x="0" y="0"/>
          <a:chExt cx="0" cy="0"/>
        </a:xfrm>
      </p:grpSpPr>
      <p:sp>
        <p:nvSpPr>
          <p:cNvPr id="11" name="橢圓 10"/>
          <p:cNvSpPr/>
          <p:nvPr userDrawn="1"/>
        </p:nvSpPr>
        <p:spPr>
          <a:xfrm>
            <a:off x="8748713" y="6308725"/>
            <a:ext cx="360362" cy="360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solidFill>
                <a:prstClr val="white"/>
              </a:solidFill>
            </a:endParaRPr>
          </a:p>
        </p:txBody>
      </p:sp>
      <p:sp>
        <p:nvSpPr>
          <p:cNvPr id="3" name="內容版面配置區 2"/>
          <p:cNvSpPr>
            <a:spLocks noGrp="1"/>
          </p:cNvSpPr>
          <p:nvPr>
            <p:ph idx="1"/>
          </p:nvPr>
        </p:nvSpPr>
        <p:spPr>
          <a:xfrm>
            <a:off x="251520" y="836712"/>
            <a:ext cx="8640960" cy="504056"/>
          </a:xfrm>
        </p:spPr>
        <p:txBody>
          <a:bodyPr>
            <a:normAutofit/>
          </a:bodyPr>
          <a:lstStyle>
            <a:lvl1pPr marL="342900" indent="-342900">
              <a:spcBef>
                <a:spcPts val="1000"/>
              </a:spcBef>
              <a:buFont typeface="Wingdings" panose="05000000000000000000" pitchFamily="2" charset="2"/>
              <a:buChar char="n"/>
              <a:defRPr sz="2400" b="1" u="none" baseline="0">
                <a:solidFill>
                  <a:srgbClr val="C00000"/>
                </a:solidFill>
                <a:latin typeface="微軟正黑體" panose="020B0604030504040204" pitchFamily="34" charset="-120"/>
                <a:ea typeface="微軟正黑體" panose="020B0604030504040204" pitchFamily="34" charset="-120"/>
              </a:defRPr>
            </a:lvl1pPr>
            <a:lvl2pPr>
              <a:spcBef>
                <a:spcPts val="1000"/>
              </a:spcBef>
              <a:defRPr sz="2200" b="1" baseline="0">
                <a:latin typeface="Times New Roman" pitchFamily="18" charset="0"/>
                <a:ea typeface="標楷體" pitchFamily="65" charset="-120"/>
              </a:defRPr>
            </a:lvl2pPr>
            <a:lvl3pPr>
              <a:spcBef>
                <a:spcPts val="1000"/>
              </a:spcBef>
              <a:defRPr sz="2200" b="1" baseline="0">
                <a:latin typeface="Times New Roman" pitchFamily="18" charset="0"/>
                <a:ea typeface="標楷體" pitchFamily="65" charset="-120"/>
              </a:defRPr>
            </a:lvl3pPr>
            <a:lvl4pPr>
              <a:spcBef>
                <a:spcPts val="1000"/>
              </a:spcBef>
              <a:defRPr sz="2200" b="1" baseline="0">
                <a:latin typeface="Times New Roman" pitchFamily="18" charset="0"/>
                <a:ea typeface="標楷體" pitchFamily="65" charset="-120"/>
              </a:defRPr>
            </a:lvl4pPr>
            <a:lvl5pPr>
              <a:spcBef>
                <a:spcPts val="1000"/>
              </a:spcBef>
              <a:defRPr sz="2200" b="1" baseline="0">
                <a:latin typeface="Times New Roman" pitchFamily="18" charset="0"/>
                <a:ea typeface="標楷體" pitchFamily="65" charset="-120"/>
              </a:defRPr>
            </a:lvl5pPr>
          </a:lstStyle>
          <a:p>
            <a:pPr lvl="0"/>
            <a:r>
              <a:rPr lang="zh-TW" altLang="en-US" dirty="0"/>
              <a:t>按一下以編輯母片文字樣式</a:t>
            </a:r>
          </a:p>
        </p:txBody>
      </p:sp>
      <p:sp>
        <p:nvSpPr>
          <p:cNvPr id="19" name="內容版面配置區 2"/>
          <p:cNvSpPr>
            <a:spLocks noGrp="1"/>
          </p:cNvSpPr>
          <p:nvPr>
            <p:ph idx="14"/>
          </p:nvPr>
        </p:nvSpPr>
        <p:spPr>
          <a:xfrm>
            <a:off x="251520" y="1484784"/>
            <a:ext cx="8640960" cy="4824536"/>
          </a:xfrm>
        </p:spPr>
        <p:txBody>
          <a:bodyPr>
            <a:normAutofit/>
          </a:bodyPr>
          <a:lstStyle>
            <a:lvl1pPr>
              <a:spcBef>
                <a:spcPts val="1000"/>
              </a:spcBef>
              <a:defRPr sz="2200" b="1" baseline="0">
                <a:latin typeface="微軟正黑體" panose="020B0604030504040204" pitchFamily="34" charset="-120"/>
                <a:ea typeface="微軟正黑體" panose="020B0604030504040204" pitchFamily="34" charset="-120"/>
              </a:defRPr>
            </a:lvl1pPr>
            <a:lvl2pPr>
              <a:spcBef>
                <a:spcPts val="1000"/>
              </a:spcBef>
              <a:defRPr sz="2000" b="1" baseline="0">
                <a:latin typeface="微軟正黑體" panose="020B0604030504040204" pitchFamily="34" charset="-120"/>
                <a:ea typeface="微軟正黑體" panose="020B0604030504040204" pitchFamily="34" charset="-120"/>
              </a:defRPr>
            </a:lvl2pPr>
            <a:lvl3pPr>
              <a:spcBef>
                <a:spcPts val="1000"/>
              </a:spcBef>
              <a:defRPr sz="1800" b="1" baseline="0">
                <a:latin typeface="微軟正黑體" panose="020B0604030504040204" pitchFamily="34" charset="-120"/>
                <a:ea typeface="微軟正黑體" panose="020B0604030504040204" pitchFamily="34" charset="-120"/>
              </a:defRPr>
            </a:lvl3pPr>
            <a:lvl4pPr>
              <a:spcBef>
                <a:spcPts val="1000"/>
              </a:spcBef>
              <a:defRPr sz="1600" b="1" baseline="0">
                <a:latin typeface="微軟正黑體" panose="020B0604030504040204" pitchFamily="34" charset="-120"/>
                <a:ea typeface="微軟正黑體" panose="020B0604030504040204" pitchFamily="34" charset="-120"/>
              </a:defRPr>
            </a:lvl4pPr>
            <a:lvl5pPr>
              <a:spcBef>
                <a:spcPts val="1000"/>
              </a:spcBef>
              <a:defRPr sz="1600" b="1" baseline="0">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21"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
        <p:nvSpPr>
          <p:cNvPr id="22" name="矩形 21"/>
          <p:cNvSpPr/>
          <p:nvPr userDrawn="1"/>
        </p:nvSpPr>
        <p:spPr>
          <a:xfrm>
            <a:off x="8849196" y="12633"/>
            <a:ext cx="216024" cy="23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altLang="zh-TW" sz="1100" dirty="0">
                <a:solidFill>
                  <a:srgbClr val="5B7277"/>
                </a:solidFill>
                <a:latin typeface="Arial" panose="020B0604020202020204" pitchFamily="34" charset="0"/>
                <a:cs typeface="Arial" panose="020B0604020202020204" pitchFamily="34" charset="0"/>
              </a:rPr>
              <a:t>«</a:t>
            </a:r>
            <a:endParaRPr kumimoji="0" lang="zh-TW" altLang="en-US" sz="1100" dirty="0">
              <a:solidFill>
                <a:srgbClr val="5B7277"/>
              </a:solidFill>
              <a:latin typeface="Arial" panose="020B0604020202020204" pitchFamily="34" charset="0"/>
              <a:cs typeface="Arial" panose="020B0604020202020204" pitchFamily="34" charset="0"/>
            </a:endParaRPr>
          </a:p>
        </p:txBody>
      </p:sp>
      <p:sp>
        <p:nvSpPr>
          <p:cNvPr id="16" name="投影片編號版面配置區 22"/>
          <p:cNvSpPr>
            <a:spLocks noGrp="1"/>
          </p:cNvSpPr>
          <p:nvPr>
            <p:ph type="sldNum" sz="quarter" idx="4"/>
          </p:nvPr>
        </p:nvSpPr>
        <p:spPr>
          <a:xfrm>
            <a:off x="8820504" y="6453368"/>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標題 1"/>
          <p:cNvSpPr>
            <a:spLocks noGrp="1"/>
          </p:cNvSpPr>
          <p:nvPr>
            <p:ph type="title"/>
          </p:nvPr>
        </p:nvSpPr>
        <p:spPr>
          <a:xfrm>
            <a:off x="1043608" y="188640"/>
            <a:ext cx="7643192" cy="576065"/>
          </a:xfrm>
        </p:spPr>
        <p:txBody>
          <a:bodyPr/>
          <a:lstStyle/>
          <a:p>
            <a:r>
              <a:rPr kumimoji="0" lang="zh-TW" altLang="en-US"/>
              <a:t>按一下以編輯母片標題樣式</a:t>
            </a:r>
            <a:endParaRPr kumimoji="0" lang="en-US"/>
          </a:p>
        </p:txBody>
      </p:sp>
    </p:spTree>
    <p:extLst>
      <p:ext uri="{BB962C8B-B14F-4D97-AF65-F5344CB8AC3E}">
        <p14:creationId xmlns:p14="http://schemas.microsoft.com/office/powerpoint/2010/main" val="35889559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7_標題及物件">
    <p:spTree>
      <p:nvGrpSpPr>
        <p:cNvPr id="1" name=""/>
        <p:cNvGrpSpPr/>
        <p:nvPr/>
      </p:nvGrpSpPr>
      <p:grpSpPr>
        <a:xfrm>
          <a:off x="0" y="0"/>
          <a:ext cx="0" cy="0"/>
          <a:chOff x="0" y="0"/>
          <a:chExt cx="0" cy="0"/>
        </a:xfrm>
      </p:grpSpPr>
      <p:sp>
        <p:nvSpPr>
          <p:cNvPr id="11" name="橢圓 10"/>
          <p:cNvSpPr/>
          <p:nvPr userDrawn="1"/>
        </p:nvSpPr>
        <p:spPr>
          <a:xfrm>
            <a:off x="8748713" y="6308725"/>
            <a:ext cx="360362" cy="360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solidFill>
                <a:prstClr val="white"/>
              </a:solidFill>
            </a:endParaRPr>
          </a:p>
        </p:txBody>
      </p:sp>
      <p:sp>
        <p:nvSpPr>
          <p:cNvPr id="3" name="內容版面配置區 2"/>
          <p:cNvSpPr>
            <a:spLocks noGrp="1"/>
          </p:cNvSpPr>
          <p:nvPr>
            <p:ph idx="1"/>
          </p:nvPr>
        </p:nvSpPr>
        <p:spPr>
          <a:xfrm>
            <a:off x="251520" y="836712"/>
            <a:ext cx="8640960" cy="504056"/>
          </a:xfrm>
        </p:spPr>
        <p:txBody>
          <a:bodyPr>
            <a:normAutofit/>
          </a:bodyPr>
          <a:lstStyle>
            <a:lvl1pPr marL="342900" indent="-342900">
              <a:spcBef>
                <a:spcPts val="1000"/>
              </a:spcBef>
              <a:buFont typeface="Wingdings" panose="05000000000000000000" pitchFamily="2" charset="2"/>
              <a:buChar char="n"/>
              <a:defRPr sz="2400" b="1" u="none" baseline="0">
                <a:solidFill>
                  <a:srgbClr val="C00000"/>
                </a:solidFill>
                <a:latin typeface="微軟正黑體" panose="020B0604030504040204" pitchFamily="34" charset="-120"/>
                <a:ea typeface="微軟正黑體" panose="020B0604030504040204" pitchFamily="34" charset="-120"/>
              </a:defRPr>
            </a:lvl1pPr>
            <a:lvl2pPr>
              <a:spcBef>
                <a:spcPts val="1000"/>
              </a:spcBef>
              <a:defRPr sz="2200" b="1" baseline="0">
                <a:latin typeface="Times New Roman" pitchFamily="18" charset="0"/>
                <a:ea typeface="標楷體" pitchFamily="65" charset="-120"/>
              </a:defRPr>
            </a:lvl2pPr>
            <a:lvl3pPr>
              <a:spcBef>
                <a:spcPts val="1000"/>
              </a:spcBef>
              <a:defRPr sz="2200" b="1" baseline="0">
                <a:latin typeface="Times New Roman" pitchFamily="18" charset="0"/>
                <a:ea typeface="標楷體" pitchFamily="65" charset="-120"/>
              </a:defRPr>
            </a:lvl3pPr>
            <a:lvl4pPr>
              <a:spcBef>
                <a:spcPts val="1000"/>
              </a:spcBef>
              <a:defRPr sz="2200" b="1" baseline="0">
                <a:latin typeface="Times New Roman" pitchFamily="18" charset="0"/>
                <a:ea typeface="標楷體" pitchFamily="65" charset="-120"/>
              </a:defRPr>
            </a:lvl4pPr>
            <a:lvl5pPr>
              <a:spcBef>
                <a:spcPts val="1000"/>
              </a:spcBef>
              <a:defRPr sz="2200" b="1" baseline="0">
                <a:latin typeface="Times New Roman" pitchFamily="18" charset="0"/>
                <a:ea typeface="標楷體" pitchFamily="65" charset="-120"/>
              </a:defRPr>
            </a:lvl5pPr>
          </a:lstStyle>
          <a:p>
            <a:pPr lvl="0"/>
            <a:r>
              <a:rPr lang="zh-TW" altLang="en-US" dirty="0"/>
              <a:t>按一下以編輯母片文字樣式</a:t>
            </a:r>
          </a:p>
        </p:txBody>
      </p:sp>
      <p:sp>
        <p:nvSpPr>
          <p:cNvPr id="19" name="內容版面配置區 2"/>
          <p:cNvSpPr>
            <a:spLocks noGrp="1"/>
          </p:cNvSpPr>
          <p:nvPr>
            <p:ph idx="14"/>
          </p:nvPr>
        </p:nvSpPr>
        <p:spPr>
          <a:xfrm>
            <a:off x="251520" y="1484784"/>
            <a:ext cx="8640960" cy="4824536"/>
          </a:xfrm>
        </p:spPr>
        <p:txBody>
          <a:bodyPr>
            <a:normAutofit/>
          </a:bodyPr>
          <a:lstStyle>
            <a:lvl1pPr>
              <a:spcBef>
                <a:spcPts val="1000"/>
              </a:spcBef>
              <a:defRPr sz="2200" b="1" baseline="0">
                <a:latin typeface="微軟正黑體" panose="020B0604030504040204" pitchFamily="34" charset="-120"/>
                <a:ea typeface="微軟正黑體" panose="020B0604030504040204" pitchFamily="34" charset="-120"/>
              </a:defRPr>
            </a:lvl1pPr>
            <a:lvl2pPr>
              <a:spcBef>
                <a:spcPts val="1000"/>
              </a:spcBef>
              <a:defRPr sz="2000" b="1" baseline="0">
                <a:latin typeface="微軟正黑體" panose="020B0604030504040204" pitchFamily="34" charset="-120"/>
                <a:ea typeface="微軟正黑體" panose="020B0604030504040204" pitchFamily="34" charset="-120"/>
              </a:defRPr>
            </a:lvl2pPr>
            <a:lvl3pPr>
              <a:spcBef>
                <a:spcPts val="1000"/>
              </a:spcBef>
              <a:defRPr sz="1800" b="1" baseline="0">
                <a:latin typeface="微軟正黑體" panose="020B0604030504040204" pitchFamily="34" charset="-120"/>
                <a:ea typeface="微軟正黑體" panose="020B0604030504040204" pitchFamily="34" charset="-120"/>
              </a:defRPr>
            </a:lvl3pPr>
            <a:lvl4pPr>
              <a:spcBef>
                <a:spcPts val="1000"/>
              </a:spcBef>
              <a:defRPr sz="1600" b="1" baseline="0">
                <a:latin typeface="微軟正黑體" panose="020B0604030504040204" pitchFamily="34" charset="-120"/>
                <a:ea typeface="微軟正黑體" panose="020B0604030504040204" pitchFamily="34" charset="-120"/>
              </a:defRPr>
            </a:lvl4pPr>
            <a:lvl5pPr>
              <a:spcBef>
                <a:spcPts val="1000"/>
              </a:spcBef>
              <a:defRPr sz="1600" b="1" baseline="0">
                <a:latin typeface="微軟正黑體" panose="020B0604030504040204" pitchFamily="34" charset="-12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21" name="內容版面配置區 2"/>
          <p:cNvSpPr>
            <a:spLocks noGrp="1"/>
          </p:cNvSpPr>
          <p:nvPr>
            <p:ph idx="12"/>
          </p:nvPr>
        </p:nvSpPr>
        <p:spPr>
          <a:xfrm>
            <a:off x="1187623" y="10425"/>
            <a:ext cx="7741271" cy="242541"/>
          </a:xfrm>
        </p:spPr>
        <p:txBody>
          <a:bodyPr>
            <a:normAutofit/>
          </a:bodyPr>
          <a:lstStyle>
            <a:lvl1pPr marL="180975" indent="-180975" algn="r">
              <a:lnSpc>
                <a:spcPct val="100000"/>
              </a:lnSpc>
              <a:spcBef>
                <a:spcPts val="1000"/>
              </a:spcBef>
              <a:buFont typeface="Arial" panose="020B0604020202020204" pitchFamily="34" charset="0"/>
              <a:buChar char="»"/>
              <a:defRPr lang="zh-TW" altLang="en-US" sz="1100" b="1" i="0" u="none" kern="1200" baseline="0" dirty="0" smtClean="0">
                <a:solidFill>
                  <a:schemeClr val="bg1"/>
                </a:solidFill>
                <a:effectLst/>
                <a:latin typeface="Arial" panose="020B0604020202020204" pitchFamily="34" charset="0"/>
                <a:ea typeface="微軟正黑體" pitchFamily="34" charset="-120"/>
                <a:cs typeface="Arial" panose="020B0604020202020204" pitchFamily="34" charset="0"/>
              </a:defRPr>
            </a:lvl1pPr>
            <a:lvl2pPr>
              <a:lnSpc>
                <a:spcPct val="100000"/>
              </a:lnSpc>
              <a:spcBef>
                <a:spcPts val="1000"/>
              </a:spcBef>
              <a:defRPr sz="2200" b="1" baseline="0">
                <a:latin typeface="微軟正黑體" pitchFamily="34" charset="-120"/>
                <a:ea typeface="微軟正黑體" pitchFamily="34" charset="-120"/>
              </a:defRPr>
            </a:lvl2pPr>
            <a:lvl3pPr>
              <a:lnSpc>
                <a:spcPct val="100000"/>
              </a:lnSpc>
              <a:spcBef>
                <a:spcPts val="1000"/>
              </a:spcBef>
              <a:defRPr sz="2000" b="1" baseline="0">
                <a:latin typeface="微軟正黑體" pitchFamily="34" charset="-120"/>
                <a:ea typeface="微軟正黑體" pitchFamily="34" charset="-120"/>
              </a:defRPr>
            </a:lvl3pPr>
            <a:lvl4pPr>
              <a:lnSpc>
                <a:spcPct val="100000"/>
              </a:lnSpc>
              <a:spcBef>
                <a:spcPts val="1000"/>
              </a:spcBef>
              <a:defRPr sz="1800" b="1" baseline="0">
                <a:latin typeface="微軟正黑體" pitchFamily="34" charset="-120"/>
                <a:ea typeface="微軟正黑體" pitchFamily="34" charset="-120"/>
              </a:defRPr>
            </a:lvl4pPr>
            <a:lvl5pPr marL="2057400" indent="-228600">
              <a:lnSpc>
                <a:spcPct val="100000"/>
              </a:lnSpc>
              <a:spcBef>
                <a:spcPts val="1000"/>
              </a:spcBef>
              <a:buFont typeface="Arial" panose="020B0604020202020204" pitchFamily="34" charset="0"/>
              <a:buChar char="»"/>
              <a:defRPr sz="1600" b="1" baseline="0">
                <a:latin typeface="微軟正黑體" pitchFamily="34" charset="-120"/>
                <a:ea typeface="微軟正黑體" pitchFamily="34" charset="-120"/>
              </a:defRPr>
            </a:lvl5pPr>
          </a:lstStyle>
          <a:p>
            <a:pPr lvl="0"/>
            <a:r>
              <a:rPr lang="zh-TW" altLang="en-US" dirty="0"/>
              <a:t>按一下以編輯母片文字樣式</a:t>
            </a:r>
          </a:p>
        </p:txBody>
      </p:sp>
      <p:sp>
        <p:nvSpPr>
          <p:cNvPr id="22" name="矩形 21"/>
          <p:cNvSpPr/>
          <p:nvPr userDrawn="1"/>
        </p:nvSpPr>
        <p:spPr>
          <a:xfrm>
            <a:off x="8849196" y="12633"/>
            <a:ext cx="216024" cy="23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altLang="zh-TW" sz="1100" dirty="0">
                <a:solidFill>
                  <a:srgbClr val="5B7277"/>
                </a:solidFill>
                <a:latin typeface="Arial" panose="020B0604020202020204" pitchFamily="34" charset="0"/>
                <a:cs typeface="Arial" panose="020B0604020202020204" pitchFamily="34" charset="0"/>
              </a:rPr>
              <a:t>«</a:t>
            </a:r>
            <a:endParaRPr kumimoji="0" lang="zh-TW" altLang="en-US" sz="1100" dirty="0">
              <a:solidFill>
                <a:srgbClr val="5B7277"/>
              </a:solidFill>
              <a:latin typeface="Arial" panose="020B0604020202020204" pitchFamily="34" charset="0"/>
              <a:cs typeface="Arial" panose="020B0604020202020204" pitchFamily="34" charset="0"/>
            </a:endParaRPr>
          </a:p>
        </p:txBody>
      </p:sp>
      <p:sp>
        <p:nvSpPr>
          <p:cNvPr id="16" name="投影片編號版面配置區 22"/>
          <p:cNvSpPr>
            <a:spLocks noGrp="1"/>
          </p:cNvSpPr>
          <p:nvPr>
            <p:ph type="sldNum" sz="quarter" idx="4"/>
          </p:nvPr>
        </p:nvSpPr>
        <p:spPr>
          <a:xfrm>
            <a:off x="8820504" y="645333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fld id="{C0042C15-C746-477B-BA97-A88C9B253CFD}" type="slidenum">
              <a:rPr lang="zh-TW" altLang="en-US" smtClean="0"/>
              <a:pPr/>
              <a:t>‹#›</a:t>
            </a:fld>
            <a:endParaRPr lang="zh-TW" altLang="en-US" dirty="0"/>
          </a:p>
        </p:txBody>
      </p:sp>
      <p:sp>
        <p:nvSpPr>
          <p:cNvPr id="9" name="標題 1"/>
          <p:cNvSpPr>
            <a:spLocks noGrp="1"/>
          </p:cNvSpPr>
          <p:nvPr>
            <p:ph type="title"/>
          </p:nvPr>
        </p:nvSpPr>
        <p:spPr>
          <a:xfrm>
            <a:off x="1043608" y="188640"/>
            <a:ext cx="7643192" cy="576065"/>
          </a:xfrm>
        </p:spPr>
        <p:txBody>
          <a:bodyPr/>
          <a:lstStyle/>
          <a:p>
            <a:r>
              <a:rPr kumimoji="0" lang="zh-TW" altLang="en-US"/>
              <a:t>按一下以編輯母片標題樣式</a:t>
            </a:r>
            <a:endParaRPr kumimoji="0" lang="en-US"/>
          </a:p>
        </p:txBody>
      </p:sp>
    </p:spTree>
    <p:extLst>
      <p:ext uri="{BB962C8B-B14F-4D97-AF65-F5344CB8AC3E}">
        <p14:creationId xmlns:p14="http://schemas.microsoft.com/office/powerpoint/2010/main" val="3846180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B00A8AD-76E5-4F57-BE59-3A06E2294A28}" type="datetimeFigureOut">
              <a:rPr lang="ja-JP" altLang="en-US"/>
              <a:pPr>
                <a:defRPr/>
              </a:pPr>
              <a:t>2026/1/26</a:t>
            </a:fld>
            <a:endParaRPr lang="en-US" altLang="zh-TW">
              <a:cs typeface="Arial" pitchFamily="34" charset="0"/>
            </a:endParaRPr>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20E16EF-85EF-4AC6-8F48-9666D41FD5F3}" type="slidenum">
              <a:rPr lang="en-US" altLang="zh-TW"/>
              <a:pPr>
                <a:defRPr/>
              </a:pPr>
              <a:t>‹#›</a:t>
            </a:fld>
            <a:endParaRPr lang="en-US" altLang="zh-TW"/>
          </a:p>
        </p:txBody>
      </p:sp>
    </p:spTree>
    <p:extLst>
      <p:ext uri="{BB962C8B-B14F-4D97-AF65-F5344CB8AC3E}">
        <p14:creationId xmlns:p14="http://schemas.microsoft.com/office/powerpoint/2010/main" val="269573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zh-TW" altLang="en-US"/>
              <a:t>按一下以編輯母片標題樣式</a:t>
            </a:r>
            <a:endParaRPr lang="en-US" dirty="0"/>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3"/>
          <p:cNvSpPr>
            <a:spLocks noGrp="1"/>
          </p:cNvSpPr>
          <p:nvPr>
            <p:ph type="dt" sz="half" idx="10"/>
          </p:nvPr>
        </p:nvSpPr>
        <p:spPr/>
        <p:txBody>
          <a:bodyPr/>
          <a:lstStyle>
            <a:lvl1pPr>
              <a:defRPr/>
            </a:lvl1pPr>
          </a:lstStyle>
          <a:p>
            <a:pPr>
              <a:defRPr/>
            </a:pPr>
            <a:fld id="{83CF2240-BA56-4929-9622-375CFC6B0F71}"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E8B05F7-E215-4CFB-89D9-2EDDCAC842C8}" type="slidenum">
              <a:rPr lang="en-US" altLang="zh-TW"/>
              <a:pPr>
                <a:defRPr/>
              </a:pPr>
              <a:t>‹#›</a:t>
            </a:fld>
            <a:endParaRPr lang="en-US" altLang="zh-TW"/>
          </a:p>
        </p:txBody>
      </p:sp>
    </p:spTree>
    <p:extLst>
      <p:ext uri="{BB962C8B-B14F-4D97-AF65-F5344CB8AC3E}">
        <p14:creationId xmlns:p14="http://schemas.microsoft.com/office/powerpoint/2010/main" val="3712587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zh-TW" altLang="en-US"/>
              <a:t>按一下以編輯母片標題樣式</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a:t>按一下圖示以新增圖片</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3"/>
          <p:cNvSpPr>
            <a:spLocks noGrp="1"/>
          </p:cNvSpPr>
          <p:nvPr>
            <p:ph type="dt" sz="half" idx="10"/>
          </p:nvPr>
        </p:nvSpPr>
        <p:spPr/>
        <p:txBody>
          <a:bodyPr/>
          <a:lstStyle>
            <a:lvl1pPr>
              <a:defRPr/>
            </a:lvl1pPr>
          </a:lstStyle>
          <a:p>
            <a:pPr>
              <a:defRPr/>
            </a:pPr>
            <a:fld id="{64167DE9-100F-4C7A-986B-58A053273BE4}" type="datetimeFigureOut">
              <a:rPr lang="ja-JP" altLang="en-US"/>
              <a:pPr>
                <a:defRPr/>
              </a:pPr>
              <a:t>2026/1/26</a:t>
            </a:fld>
            <a:endParaRPr lang="en-US" altLang="zh-TW">
              <a:cs typeface="Arial" pitchFamily="34" charset="0"/>
            </a:endParaRP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5573EF3-E709-484E-AE01-B1F59D44F442}" type="slidenum">
              <a:rPr lang="en-US" altLang="zh-TW"/>
              <a:pPr>
                <a:defRPr/>
              </a:pPr>
              <a:t>‹#›</a:t>
            </a:fld>
            <a:endParaRPr lang="en-US" altLang="zh-TW"/>
          </a:p>
        </p:txBody>
      </p:sp>
    </p:spTree>
    <p:extLst>
      <p:ext uri="{BB962C8B-B14F-4D97-AF65-F5344CB8AC3E}">
        <p14:creationId xmlns:p14="http://schemas.microsoft.com/office/powerpoint/2010/main" val="7062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9.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vmlDrawing" Target="../drawings/vmlDrawing1.vml"/><Relationship Id="rId17" Type="http://schemas.openxmlformats.org/officeDocument/2006/relationships/image" Target="../media/image11.png"/><Relationship Id="rId2" Type="http://schemas.openxmlformats.org/officeDocument/2006/relationships/slideLayout" Target="../slideLayouts/slideLayout24.xml"/><Relationship Id="rId16"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5" Type="http://schemas.openxmlformats.org/officeDocument/2006/relationships/oleObject" Target="../embeddings/oleObject1.bin"/><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0.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5.xml"/><Relationship Id="rId17" Type="http://schemas.openxmlformats.org/officeDocument/2006/relationships/image" Target="../media/image5.png"/><Relationship Id="rId2" Type="http://schemas.openxmlformats.org/officeDocument/2006/relationships/slideLayout" Target="../slideLayouts/slideLayout45.xml"/><Relationship Id="rId16" Type="http://schemas.openxmlformats.org/officeDocument/2006/relationships/image" Target="../media/image4.pn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image" Target="../media/image3.png"/><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vmlDrawing" Target="../drawings/vmlDrawing2.vml"/><Relationship Id="rId18" Type="http://schemas.openxmlformats.org/officeDocument/2006/relationships/image" Target="../media/image11.png"/><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6.xml"/><Relationship Id="rId17" Type="http://schemas.openxmlformats.org/officeDocument/2006/relationships/image" Target="../media/image8.png"/><Relationship Id="rId2" Type="http://schemas.openxmlformats.org/officeDocument/2006/relationships/slideLayout" Target="../slideLayouts/slideLayout56.xml"/><Relationship Id="rId16" Type="http://schemas.openxmlformats.org/officeDocument/2006/relationships/oleObject" Target="../embeddings/oleObject1.bin"/><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10.jpe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9.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zh-TW" altLang="en-US"/>
              <a:t>按一下以編輯母片標題樣式</a:t>
            </a:r>
            <a:endParaRPr lang="en-US" altLang="en-US"/>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4" name="Date Placeholder 3"/>
          <p:cNvSpPr>
            <a:spLocks noGrp="1"/>
          </p:cNvSpPr>
          <p:nvPr>
            <p:ph type="dt" sz="half" idx="2"/>
          </p:nvPr>
        </p:nvSpPr>
        <p:spPr>
          <a:xfrm>
            <a:off x="457200" y="6356351"/>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4B350D"/>
                </a:solidFill>
                <a:latin typeface="Arial" pitchFamily="34" charset="0"/>
                <a:ea typeface="MS Gothic" pitchFamily="49" charset="-128"/>
              </a:defRPr>
            </a:lvl1pPr>
          </a:lstStyle>
          <a:p>
            <a:pPr>
              <a:defRPr/>
            </a:pPr>
            <a:fld id="{73E4B428-7140-4ADF-B186-8BC6BC1A8D8B}"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t"/>
          <a:lstStyle>
            <a:lvl1pPr algn="ctr" fontAlgn="auto">
              <a:spcBef>
                <a:spcPts val="0"/>
              </a:spcBef>
              <a:spcAft>
                <a:spcPts val="0"/>
              </a:spcAft>
              <a:defRPr sz="1200">
                <a:solidFill>
                  <a:srgbClr val="4B350D"/>
                </a:solidFill>
                <a:latin typeface="Arial" pitchFamily="34" charset="0"/>
                <a:ea typeface="+mn-ea"/>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4B350D"/>
                </a:solidFill>
                <a:latin typeface="Arial" pitchFamily="34" charset="0"/>
                <a:ea typeface="MS Gothic" pitchFamily="49" charset="-128"/>
                <a:cs typeface="Arial" pitchFamily="34" charset="0"/>
              </a:defRPr>
            </a:lvl1pPr>
          </a:lstStyle>
          <a:p>
            <a:pPr>
              <a:defRPr/>
            </a:pPr>
            <a:fld id="{5DE41850-947A-450D-8F67-359928732D64}"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sldLayoutIdLst>
    <p:sldLayoutId id="2147483726"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rtl="0" eaLnBrk="0" fontAlgn="base" hangingPunct="0">
        <a:spcBef>
          <a:spcPct val="0"/>
        </a:spcBef>
        <a:spcAft>
          <a:spcPct val="0"/>
        </a:spcAft>
        <a:defRPr kumimoji="1" sz="4400" b="1" kern="1200">
          <a:ln w="19050" cmpd="sng">
            <a:solidFill>
              <a:schemeClr val="bg1"/>
            </a:solidFill>
            <a:prstDash val="solid"/>
            <a:miter lim="800000"/>
          </a:ln>
          <a:solidFill>
            <a:srgbClr val="4B350D"/>
          </a:solidFill>
          <a:latin typeface="+mj-lt"/>
          <a:ea typeface="MS Gothic" pitchFamily="49" charset="-128"/>
          <a:cs typeface="ＭＳ ゴシック" charset="0"/>
        </a:defRPr>
      </a:lvl1pPr>
      <a:lvl2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2pPr>
      <a:lvl3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3pPr>
      <a:lvl4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4pPr>
      <a:lvl5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5pPr>
      <a:lvl6pPr marL="4572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6pPr>
      <a:lvl7pPr marL="9144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7pPr>
      <a:lvl8pPr marL="13716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8pPr>
      <a:lvl9pPr marL="18288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9pPr>
    </p:titleStyle>
    <p:bodyStyle>
      <a:lvl1pPr marL="342900" indent="-342900" algn="l" rtl="0" eaLnBrk="0" fontAlgn="base" hangingPunct="0">
        <a:spcBef>
          <a:spcPct val="20000"/>
        </a:spcBef>
        <a:spcAft>
          <a:spcPct val="0"/>
        </a:spcAft>
        <a:buBlip>
          <a:blip r:embed="rId14"/>
        </a:buBlip>
        <a:defRPr kumimoji="1" sz="3200" kern="1200">
          <a:solidFill>
            <a:srgbClr val="4B350D"/>
          </a:solidFill>
          <a:latin typeface="+mn-lt"/>
          <a:ea typeface="MS Gothic" pitchFamily="49" charset="-128"/>
          <a:cs typeface="Microsoft Sans Serif" pitchFamily="34" charset="0"/>
        </a:defRPr>
      </a:lvl1pPr>
      <a:lvl2pPr marL="742950" indent="-285750" algn="l" rtl="0" eaLnBrk="0" fontAlgn="base" hangingPunct="0">
        <a:spcBef>
          <a:spcPct val="20000"/>
        </a:spcBef>
        <a:spcAft>
          <a:spcPct val="0"/>
        </a:spcAft>
        <a:buBlip>
          <a:blip r:embed="rId15"/>
        </a:buBlip>
        <a:defRPr kumimoji="1" sz="2800" kern="1200">
          <a:solidFill>
            <a:srgbClr val="4B350D"/>
          </a:solidFill>
          <a:latin typeface="+mn-lt"/>
          <a:ea typeface="MS Gothic" pitchFamily="49" charset="-128"/>
          <a:cs typeface="Microsoft Sans Serif" pitchFamily="34" charset="0"/>
        </a:defRPr>
      </a:lvl2pPr>
      <a:lvl3pPr marL="1143000" indent="-228600" algn="l" rtl="0" eaLnBrk="0" fontAlgn="base" hangingPunct="0">
        <a:spcBef>
          <a:spcPct val="20000"/>
        </a:spcBef>
        <a:spcAft>
          <a:spcPct val="0"/>
        </a:spcAft>
        <a:buBlip>
          <a:blip r:embed="rId16"/>
        </a:buBlip>
        <a:defRPr kumimoji="1" sz="2400" kern="1200">
          <a:solidFill>
            <a:srgbClr val="4B350D"/>
          </a:solidFill>
          <a:latin typeface="+mn-lt"/>
          <a:ea typeface="MS Gothic" pitchFamily="49" charset="-128"/>
          <a:cs typeface="Microsoft Sans Serif" pitchFamily="34" charset="0"/>
        </a:defRPr>
      </a:lvl3pPr>
      <a:lvl4pPr marL="1600200" indent="-228600" algn="l" rtl="0" eaLnBrk="0" fontAlgn="base" hangingPunct="0">
        <a:spcBef>
          <a:spcPct val="20000"/>
        </a:spcBef>
        <a:spcAft>
          <a:spcPct val="0"/>
        </a:spcAft>
        <a:buBlip>
          <a:blip r:embed="rId17"/>
        </a:buBlip>
        <a:defRPr kumimoji="1" sz="2000" kern="1200">
          <a:solidFill>
            <a:srgbClr val="4B350D"/>
          </a:solidFill>
          <a:latin typeface="+mn-lt"/>
          <a:ea typeface="MS Gothic" pitchFamily="49" charset="-128"/>
          <a:cs typeface="Microsoft Sans Serif" pitchFamily="34" charset="0"/>
        </a:defRPr>
      </a:lvl4pPr>
      <a:lvl5pPr marL="2057400" indent="-228600" algn="l" rtl="0" eaLnBrk="0" fontAlgn="base" hangingPunct="0">
        <a:spcBef>
          <a:spcPct val="20000"/>
        </a:spcBef>
        <a:spcAft>
          <a:spcPct val="0"/>
        </a:spcAft>
        <a:buBlip>
          <a:blip r:embed="rId18"/>
        </a:buBlip>
        <a:defRPr kumimoji="1" sz="2000" kern="1200">
          <a:solidFill>
            <a:srgbClr val="4B350D"/>
          </a:solidFill>
          <a:latin typeface="+mn-lt"/>
          <a:ea typeface="MS Gothic" pitchFamily="49" charset="-128"/>
          <a:cs typeface="Microsoft Sans Serif" pitchFamily="34" charset="0"/>
        </a:defRPr>
      </a:lvl5pPr>
      <a:lvl6pPr marL="2514600" indent="-228600" algn="l" defTabSz="914400" rtl="0" eaLnBrk="1" latinLnBrk="0" hangingPunct="1">
        <a:spcBef>
          <a:spcPct val="20000"/>
        </a:spcBef>
        <a:buFontTx/>
        <a:buBlip>
          <a:blip r:embed="rId14"/>
        </a:buBlip>
        <a:defRPr kumimoji="1" sz="1800" kern="1200">
          <a:solidFill>
            <a:srgbClr val="4B350D"/>
          </a:solidFill>
          <a:latin typeface="+mn-lt"/>
          <a:ea typeface="+mn-ea"/>
          <a:cs typeface="Microsoft Sans Serif" pitchFamily="34" charset="0"/>
        </a:defRPr>
      </a:lvl6pPr>
      <a:lvl7pPr marL="2971800" indent="-228600" algn="l" defTabSz="914400" rtl="0" eaLnBrk="1" latinLnBrk="0" hangingPunct="1">
        <a:spcBef>
          <a:spcPct val="20000"/>
        </a:spcBef>
        <a:buFontTx/>
        <a:buBlip>
          <a:blip r:embed="rId15"/>
        </a:buBlip>
        <a:defRPr kumimoji="1" sz="1800" kern="1200">
          <a:solidFill>
            <a:srgbClr val="4B350D"/>
          </a:solidFill>
          <a:latin typeface="+mn-lt"/>
          <a:ea typeface="+mn-ea"/>
          <a:cs typeface="Microsoft Sans Serif" pitchFamily="34" charset="0"/>
        </a:defRPr>
      </a:lvl7pPr>
      <a:lvl8pPr marL="3429000" indent="-228600" algn="l" defTabSz="914400" rtl="0" eaLnBrk="1" latinLnBrk="0" hangingPunct="1">
        <a:spcBef>
          <a:spcPct val="20000"/>
        </a:spcBef>
        <a:buFontTx/>
        <a:buBlip>
          <a:blip r:embed="rId16"/>
        </a:buBlip>
        <a:defRPr kumimoji="1" sz="1600" kern="1200">
          <a:solidFill>
            <a:srgbClr val="4B350D"/>
          </a:solidFill>
          <a:latin typeface="+mn-lt"/>
          <a:ea typeface="+mn-ea"/>
          <a:cs typeface="Microsoft Sans Serif" pitchFamily="34" charset="0"/>
        </a:defRPr>
      </a:lvl8pPr>
      <a:lvl9pPr marL="3886200" indent="-228600" algn="l" defTabSz="914400" rtl="0" eaLnBrk="1" latinLnBrk="0" hangingPunct="1">
        <a:spcBef>
          <a:spcPct val="20000"/>
        </a:spcBef>
        <a:buFontTx/>
        <a:buBlip>
          <a:blip r:embed="rId17"/>
        </a:buBlip>
        <a:defRPr kumimoji="1" sz="1600" kern="1200">
          <a:solidFill>
            <a:srgbClr val="4B350D"/>
          </a:solidFill>
          <a:latin typeface="+mn-lt"/>
          <a:ea typeface="+mn-ea"/>
          <a:cs typeface="Microsoft Sans Serif" pitchFamily="34" charset="0"/>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zh-TW" altLang="en-US"/>
              <a:t>按一下以編輯母片標題樣式</a:t>
            </a:r>
            <a:endParaRPr lang="en-US" altLang="en-US"/>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4" name="Date Placeholder 3"/>
          <p:cNvSpPr>
            <a:spLocks noGrp="1"/>
          </p:cNvSpPr>
          <p:nvPr>
            <p:ph type="dt" sz="half" idx="2"/>
          </p:nvPr>
        </p:nvSpPr>
        <p:spPr>
          <a:xfrm>
            <a:off x="457200" y="6356351"/>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4B350D"/>
                </a:solidFill>
                <a:latin typeface="Arial" pitchFamily="34" charset="0"/>
                <a:ea typeface="MS Gothic" pitchFamily="49" charset="-128"/>
              </a:defRPr>
            </a:lvl1pPr>
          </a:lstStyle>
          <a:p>
            <a:pPr>
              <a:defRPr/>
            </a:pPr>
            <a:fld id="{439484EB-24D3-4162-BDD3-4236DAF916BE}"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t"/>
          <a:lstStyle>
            <a:lvl1pPr algn="ctr" fontAlgn="auto">
              <a:spcBef>
                <a:spcPts val="0"/>
              </a:spcBef>
              <a:spcAft>
                <a:spcPts val="0"/>
              </a:spcAft>
              <a:defRPr sz="1200">
                <a:solidFill>
                  <a:srgbClr val="4B350D"/>
                </a:solidFill>
                <a:latin typeface="Arial" pitchFamily="34" charset="0"/>
                <a:ea typeface="+mn-ea"/>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4B350D"/>
                </a:solidFill>
                <a:ea typeface="MS Gothic" panose="020B0609070205080204" pitchFamily="49" charset="-128"/>
                <a:cs typeface="Arial" panose="020B0604020202020204" pitchFamily="34" charset="0"/>
              </a:defRPr>
            </a:lvl1pPr>
          </a:lstStyle>
          <a:p>
            <a:fld id="{91BE51BB-942B-43E9-ADB8-620720E46F6A}" type="slidenum">
              <a:rPr lang="en-US" altLang="zh-TW" smtClean="0">
                <a:latin typeface="Arial" panose="020B0604020202020204" pitchFamily="34" charset="0"/>
              </a:rPr>
              <a:pPr/>
              <a:t>‹#›</a:t>
            </a:fld>
            <a:endParaRPr lang="en-US" altLang="zh-TW">
              <a:latin typeface="Arial" panose="020B0604020202020204" pitchFamily="34" charset="0"/>
            </a:endParaRPr>
          </a:p>
        </p:txBody>
      </p:sp>
    </p:spTree>
    <p:extLst>
      <p:ext uri="{BB962C8B-B14F-4D97-AF65-F5344CB8AC3E}">
        <p14:creationId xmlns:p14="http://schemas.microsoft.com/office/powerpoint/2010/main" val="251784755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ctr" rtl="0" eaLnBrk="0" fontAlgn="base" hangingPunct="0">
        <a:spcBef>
          <a:spcPct val="0"/>
        </a:spcBef>
        <a:spcAft>
          <a:spcPct val="0"/>
        </a:spcAft>
        <a:defRPr kumimoji="1" sz="4400" b="1" kern="1200">
          <a:ln w="19050" cmpd="sng">
            <a:solidFill>
              <a:schemeClr val="bg1"/>
            </a:solidFill>
            <a:prstDash val="solid"/>
            <a:miter lim="800000"/>
          </a:ln>
          <a:solidFill>
            <a:srgbClr val="4B350D"/>
          </a:solidFill>
          <a:latin typeface="+mj-lt"/>
          <a:ea typeface="MS Gothic" pitchFamily="49" charset="-128"/>
          <a:cs typeface="ＭＳ ゴシック" charset="0"/>
        </a:defRPr>
      </a:lvl1pPr>
      <a:lvl2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2pPr>
      <a:lvl3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3pPr>
      <a:lvl4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4pPr>
      <a:lvl5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5pPr>
      <a:lvl6pPr marL="4572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6pPr>
      <a:lvl7pPr marL="9144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7pPr>
      <a:lvl8pPr marL="13716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8pPr>
      <a:lvl9pPr marL="18288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9pPr>
    </p:titleStyle>
    <p:bodyStyle>
      <a:lvl1pPr marL="342900" indent="-342900" algn="l" rtl="0" eaLnBrk="0" fontAlgn="base" hangingPunct="0">
        <a:spcBef>
          <a:spcPct val="20000"/>
        </a:spcBef>
        <a:spcAft>
          <a:spcPct val="0"/>
        </a:spcAft>
        <a:buBlip>
          <a:blip r:embed="rId14"/>
        </a:buBlip>
        <a:defRPr kumimoji="1" sz="3200" kern="1200">
          <a:solidFill>
            <a:srgbClr val="4B350D"/>
          </a:solidFill>
          <a:latin typeface="+mn-lt"/>
          <a:ea typeface="MS Gothic" pitchFamily="49" charset="-128"/>
          <a:cs typeface="Microsoft Sans Serif" pitchFamily="34" charset="0"/>
        </a:defRPr>
      </a:lvl1pPr>
      <a:lvl2pPr marL="742950" indent="-285750" algn="l" rtl="0" eaLnBrk="0" fontAlgn="base" hangingPunct="0">
        <a:spcBef>
          <a:spcPct val="20000"/>
        </a:spcBef>
        <a:spcAft>
          <a:spcPct val="0"/>
        </a:spcAft>
        <a:buBlip>
          <a:blip r:embed="rId15"/>
        </a:buBlip>
        <a:defRPr kumimoji="1" sz="2800" kern="1200">
          <a:solidFill>
            <a:srgbClr val="4B350D"/>
          </a:solidFill>
          <a:latin typeface="+mn-lt"/>
          <a:ea typeface="MS Gothic" pitchFamily="49" charset="-128"/>
          <a:cs typeface="Microsoft Sans Serif" pitchFamily="34" charset="0"/>
        </a:defRPr>
      </a:lvl2pPr>
      <a:lvl3pPr marL="1143000" indent="-228600" algn="l" rtl="0" eaLnBrk="0" fontAlgn="base" hangingPunct="0">
        <a:spcBef>
          <a:spcPct val="20000"/>
        </a:spcBef>
        <a:spcAft>
          <a:spcPct val="0"/>
        </a:spcAft>
        <a:buBlip>
          <a:blip r:embed="rId16"/>
        </a:buBlip>
        <a:defRPr kumimoji="1" sz="2400" kern="1200">
          <a:solidFill>
            <a:srgbClr val="4B350D"/>
          </a:solidFill>
          <a:latin typeface="+mn-lt"/>
          <a:ea typeface="MS Gothic" pitchFamily="49" charset="-128"/>
          <a:cs typeface="Microsoft Sans Serif" pitchFamily="34" charset="0"/>
        </a:defRPr>
      </a:lvl3pPr>
      <a:lvl4pPr marL="1600200" indent="-228600" algn="l" rtl="0" eaLnBrk="0" fontAlgn="base" hangingPunct="0">
        <a:spcBef>
          <a:spcPct val="20000"/>
        </a:spcBef>
        <a:spcAft>
          <a:spcPct val="0"/>
        </a:spcAft>
        <a:buBlip>
          <a:blip r:embed="rId17"/>
        </a:buBlip>
        <a:defRPr kumimoji="1" sz="2000" kern="1200">
          <a:solidFill>
            <a:srgbClr val="4B350D"/>
          </a:solidFill>
          <a:latin typeface="+mn-lt"/>
          <a:ea typeface="MS Gothic" pitchFamily="49" charset="-128"/>
          <a:cs typeface="Microsoft Sans Serif" pitchFamily="34" charset="0"/>
        </a:defRPr>
      </a:lvl4pPr>
      <a:lvl5pPr marL="2057400" indent="-228600" algn="l" rtl="0" eaLnBrk="0" fontAlgn="base" hangingPunct="0">
        <a:spcBef>
          <a:spcPct val="20000"/>
        </a:spcBef>
        <a:spcAft>
          <a:spcPct val="0"/>
        </a:spcAft>
        <a:buBlip>
          <a:blip r:embed="rId18"/>
        </a:buBlip>
        <a:defRPr kumimoji="1" sz="2000" kern="1200">
          <a:solidFill>
            <a:srgbClr val="4B350D"/>
          </a:solidFill>
          <a:latin typeface="+mn-lt"/>
          <a:ea typeface="MS Gothic" pitchFamily="49" charset="-128"/>
          <a:cs typeface="Microsoft Sans Serif" pitchFamily="34" charset="0"/>
        </a:defRPr>
      </a:lvl5pPr>
      <a:lvl6pPr marL="2514600" indent="-228600" algn="l" defTabSz="914400" rtl="0" eaLnBrk="1" latinLnBrk="0" hangingPunct="1">
        <a:spcBef>
          <a:spcPct val="20000"/>
        </a:spcBef>
        <a:buFontTx/>
        <a:buBlip>
          <a:blip r:embed="rId14"/>
        </a:buBlip>
        <a:defRPr kumimoji="1" sz="1800" kern="1200">
          <a:solidFill>
            <a:srgbClr val="4B350D"/>
          </a:solidFill>
          <a:latin typeface="+mn-lt"/>
          <a:ea typeface="+mn-ea"/>
          <a:cs typeface="Microsoft Sans Serif" pitchFamily="34" charset="0"/>
        </a:defRPr>
      </a:lvl6pPr>
      <a:lvl7pPr marL="2971800" indent="-228600" algn="l" defTabSz="914400" rtl="0" eaLnBrk="1" latinLnBrk="0" hangingPunct="1">
        <a:spcBef>
          <a:spcPct val="20000"/>
        </a:spcBef>
        <a:buFontTx/>
        <a:buBlip>
          <a:blip r:embed="rId15"/>
        </a:buBlip>
        <a:defRPr kumimoji="1" sz="1800" kern="1200">
          <a:solidFill>
            <a:srgbClr val="4B350D"/>
          </a:solidFill>
          <a:latin typeface="+mn-lt"/>
          <a:ea typeface="+mn-ea"/>
          <a:cs typeface="Microsoft Sans Serif" pitchFamily="34" charset="0"/>
        </a:defRPr>
      </a:lvl7pPr>
      <a:lvl8pPr marL="3429000" indent="-228600" algn="l" defTabSz="914400" rtl="0" eaLnBrk="1" latinLnBrk="0" hangingPunct="1">
        <a:spcBef>
          <a:spcPct val="20000"/>
        </a:spcBef>
        <a:buFontTx/>
        <a:buBlip>
          <a:blip r:embed="rId16"/>
        </a:buBlip>
        <a:defRPr kumimoji="1" sz="1600" kern="1200">
          <a:solidFill>
            <a:srgbClr val="4B350D"/>
          </a:solidFill>
          <a:latin typeface="+mn-lt"/>
          <a:ea typeface="+mn-ea"/>
          <a:cs typeface="Microsoft Sans Serif" pitchFamily="34" charset="0"/>
        </a:defRPr>
      </a:lvl8pPr>
      <a:lvl9pPr marL="3886200" indent="-228600" algn="l" defTabSz="914400" rtl="0" eaLnBrk="1" latinLnBrk="0" hangingPunct="1">
        <a:spcBef>
          <a:spcPct val="20000"/>
        </a:spcBef>
        <a:buFontTx/>
        <a:buBlip>
          <a:blip r:embed="rId17"/>
        </a:buBlip>
        <a:defRPr kumimoji="1" sz="1600" kern="1200">
          <a:solidFill>
            <a:srgbClr val="4B350D"/>
          </a:solidFill>
          <a:latin typeface="+mn-lt"/>
          <a:ea typeface="+mn-ea"/>
          <a:cs typeface="Microsoft Sans Serif" pitchFamily="34" charset="0"/>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0" y="-627"/>
            <a:ext cx="9144000" cy="864129"/>
          </a:xfrm>
          <a:prstGeom prst="rect">
            <a:avLst/>
          </a:prstGeom>
        </p:spPr>
      </p:pic>
      <p:pic>
        <p:nvPicPr>
          <p:cNvPr id="9" name="圖片 8"/>
          <p:cNvPicPr>
            <a:picLocks noChangeAspect="1"/>
          </p:cNvPicPr>
          <p:nvPr userDrawn="1"/>
        </p:nvPicPr>
        <p:blipFill rotWithShape="1">
          <a:blip r:embed="rId14" cstate="print">
            <a:extLst>
              <a:ext uri="{28A0092B-C50C-407E-A947-70E740481C1C}">
                <a14:useLocalDpi xmlns:a14="http://schemas.microsoft.com/office/drawing/2010/main" val="0"/>
              </a:ext>
            </a:extLst>
          </a:blip>
          <a:srcRect b="85798"/>
          <a:stretch/>
        </p:blipFill>
        <p:spPr>
          <a:xfrm>
            <a:off x="-242" y="795713"/>
            <a:ext cx="9157894" cy="90147"/>
          </a:xfrm>
          <a:prstGeom prst="rect">
            <a:avLst/>
          </a:prstGeom>
        </p:spPr>
      </p:pic>
      <p:sp>
        <p:nvSpPr>
          <p:cNvPr id="13" name="文字版面配置區 12"/>
          <p:cNvSpPr>
            <a:spLocks noGrp="1"/>
          </p:cNvSpPr>
          <p:nvPr>
            <p:ph type="body" idx="1"/>
          </p:nvPr>
        </p:nvSpPr>
        <p:spPr>
          <a:xfrm>
            <a:off x="281895" y="1124744"/>
            <a:ext cx="8594104" cy="5400600"/>
          </a:xfrm>
          <a:prstGeom prst="rect">
            <a:avLst/>
          </a:prstGeom>
        </p:spPr>
        <p:txBody>
          <a:bodyPr>
            <a:normAutofit/>
          </a:bodyPr>
          <a:lstStyle/>
          <a:p>
            <a:pPr lvl="0" eaLnBrk="1" latinLnBrk="0" hangingPunct="1"/>
            <a:r>
              <a:rPr kumimoji="0" lang="zh-TW" altLang="en-US" dirty="0"/>
              <a:t>按一下以編輯母片文字樣式</a:t>
            </a:r>
          </a:p>
          <a:p>
            <a:pPr lvl="1" eaLnBrk="1" latinLnBrk="0" hangingPunct="1"/>
            <a:r>
              <a:rPr kumimoji="0" lang="zh-TW" altLang="en-US" dirty="0"/>
              <a:t>第二層</a:t>
            </a:r>
          </a:p>
          <a:p>
            <a:pPr lvl="2" eaLnBrk="1" latinLnBrk="0" hangingPunct="1"/>
            <a:r>
              <a:rPr kumimoji="0" lang="zh-TW" altLang="en-US" dirty="0"/>
              <a:t>第三層</a:t>
            </a:r>
          </a:p>
          <a:p>
            <a:pPr lvl="3" eaLnBrk="1" latinLnBrk="0" hangingPunct="1"/>
            <a:r>
              <a:rPr kumimoji="0" lang="zh-TW" altLang="en-US" dirty="0"/>
              <a:t>第四層</a:t>
            </a:r>
          </a:p>
          <a:p>
            <a:pPr lvl="4" eaLnBrk="1" latinLnBrk="0" hangingPunct="1"/>
            <a:r>
              <a:rPr kumimoji="0" lang="zh-TW" altLang="en-US" dirty="0"/>
              <a:t>第五層</a:t>
            </a:r>
            <a:endParaRPr kumimoji="0" lang="en-US" dirty="0"/>
          </a:p>
        </p:txBody>
      </p:sp>
      <p:pic>
        <p:nvPicPr>
          <p:cNvPr id="10" name="圖片 9"/>
          <p:cNvPicPr>
            <a:picLocks noChangeAspect="1"/>
          </p:cNvPicPr>
          <p:nvPr userDrawn="1"/>
        </p:nvPicPr>
        <p:blipFill rotWithShape="1">
          <a:blip r:embed="rId14" cstate="print">
            <a:extLst>
              <a:ext uri="{28A0092B-C50C-407E-A947-70E740481C1C}">
                <a14:useLocalDpi xmlns:a14="http://schemas.microsoft.com/office/drawing/2010/main" val="0"/>
              </a:ext>
            </a:extLst>
          </a:blip>
          <a:srcRect b="85798"/>
          <a:stretch/>
        </p:blipFill>
        <p:spPr>
          <a:xfrm>
            <a:off x="0" y="6767852"/>
            <a:ext cx="9157894" cy="90147"/>
          </a:xfrm>
          <a:prstGeom prst="rect">
            <a:avLst/>
          </a:prstGeom>
        </p:spPr>
      </p:pic>
      <p:sp>
        <p:nvSpPr>
          <p:cNvPr id="22" name="標題版面配置區 21"/>
          <p:cNvSpPr>
            <a:spLocks noGrp="1"/>
          </p:cNvSpPr>
          <p:nvPr>
            <p:ph type="title"/>
          </p:nvPr>
        </p:nvSpPr>
        <p:spPr>
          <a:xfrm>
            <a:off x="1043608" y="188640"/>
            <a:ext cx="7643192" cy="576065"/>
          </a:xfrm>
          <a:prstGeom prst="rect">
            <a:avLst/>
          </a:prstGeom>
        </p:spPr>
        <p:txBody>
          <a:bodyPr bIns="91440" anchor="b" anchorCtr="0">
            <a:noAutofit/>
          </a:bodyPr>
          <a:lstStyle/>
          <a:p>
            <a:r>
              <a:rPr kumimoji="0" lang="zh-TW" altLang="en-US"/>
              <a:t>按一下以編輯母片標題樣式</a:t>
            </a:r>
            <a:endParaRPr kumimoji="0" lang="en-US"/>
          </a:p>
        </p:txBody>
      </p:sp>
      <p:graphicFrame>
        <p:nvGraphicFramePr>
          <p:cNvPr id="5" name="物件 4"/>
          <p:cNvGraphicFramePr>
            <a:graphicFrameLocks noChangeAspect="1"/>
          </p:cNvGraphicFramePr>
          <p:nvPr userDrawn="1">
            <p:extLst>
              <p:ext uri="{D42A27DB-BD31-4B8C-83A1-F6EECF244321}">
                <p14:modId xmlns:p14="http://schemas.microsoft.com/office/powerpoint/2010/main" val="2083503095"/>
              </p:ext>
            </p:extLst>
          </p:nvPr>
        </p:nvGraphicFramePr>
        <p:xfrm>
          <a:off x="7848872" y="6260601"/>
          <a:ext cx="1080120" cy="552775"/>
        </p:xfrm>
        <a:graphic>
          <a:graphicData uri="http://schemas.openxmlformats.org/presentationml/2006/ole">
            <mc:AlternateContent xmlns:mc="http://schemas.openxmlformats.org/markup-compatibility/2006">
              <mc:Choice xmlns:v="urn:schemas-microsoft-com:vml" Requires="v">
                <p:oleObj spid="_x0000_s1228" name="點陣圖影像" r:id="rId15" imgW="1209524" imgH="619211" progId="PBrush">
                  <p:embed/>
                </p:oleObj>
              </mc:Choice>
              <mc:Fallback>
                <p:oleObj name="點陣圖影像" r:id="rId15" imgW="1209524" imgH="619211" progId="PBrush">
                  <p:embed/>
                  <p:pic>
                    <p:nvPicPr>
                      <p:cNvPr id="5" name="物件 4"/>
                      <p:cNvPicPr>
                        <a:picLocks noChangeAspect="1" noChangeArrowheads="1"/>
                      </p:cNvPicPr>
                      <p:nvPr/>
                    </p:nvPicPr>
                    <p:blipFill>
                      <a:blip r:embed="rId16">
                        <a:clrChange>
                          <a:clrFrom>
                            <a:srgbClr val="FF0000"/>
                          </a:clrFrom>
                          <a:clrTo>
                            <a:srgbClr val="FF0000">
                              <a:alpha val="0"/>
                            </a:srgbClr>
                          </a:clrTo>
                        </a:clrChange>
                        <a:extLst>
                          <a:ext uri="{28A0092B-C50C-407E-A947-70E740481C1C}">
                            <a14:useLocalDpi xmlns:a14="http://schemas.microsoft.com/office/drawing/2010/main" val="0"/>
                          </a:ext>
                        </a:extLst>
                      </a:blip>
                      <a:srcRect/>
                      <a:stretch>
                        <a:fillRect/>
                      </a:stretch>
                    </p:blipFill>
                    <p:spPr bwMode="auto">
                      <a:xfrm>
                        <a:off x="7848872" y="6260601"/>
                        <a:ext cx="1080120" cy="552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投影片編號版面配置區 22"/>
          <p:cNvSpPr>
            <a:spLocks noGrp="1"/>
          </p:cNvSpPr>
          <p:nvPr>
            <p:ph type="sldNum" sz="quarter" idx="4"/>
          </p:nvPr>
        </p:nvSpPr>
        <p:spPr>
          <a:xfrm>
            <a:off x="8748464" y="652537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pPr fontAlgn="auto">
              <a:spcBef>
                <a:spcPts val="0"/>
              </a:spcBef>
              <a:spcAft>
                <a:spcPts val="0"/>
              </a:spcAft>
            </a:pPr>
            <a:fld id="{C0042C15-C746-477B-BA97-A88C9B253CFD}" type="slidenum">
              <a:rPr lang="zh-TW" altLang="en-US" smtClean="0"/>
              <a:pPr fontAlgn="auto">
                <a:spcBef>
                  <a:spcPts val="0"/>
                </a:spcBef>
                <a:spcAft>
                  <a:spcPts val="0"/>
                </a:spcAft>
              </a:pPr>
              <a:t>‹#›</a:t>
            </a:fld>
            <a:endParaRPr lang="zh-TW" altLang="en-US" dirty="0"/>
          </a:p>
        </p:txBody>
      </p:sp>
      <p:pic>
        <p:nvPicPr>
          <p:cNvPr id="12" name="Picture 2" descr="C:\Documents and Settings\DEBBY\My Documents\My Pictures\Microsoft 多媒體藝廊\ROC_Ministry_of_Education_Seal.svg.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98900" y="79018"/>
            <a:ext cx="697549" cy="704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908324"/>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50" r:id="rId9"/>
    <p:sldLayoutId id="2147483752" r:id="rId10"/>
  </p:sldLayoutIdLst>
  <p:hf hdr="0" ftr="0" dt="0"/>
  <p:txStyles>
    <p:titleStyle>
      <a:lvl1pPr algn="l" rtl="0" eaLnBrk="1" latinLnBrk="0" hangingPunct="1">
        <a:spcBef>
          <a:spcPct val="0"/>
        </a:spcBef>
        <a:buNone/>
        <a:defRPr kumimoji="0" sz="2800" b="1" kern="1200">
          <a:solidFill>
            <a:schemeClr val="tx2">
              <a:lumMod val="50000"/>
            </a:schemeClr>
          </a:solidFill>
          <a:latin typeface="+mj-lt"/>
          <a:ea typeface="+mj-ea"/>
          <a:cs typeface="+mj-cs"/>
        </a:defRPr>
      </a:lvl1pPr>
    </p:titleStyle>
    <p:bodyStyle>
      <a:lvl1pPr marL="274320" indent="-274320" algn="l" rtl="0" eaLnBrk="1" latinLnBrk="0" hangingPunct="1">
        <a:lnSpc>
          <a:spcPct val="150000"/>
        </a:lnSpc>
        <a:spcBef>
          <a:spcPts val="580"/>
        </a:spcBef>
        <a:buClr>
          <a:schemeClr val="accent1"/>
        </a:buClr>
        <a:buSzPct val="85000"/>
        <a:buFont typeface="Wingdings 2"/>
        <a:buChar char=""/>
        <a:defRPr kumimoji="0" sz="2600" kern="1200">
          <a:solidFill>
            <a:schemeClr val="tx1"/>
          </a:solidFill>
          <a:latin typeface="微軟正黑體" panose="020B0604030504040204" pitchFamily="34" charset="-120"/>
          <a:ea typeface="微軟正黑體" panose="020B0604030504040204" pitchFamily="34" charset="-120"/>
          <a:cs typeface="+mn-cs"/>
        </a:defRPr>
      </a:lvl1pPr>
      <a:lvl2pPr marL="548640" indent="-228600" algn="l" rtl="0" eaLnBrk="1" latinLnBrk="0" hangingPunct="1">
        <a:lnSpc>
          <a:spcPct val="150000"/>
        </a:lnSpc>
        <a:spcBef>
          <a:spcPts val="370"/>
        </a:spcBef>
        <a:buClr>
          <a:schemeClr val="accent2"/>
        </a:buClr>
        <a:buSzPct val="85000"/>
        <a:buFont typeface="Wingdings 2"/>
        <a:buChar char=""/>
        <a:defRPr kumimoji="0" sz="2400" kern="1200">
          <a:solidFill>
            <a:schemeClr val="tx1"/>
          </a:solidFill>
          <a:latin typeface="微軟正黑體" panose="020B0604030504040204" pitchFamily="34" charset="-120"/>
          <a:ea typeface="微軟正黑體" panose="020B0604030504040204" pitchFamily="34" charset="-120"/>
          <a:cs typeface="+mn-cs"/>
        </a:defRPr>
      </a:lvl2pPr>
      <a:lvl3pPr marL="822960" indent="-228600" algn="l" rtl="0" eaLnBrk="1" latinLnBrk="0" hangingPunct="1">
        <a:lnSpc>
          <a:spcPct val="150000"/>
        </a:lnSpc>
        <a:spcBef>
          <a:spcPts val="370"/>
        </a:spcBef>
        <a:buClr>
          <a:schemeClr val="accent1">
            <a:tint val="60000"/>
          </a:schemeClr>
        </a:buClr>
        <a:buSzPct val="85000"/>
        <a:buFont typeface="Wingdings 2"/>
        <a:buChar char=""/>
        <a:defRPr kumimoji="0" sz="2000" kern="1200">
          <a:solidFill>
            <a:schemeClr val="tx1"/>
          </a:solidFill>
          <a:latin typeface="微軟正黑體" panose="020B0604030504040204" pitchFamily="34" charset="-120"/>
          <a:ea typeface="微軟正黑體" panose="020B0604030504040204" pitchFamily="34" charset="-120"/>
          <a:cs typeface="+mn-cs"/>
        </a:defRPr>
      </a:lvl3pPr>
      <a:lvl4pPr marL="1097280" indent="-228600" algn="l" rtl="0" eaLnBrk="1" latinLnBrk="0" hangingPunct="1">
        <a:lnSpc>
          <a:spcPct val="150000"/>
        </a:lnSpc>
        <a:spcBef>
          <a:spcPts val="370"/>
        </a:spcBef>
        <a:buClr>
          <a:schemeClr val="accent3"/>
        </a:buClr>
        <a:buSzPct val="80000"/>
        <a:buFont typeface="Wingdings 2"/>
        <a:buChar char=""/>
        <a:defRPr kumimoji="0" sz="2000" kern="1200">
          <a:solidFill>
            <a:schemeClr val="tx1"/>
          </a:solidFill>
          <a:latin typeface="微軟正黑體" panose="020B0604030504040204" pitchFamily="34" charset="-120"/>
          <a:ea typeface="微軟正黑體" panose="020B0604030504040204" pitchFamily="34" charset="-120"/>
          <a:cs typeface="+mn-cs"/>
        </a:defRPr>
      </a:lvl4pPr>
      <a:lvl5pPr marL="1371600" indent="-228600" algn="l" rtl="0" eaLnBrk="1" latinLnBrk="0" hangingPunct="1">
        <a:lnSpc>
          <a:spcPct val="150000"/>
        </a:lnSpc>
        <a:spcBef>
          <a:spcPts val="370"/>
        </a:spcBef>
        <a:buClr>
          <a:schemeClr val="accent3"/>
        </a:buClr>
        <a:buFontTx/>
        <a:buChar char="o"/>
        <a:defRPr kumimoji="0" sz="2000" kern="1200">
          <a:solidFill>
            <a:schemeClr val="tx1"/>
          </a:solidFill>
          <a:latin typeface="微軟正黑體" panose="020B0604030504040204" pitchFamily="34" charset="-120"/>
          <a:ea typeface="微軟正黑體" panose="020B0604030504040204" pitchFamily="34" charset="-120"/>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8E45B092-9EDA-4CFA-8630-FE76FDCCB366}" type="datetimeFigureOut">
              <a:rPr kumimoji="0" lang="zh-TW" altLang="en-US" smtClean="0">
                <a:solidFill>
                  <a:prstClr val="black">
                    <a:tint val="75000"/>
                  </a:prstClr>
                </a:solidFill>
                <a:latin typeface="Calibri"/>
                <a:ea typeface="新細明體"/>
              </a:rPr>
              <a:pPr fontAlgn="auto">
                <a:spcBef>
                  <a:spcPts val="0"/>
                </a:spcBef>
                <a:spcAft>
                  <a:spcPts val="0"/>
                </a:spcAft>
              </a:pPr>
              <a:t>2026/1/26</a:t>
            </a:fld>
            <a:endParaRPr kumimoji="0" lang="zh-TW" altLang="en-US">
              <a:solidFill>
                <a:prstClr val="black">
                  <a:tint val="75000"/>
                </a:prstClr>
              </a:solidFill>
              <a:latin typeface="Calibri"/>
              <a:ea typeface="新細明體"/>
            </a:endParaRPr>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kumimoji="0" lang="zh-TW" altLang="en-US">
              <a:solidFill>
                <a:prstClr val="black">
                  <a:tint val="75000"/>
                </a:prstClr>
              </a:solidFill>
              <a:latin typeface="Calibri"/>
              <a:ea typeface="新細明體"/>
            </a:endParaRPr>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DBF16FAC-4CA4-4D1D-B8B1-6E02118E3B44}" type="slidenum">
              <a:rPr kumimoji="0" lang="zh-TW" altLang="en-US" smtClean="0">
                <a:solidFill>
                  <a:prstClr val="black">
                    <a:tint val="75000"/>
                  </a:prstClr>
                </a:solidFill>
                <a:latin typeface="Calibri"/>
                <a:ea typeface="新細明體"/>
              </a:rPr>
              <a:pPr fontAlgn="auto">
                <a:spcBef>
                  <a:spcPts val="0"/>
                </a:spcBef>
                <a:spcAft>
                  <a:spcPts val="0"/>
                </a:spcAft>
              </a:pPr>
              <a:t>‹#›</a:t>
            </a:fld>
            <a:endParaRPr kumimoji="0" lang="zh-TW" altLang="en-US">
              <a:solidFill>
                <a:prstClr val="black">
                  <a:tint val="75000"/>
                </a:prstClr>
              </a:solidFill>
              <a:latin typeface="Calibri"/>
              <a:ea typeface="新細明體"/>
            </a:endParaRPr>
          </a:p>
        </p:txBody>
      </p:sp>
    </p:spTree>
    <p:extLst>
      <p:ext uri="{BB962C8B-B14F-4D97-AF65-F5344CB8AC3E}">
        <p14:creationId xmlns:p14="http://schemas.microsoft.com/office/powerpoint/2010/main" val="3674312340"/>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zh-TW" altLang="en-US"/>
              <a:t>按一下以編輯母片標題樣式</a:t>
            </a:r>
            <a:endParaRPr lang="en-US" altLang="en-US"/>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4" name="Date Placeholder 3"/>
          <p:cNvSpPr>
            <a:spLocks noGrp="1"/>
          </p:cNvSpPr>
          <p:nvPr>
            <p:ph type="dt" sz="half" idx="2"/>
          </p:nvPr>
        </p:nvSpPr>
        <p:spPr>
          <a:xfrm>
            <a:off x="457200" y="6356351"/>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4B350D"/>
                </a:solidFill>
                <a:latin typeface="Arial" pitchFamily="34" charset="0"/>
                <a:ea typeface="MS Gothic" pitchFamily="49" charset="-128"/>
              </a:defRPr>
            </a:lvl1pPr>
          </a:lstStyle>
          <a:p>
            <a:pPr>
              <a:defRPr/>
            </a:pPr>
            <a:fld id="{439484EB-24D3-4162-BDD3-4236DAF916BE}" type="datetimeFigureOut">
              <a:rPr lang="ja-JP" altLang="en-US"/>
              <a:pPr>
                <a:defRPr/>
              </a:pPr>
              <a:t>2026/1/26</a:t>
            </a:fld>
            <a:endParaRPr lang="en-US" altLang="zh-TW">
              <a:cs typeface="Arial" pitchFamily="34" charset="0"/>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t"/>
          <a:lstStyle>
            <a:lvl1pPr algn="ctr" fontAlgn="auto">
              <a:spcBef>
                <a:spcPts val="0"/>
              </a:spcBef>
              <a:spcAft>
                <a:spcPts val="0"/>
              </a:spcAft>
              <a:defRPr sz="1200">
                <a:solidFill>
                  <a:srgbClr val="4B350D"/>
                </a:solidFill>
                <a:latin typeface="Arial" pitchFamily="34" charset="0"/>
                <a:ea typeface="+mn-ea"/>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4B350D"/>
                </a:solidFill>
                <a:ea typeface="MS Gothic" panose="020B0609070205080204" pitchFamily="49" charset="-128"/>
                <a:cs typeface="Arial" panose="020B0604020202020204" pitchFamily="34" charset="0"/>
              </a:defRPr>
            </a:lvl1pPr>
          </a:lstStyle>
          <a:p>
            <a:fld id="{91BE51BB-942B-43E9-ADB8-620720E46F6A}" type="slidenum">
              <a:rPr lang="en-US" altLang="zh-TW" smtClean="0">
                <a:latin typeface="Arial" panose="020B0604020202020204" pitchFamily="34" charset="0"/>
              </a:rPr>
              <a:pPr/>
              <a:t>‹#›</a:t>
            </a:fld>
            <a:endParaRPr lang="en-US" altLang="zh-TW">
              <a:latin typeface="Arial" panose="020B0604020202020204" pitchFamily="34" charset="0"/>
            </a:endParaRPr>
          </a:p>
        </p:txBody>
      </p:sp>
    </p:spTree>
    <p:extLst>
      <p:ext uri="{BB962C8B-B14F-4D97-AF65-F5344CB8AC3E}">
        <p14:creationId xmlns:p14="http://schemas.microsoft.com/office/powerpoint/2010/main" val="2594910905"/>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ctr" rtl="0" eaLnBrk="0" fontAlgn="base" hangingPunct="0">
        <a:spcBef>
          <a:spcPct val="0"/>
        </a:spcBef>
        <a:spcAft>
          <a:spcPct val="0"/>
        </a:spcAft>
        <a:defRPr kumimoji="1" sz="4400" b="1" kern="1200">
          <a:ln w="19050" cmpd="sng">
            <a:solidFill>
              <a:schemeClr val="bg1"/>
            </a:solidFill>
            <a:prstDash val="solid"/>
            <a:miter lim="800000"/>
          </a:ln>
          <a:solidFill>
            <a:srgbClr val="4B350D"/>
          </a:solidFill>
          <a:latin typeface="+mj-lt"/>
          <a:ea typeface="MS Gothic" pitchFamily="49" charset="-128"/>
          <a:cs typeface="ＭＳ ゴシック" charset="0"/>
        </a:defRPr>
      </a:lvl1pPr>
      <a:lvl2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2pPr>
      <a:lvl3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3pPr>
      <a:lvl4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4pPr>
      <a:lvl5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5pPr>
      <a:lvl6pPr marL="4572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6pPr>
      <a:lvl7pPr marL="9144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7pPr>
      <a:lvl8pPr marL="13716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8pPr>
      <a:lvl9pPr marL="18288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9pPr>
    </p:titleStyle>
    <p:bodyStyle>
      <a:lvl1pPr marL="342900" indent="-342900" algn="l" rtl="0" eaLnBrk="0" fontAlgn="base" hangingPunct="0">
        <a:spcBef>
          <a:spcPct val="20000"/>
        </a:spcBef>
        <a:spcAft>
          <a:spcPct val="0"/>
        </a:spcAft>
        <a:buBlip>
          <a:blip r:embed="rId14"/>
        </a:buBlip>
        <a:defRPr kumimoji="1" sz="3200" kern="1200">
          <a:solidFill>
            <a:srgbClr val="4B350D"/>
          </a:solidFill>
          <a:latin typeface="+mn-lt"/>
          <a:ea typeface="MS Gothic" pitchFamily="49" charset="-128"/>
          <a:cs typeface="Microsoft Sans Serif" pitchFamily="34" charset="0"/>
        </a:defRPr>
      </a:lvl1pPr>
      <a:lvl2pPr marL="742950" indent="-285750" algn="l" rtl="0" eaLnBrk="0" fontAlgn="base" hangingPunct="0">
        <a:spcBef>
          <a:spcPct val="20000"/>
        </a:spcBef>
        <a:spcAft>
          <a:spcPct val="0"/>
        </a:spcAft>
        <a:buBlip>
          <a:blip r:embed="rId15"/>
        </a:buBlip>
        <a:defRPr kumimoji="1" sz="2800" kern="1200">
          <a:solidFill>
            <a:srgbClr val="4B350D"/>
          </a:solidFill>
          <a:latin typeface="+mn-lt"/>
          <a:ea typeface="MS Gothic" pitchFamily="49" charset="-128"/>
          <a:cs typeface="Microsoft Sans Serif" pitchFamily="34" charset="0"/>
        </a:defRPr>
      </a:lvl2pPr>
      <a:lvl3pPr marL="1143000" indent="-228600" algn="l" rtl="0" eaLnBrk="0" fontAlgn="base" hangingPunct="0">
        <a:spcBef>
          <a:spcPct val="20000"/>
        </a:spcBef>
        <a:spcAft>
          <a:spcPct val="0"/>
        </a:spcAft>
        <a:buBlip>
          <a:blip r:embed="rId16"/>
        </a:buBlip>
        <a:defRPr kumimoji="1" sz="2400" kern="1200">
          <a:solidFill>
            <a:srgbClr val="4B350D"/>
          </a:solidFill>
          <a:latin typeface="+mn-lt"/>
          <a:ea typeface="MS Gothic" pitchFamily="49" charset="-128"/>
          <a:cs typeface="Microsoft Sans Serif" pitchFamily="34" charset="0"/>
        </a:defRPr>
      </a:lvl3pPr>
      <a:lvl4pPr marL="1600200" indent="-228600" algn="l" rtl="0" eaLnBrk="0" fontAlgn="base" hangingPunct="0">
        <a:spcBef>
          <a:spcPct val="20000"/>
        </a:spcBef>
        <a:spcAft>
          <a:spcPct val="0"/>
        </a:spcAft>
        <a:buBlip>
          <a:blip r:embed="rId17"/>
        </a:buBlip>
        <a:defRPr kumimoji="1" sz="2000" kern="1200">
          <a:solidFill>
            <a:srgbClr val="4B350D"/>
          </a:solidFill>
          <a:latin typeface="+mn-lt"/>
          <a:ea typeface="MS Gothic" pitchFamily="49" charset="-128"/>
          <a:cs typeface="Microsoft Sans Serif" pitchFamily="34" charset="0"/>
        </a:defRPr>
      </a:lvl4pPr>
      <a:lvl5pPr marL="2057400" indent="-228600" algn="l" rtl="0" eaLnBrk="0" fontAlgn="base" hangingPunct="0">
        <a:spcBef>
          <a:spcPct val="20000"/>
        </a:spcBef>
        <a:spcAft>
          <a:spcPct val="0"/>
        </a:spcAft>
        <a:buBlip>
          <a:blip r:embed="rId18"/>
        </a:buBlip>
        <a:defRPr kumimoji="1" sz="2000" kern="1200">
          <a:solidFill>
            <a:srgbClr val="4B350D"/>
          </a:solidFill>
          <a:latin typeface="+mn-lt"/>
          <a:ea typeface="MS Gothic" pitchFamily="49" charset="-128"/>
          <a:cs typeface="Microsoft Sans Serif" pitchFamily="34" charset="0"/>
        </a:defRPr>
      </a:lvl5pPr>
      <a:lvl6pPr marL="2514600" indent="-228600" algn="l" defTabSz="914400" rtl="0" eaLnBrk="1" latinLnBrk="0" hangingPunct="1">
        <a:spcBef>
          <a:spcPct val="20000"/>
        </a:spcBef>
        <a:buFontTx/>
        <a:buBlip>
          <a:blip r:embed="rId14"/>
        </a:buBlip>
        <a:defRPr kumimoji="1" sz="1800" kern="1200">
          <a:solidFill>
            <a:srgbClr val="4B350D"/>
          </a:solidFill>
          <a:latin typeface="+mn-lt"/>
          <a:ea typeface="+mn-ea"/>
          <a:cs typeface="Microsoft Sans Serif" pitchFamily="34" charset="0"/>
        </a:defRPr>
      </a:lvl6pPr>
      <a:lvl7pPr marL="2971800" indent="-228600" algn="l" defTabSz="914400" rtl="0" eaLnBrk="1" latinLnBrk="0" hangingPunct="1">
        <a:spcBef>
          <a:spcPct val="20000"/>
        </a:spcBef>
        <a:buFontTx/>
        <a:buBlip>
          <a:blip r:embed="rId15"/>
        </a:buBlip>
        <a:defRPr kumimoji="1" sz="1800" kern="1200">
          <a:solidFill>
            <a:srgbClr val="4B350D"/>
          </a:solidFill>
          <a:latin typeface="+mn-lt"/>
          <a:ea typeface="+mn-ea"/>
          <a:cs typeface="Microsoft Sans Serif" pitchFamily="34" charset="0"/>
        </a:defRPr>
      </a:lvl7pPr>
      <a:lvl8pPr marL="3429000" indent="-228600" algn="l" defTabSz="914400" rtl="0" eaLnBrk="1" latinLnBrk="0" hangingPunct="1">
        <a:spcBef>
          <a:spcPct val="20000"/>
        </a:spcBef>
        <a:buFontTx/>
        <a:buBlip>
          <a:blip r:embed="rId16"/>
        </a:buBlip>
        <a:defRPr kumimoji="1" sz="1600" kern="1200">
          <a:solidFill>
            <a:srgbClr val="4B350D"/>
          </a:solidFill>
          <a:latin typeface="+mn-lt"/>
          <a:ea typeface="+mn-ea"/>
          <a:cs typeface="Microsoft Sans Serif" pitchFamily="34" charset="0"/>
        </a:defRPr>
      </a:lvl8pPr>
      <a:lvl9pPr marL="3886200" indent="-228600" algn="l" defTabSz="914400" rtl="0" eaLnBrk="1" latinLnBrk="0" hangingPunct="1">
        <a:spcBef>
          <a:spcPct val="20000"/>
        </a:spcBef>
        <a:buFontTx/>
        <a:buBlip>
          <a:blip r:embed="rId17"/>
        </a:buBlip>
        <a:defRPr kumimoji="1" sz="1600" kern="1200">
          <a:solidFill>
            <a:srgbClr val="4B350D"/>
          </a:solidFill>
          <a:latin typeface="+mn-lt"/>
          <a:ea typeface="+mn-ea"/>
          <a:cs typeface="Microsoft Sans Serif" pitchFamily="34" charset="0"/>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rotWithShape="1">
          <a:blip r:embed="rId14" cstate="print">
            <a:extLst>
              <a:ext uri="{28A0092B-C50C-407E-A947-70E740481C1C}">
                <a14:useLocalDpi xmlns:a14="http://schemas.microsoft.com/office/drawing/2010/main" val="0"/>
              </a:ext>
            </a:extLst>
          </a:blip>
          <a:srcRect/>
          <a:stretch/>
        </p:blipFill>
        <p:spPr>
          <a:xfrm>
            <a:off x="0" y="-627"/>
            <a:ext cx="9144000" cy="864129"/>
          </a:xfrm>
          <a:prstGeom prst="rect">
            <a:avLst/>
          </a:prstGeom>
        </p:spPr>
      </p:pic>
      <p:pic>
        <p:nvPicPr>
          <p:cNvPr id="9" name="圖片 8"/>
          <p:cNvPicPr>
            <a:picLocks noChangeAspect="1"/>
          </p:cNvPicPr>
          <p:nvPr userDrawn="1"/>
        </p:nvPicPr>
        <p:blipFill rotWithShape="1">
          <a:blip r:embed="rId15" cstate="print">
            <a:extLst>
              <a:ext uri="{28A0092B-C50C-407E-A947-70E740481C1C}">
                <a14:useLocalDpi xmlns:a14="http://schemas.microsoft.com/office/drawing/2010/main" val="0"/>
              </a:ext>
            </a:extLst>
          </a:blip>
          <a:srcRect b="85798"/>
          <a:stretch/>
        </p:blipFill>
        <p:spPr>
          <a:xfrm>
            <a:off x="-242" y="795713"/>
            <a:ext cx="9157894" cy="90147"/>
          </a:xfrm>
          <a:prstGeom prst="rect">
            <a:avLst/>
          </a:prstGeom>
        </p:spPr>
      </p:pic>
      <p:sp>
        <p:nvSpPr>
          <p:cNvPr id="13" name="文字版面配置區 12"/>
          <p:cNvSpPr>
            <a:spLocks noGrp="1"/>
          </p:cNvSpPr>
          <p:nvPr>
            <p:ph type="body" idx="1"/>
          </p:nvPr>
        </p:nvSpPr>
        <p:spPr>
          <a:xfrm>
            <a:off x="281895" y="1124744"/>
            <a:ext cx="8594104" cy="5400600"/>
          </a:xfrm>
          <a:prstGeom prst="rect">
            <a:avLst/>
          </a:prstGeom>
        </p:spPr>
        <p:txBody>
          <a:bodyPr>
            <a:normAutofit/>
          </a:bodyPr>
          <a:lstStyle/>
          <a:p>
            <a:pPr lvl="0" eaLnBrk="1" latinLnBrk="0" hangingPunct="1"/>
            <a:r>
              <a:rPr kumimoji="0" lang="zh-TW" altLang="en-US" dirty="0"/>
              <a:t>按一下以編輯母片文字樣式</a:t>
            </a:r>
          </a:p>
          <a:p>
            <a:pPr lvl="1" eaLnBrk="1" latinLnBrk="0" hangingPunct="1"/>
            <a:r>
              <a:rPr kumimoji="0" lang="zh-TW" altLang="en-US" dirty="0"/>
              <a:t>第二層</a:t>
            </a:r>
          </a:p>
          <a:p>
            <a:pPr lvl="2" eaLnBrk="1" latinLnBrk="0" hangingPunct="1"/>
            <a:r>
              <a:rPr kumimoji="0" lang="zh-TW" altLang="en-US" dirty="0"/>
              <a:t>第三層</a:t>
            </a:r>
          </a:p>
          <a:p>
            <a:pPr lvl="3" eaLnBrk="1" latinLnBrk="0" hangingPunct="1"/>
            <a:r>
              <a:rPr kumimoji="0" lang="zh-TW" altLang="en-US" dirty="0"/>
              <a:t>第四層</a:t>
            </a:r>
          </a:p>
          <a:p>
            <a:pPr lvl="4" eaLnBrk="1" latinLnBrk="0" hangingPunct="1"/>
            <a:r>
              <a:rPr kumimoji="0" lang="zh-TW" altLang="en-US" dirty="0"/>
              <a:t>第五層</a:t>
            </a:r>
            <a:endParaRPr kumimoji="0" lang="en-US" dirty="0"/>
          </a:p>
        </p:txBody>
      </p:sp>
      <p:pic>
        <p:nvPicPr>
          <p:cNvPr id="10" name="圖片 9"/>
          <p:cNvPicPr>
            <a:picLocks noChangeAspect="1"/>
          </p:cNvPicPr>
          <p:nvPr userDrawn="1"/>
        </p:nvPicPr>
        <p:blipFill rotWithShape="1">
          <a:blip r:embed="rId15" cstate="print">
            <a:extLst>
              <a:ext uri="{28A0092B-C50C-407E-A947-70E740481C1C}">
                <a14:useLocalDpi xmlns:a14="http://schemas.microsoft.com/office/drawing/2010/main" val="0"/>
              </a:ext>
            </a:extLst>
          </a:blip>
          <a:srcRect b="85798"/>
          <a:stretch/>
        </p:blipFill>
        <p:spPr>
          <a:xfrm>
            <a:off x="0" y="6767852"/>
            <a:ext cx="9157894" cy="90147"/>
          </a:xfrm>
          <a:prstGeom prst="rect">
            <a:avLst/>
          </a:prstGeom>
        </p:spPr>
      </p:pic>
      <p:sp>
        <p:nvSpPr>
          <p:cNvPr id="22" name="標題版面配置區 21"/>
          <p:cNvSpPr>
            <a:spLocks noGrp="1"/>
          </p:cNvSpPr>
          <p:nvPr>
            <p:ph type="title"/>
          </p:nvPr>
        </p:nvSpPr>
        <p:spPr>
          <a:xfrm>
            <a:off x="1043608" y="188640"/>
            <a:ext cx="7643192" cy="576065"/>
          </a:xfrm>
          <a:prstGeom prst="rect">
            <a:avLst/>
          </a:prstGeom>
        </p:spPr>
        <p:txBody>
          <a:bodyPr bIns="91440" anchor="b" anchorCtr="0">
            <a:noAutofit/>
          </a:bodyPr>
          <a:lstStyle/>
          <a:p>
            <a:r>
              <a:rPr kumimoji="0" lang="zh-TW" altLang="en-US"/>
              <a:t>按一下以編輯母片標題樣式</a:t>
            </a:r>
            <a:endParaRPr kumimoji="0" lang="en-US"/>
          </a:p>
        </p:txBody>
      </p:sp>
      <p:graphicFrame>
        <p:nvGraphicFramePr>
          <p:cNvPr id="5" name="物件 4"/>
          <p:cNvGraphicFramePr>
            <a:graphicFrameLocks noChangeAspect="1"/>
          </p:cNvGraphicFramePr>
          <p:nvPr userDrawn="1">
            <p:extLst/>
          </p:nvPr>
        </p:nvGraphicFramePr>
        <p:xfrm>
          <a:off x="7848872" y="6260601"/>
          <a:ext cx="1080120" cy="552775"/>
        </p:xfrm>
        <a:graphic>
          <a:graphicData uri="http://schemas.openxmlformats.org/presentationml/2006/ole">
            <mc:AlternateContent xmlns:mc="http://schemas.openxmlformats.org/markup-compatibility/2006">
              <mc:Choice xmlns:v="urn:schemas-microsoft-com:vml" Requires="v">
                <p:oleObj spid="_x0000_s8275" name="點陣圖影像" r:id="rId16" imgW="1209524" imgH="619211" progId="PBrush">
                  <p:embed/>
                </p:oleObj>
              </mc:Choice>
              <mc:Fallback>
                <p:oleObj name="點陣圖影像" r:id="rId16" imgW="1209524" imgH="619211" progId="PBrush">
                  <p:embed/>
                  <p:pic>
                    <p:nvPicPr>
                      <p:cNvPr id="5" name="物件 4"/>
                      <p:cNvPicPr>
                        <a:picLocks noChangeAspect="1" noChangeArrowheads="1"/>
                      </p:cNvPicPr>
                      <p:nvPr/>
                    </p:nvPicPr>
                    <p:blipFill>
                      <a:blip r:embed="rId17">
                        <a:clrChange>
                          <a:clrFrom>
                            <a:srgbClr val="FF0000"/>
                          </a:clrFrom>
                          <a:clrTo>
                            <a:srgbClr val="FF0000">
                              <a:alpha val="0"/>
                            </a:srgbClr>
                          </a:clrTo>
                        </a:clrChange>
                        <a:extLst>
                          <a:ext uri="{28A0092B-C50C-407E-A947-70E740481C1C}">
                            <a14:useLocalDpi xmlns:a14="http://schemas.microsoft.com/office/drawing/2010/main" val="0"/>
                          </a:ext>
                        </a:extLst>
                      </a:blip>
                      <a:srcRect/>
                      <a:stretch>
                        <a:fillRect/>
                      </a:stretch>
                    </p:blipFill>
                    <p:spPr bwMode="auto">
                      <a:xfrm>
                        <a:off x="7848872" y="6260601"/>
                        <a:ext cx="1080120" cy="552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投影片編號版面配置區 22"/>
          <p:cNvSpPr>
            <a:spLocks noGrp="1"/>
          </p:cNvSpPr>
          <p:nvPr>
            <p:ph type="sldNum" sz="quarter" idx="4"/>
          </p:nvPr>
        </p:nvSpPr>
        <p:spPr>
          <a:xfrm>
            <a:off x="8748464" y="6525376"/>
            <a:ext cx="288000" cy="288000"/>
          </a:xfrm>
          <a:prstGeom prst="ellipse">
            <a:avLst/>
          </a:prstGeom>
          <a:solidFill>
            <a:schemeClr val="accent5">
              <a:lumMod val="75000"/>
            </a:schemeClr>
          </a:solidFill>
        </p:spPr>
        <p:txBody>
          <a:bodyPr wrap="none" lIns="0" tIns="0" rIns="0" bIns="0" anchor="ctr" anchorCtr="1">
            <a:noAutofit/>
          </a:bodyPr>
          <a:lstStyle>
            <a:lvl1pPr algn="ctr" eaLnBrk="1" latinLnBrk="0" hangingPunct="1">
              <a:defRPr kumimoji="0" sz="1200">
                <a:solidFill>
                  <a:srgbClr val="FFFFFF"/>
                </a:solidFill>
                <a:latin typeface="+mj-lt"/>
                <a:ea typeface="+mj-ea"/>
                <a:cs typeface="+mj-cs"/>
              </a:defRPr>
            </a:lvl1pPr>
          </a:lstStyle>
          <a:p>
            <a:pPr fontAlgn="auto">
              <a:spcBef>
                <a:spcPts val="0"/>
              </a:spcBef>
              <a:spcAft>
                <a:spcPts val="0"/>
              </a:spcAft>
            </a:pPr>
            <a:fld id="{C0042C15-C746-477B-BA97-A88C9B253CFD}" type="slidenum">
              <a:rPr lang="zh-TW" altLang="en-US" smtClean="0"/>
              <a:pPr fontAlgn="auto">
                <a:spcBef>
                  <a:spcPts val="0"/>
                </a:spcBef>
                <a:spcAft>
                  <a:spcPts val="0"/>
                </a:spcAft>
              </a:pPr>
              <a:t>‹#›</a:t>
            </a:fld>
            <a:endParaRPr lang="zh-TW" altLang="en-US" dirty="0"/>
          </a:p>
        </p:txBody>
      </p:sp>
      <p:pic>
        <p:nvPicPr>
          <p:cNvPr id="12" name="Picture 2" descr="C:\Documents and Settings\DEBBY\My Documents\My Pictures\Microsoft 多媒體藝廊\ROC_Ministry_of_Education_Seal.svg.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98900" y="79018"/>
            <a:ext cx="697549" cy="704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6878548"/>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hf hdr="0" ftr="0" dt="0"/>
  <p:txStyles>
    <p:titleStyle>
      <a:lvl1pPr algn="l" rtl="0" eaLnBrk="1" latinLnBrk="0" hangingPunct="1">
        <a:spcBef>
          <a:spcPct val="0"/>
        </a:spcBef>
        <a:buNone/>
        <a:defRPr kumimoji="0" sz="2800" b="1" kern="1200">
          <a:solidFill>
            <a:schemeClr val="tx2">
              <a:lumMod val="50000"/>
            </a:schemeClr>
          </a:solidFill>
          <a:latin typeface="+mj-lt"/>
          <a:ea typeface="+mj-ea"/>
          <a:cs typeface="+mj-cs"/>
        </a:defRPr>
      </a:lvl1pPr>
    </p:titleStyle>
    <p:bodyStyle>
      <a:lvl1pPr marL="274320" indent="-274320" algn="l" rtl="0" eaLnBrk="1" latinLnBrk="0" hangingPunct="1">
        <a:lnSpc>
          <a:spcPct val="150000"/>
        </a:lnSpc>
        <a:spcBef>
          <a:spcPts val="580"/>
        </a:spcBef>
        <a:buClr>
          <a:schemeClr val="accent1"/>
        </a:buClr>
        <a:buSzPct val="85000"/>
        <a:buFont typeface="Wingdings 2"/>
        <a:buChar char=""/>
        <a:defRPr kumimoji="0" sz="2600" kern="1200">
          <a:solidFill>
            <a:schemeClr val="tx1"/>
          </a:solidFill>
          <a:latin typeface="微軟正黑體" panose="020B0604030504040204" pitchFamily="34" charset="-120"/>
          <a:ea typeface="微軟正黑體" panose="020B0604030504040204" pitchFamily="34" charset="-120"/>
          <a:cs typeface="+mn-cs"/>
        </a:defRPr>
      </a:lvl1pPr>
      <a:lvl2pPr marL="548640" indent="-228600" algn="l" rtl="0" eaLnBrk="1" latinLnBrk="0" hangingPunct="1">
        <a:lnSpc>
          <a:spcPct val="150000"/>
        </a:lnSpc>
        <a:spcBef>
          <a:spcPts val="370"/>
        </a:spcBef>
        <a:buClr>
          <a:schemeClr val="accent2"/>
        </a:buClr>
        <a:buSzPct val="85000"/>
        <a:buFont typeface="Wingdings 2"/>
        <a:buChar char=""/>
        <a:defRPr kumimoji="0" sz="2400" kern="1200">
          <a:solidFill>
            <a:schemeClr val="tx1"/>
          </a:solidFill>
          <a:latin typeface="微軟正黑體" panose="020B0604030504040204" pitchFamily="34" charset="-120"/>
          <a:ea typeface="微軟正黑體" panose="020B0604030504040204" pitchFamily="34" charset="-120"/>
          <a:cs typeface="+mn-cs"/>
        </a:defRPr>
      </a:lvl2pPr>
      <a:lvl3pPr marL="822960" indent="-228600" algn="l" rtl="0" eaLnBrk="1" latinLnBrk="0" hangingPunct="1">
        <a:lnSpc>
          <a:spcPct val="150000"/>
        </a:lnSpc>
        <a:spcBef>
          <a:spcPts val="370"/>
        </a:spcBef>
        <a:buClr>
          <a:schemeClr val="accent1">
            <a:tint val="60000"/>
          </a:schemeClr>
        </a:buClr>
        <a:buSzPct val="85000"/>
        <a:buFont typeface="Wingdings 2"/>
        <a:buChar char=""/>
        <a:defRPr kumimoji="0" sz="2000" kern="1200">
          <a:solidFill>
            <a:schemeClr val="tx1"/>
          </a:solidFill>
          <a:latin typeface="微軟正黑體" panose="020B0604030504040204" pitchFamily="34" charset="-120"/>
          <a:ea typeface="微軟正黑體" panose="020B0604030504040204" pitchFamily="34" charset="-120"/>
          <a:cs typeface="+mn-cs"/>
        </a:defRPr>
      </a:lvl3pPr>
      <a:lvl4pPr marL="1097280" indent="-228600" algn="l" rtl="0" eaLnBrk="1" latinLnBrk="0" hangingPunct="1">
        <a:lnSpc>
          <a:spcPct val="150000"/>
        </a:lnSpc>
        <a:spcBef>
          <a:spcPts val="370"/>
        </a:spcBef>
        <a:buClr>
          <a:schemeClr val="accent3"/>
        </a:buClr>
        <a:buSzPct val="80000"/>
        <a:buFont typeface="Wingdings 2"/>
        <a:buChar char=""/>
        <a:defRPr kumimoji="0" sz="2000" kern="1200">
          <a:solidFill>
            <a:schemeClr val="tx1"/>
          </a:solidFill>
          <a:latin typeface="微軟正黑體" panose="020B0604030504040204" pitchFamily="34" charset="-120"/>
          <a:ea typeface="微軟正黑體" panose="020B0604030504040204" pitchFamily="34" charset="-120"/>
          <a:cs typeface="+mn-cs"/>
        </a:defRPr>
      </a:lvl4pPr>
      <a:lvl5pPr marL="1371600" indent="-228600" algn="l" rtl="0" eaLnBrk="1" latinLnBrk="0" hangingPunct="1">
        <a:lnSpc>
          <a:spcPct val="150000"/>
        </a:lnSpc>
        <a:spcBef>
          <a:spcPts val="370"/>
        </a:spcBef>
        <a:buClr>
          <a:schemeClr val="accent3"/>
        </a:buClr>
        <a:buFontTx/>
        <a:buChar char="o"/>
        <a:defRPr kumimoji="0" sz="2000" kern="1200">
          <a:solidFill>
            <a:schemeClr val="tx1"/>
          </a:solidFill>
          <a:latin typeface="微軟正黑體" panose="020B0604030504040204" pitchFamily="34" charset="-120"/>
          <a:ea typeface="微軟正黑體" panose="020B0604030504040204" pitchFamily="34" charset="-120"/>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edu.law.moe.gov.tw/index.asp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rootlaw.com.tw/LawContent.aspx?LawID=A040080030014100-1021031" TargetMode="Externa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3.xml"/></Relationships>
</file>

<file path=ppt/slides/_rels/slide4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12.xml"/><Relationship Id="rId1" Type="http://schemas.openxmlformats.org/officeDocument/2006/relationships/slideLayout" Target="../slideLayouts/slideLayout31.xml"/><Relationship Id="rId5" Type="http://schemas.openxmlformats.org/officeDocument/2006/relationships/image" Target="../media/image29.png"/><Relationship Id="rId4" Type="http://schemas.openxmlformats.org/officeDocument/2006/relationships/image" Target="../media/image2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9.xml.rels><?xml version="1.0" encoding="UTF-8" standalone="yes"?>
<Relationships xmlns="http://schemas.openxmlformats.org/package/2006/relationships"><Relationship Id="rId3" Type="http://schemas.openxmlformats.org/officeDocument/2006/relationships/hyperlink" Target="https://transfer.edu.tw/" TargetMode="External"/><Relationship Id="rId2" Type="http://schemas.openxmlformats.org/officeDocument/2006/relationships/image" Target="../media/image30.pn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hyperlink" Target="https://web.law.ntpc.gov.tw/Scripts/newsdetail.asp?no=1C0050131&amp;CSRFToken=F0E74F34-BEB1-4CCA-BF76-0AE5864A9E38" TargetMode="Externa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53.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9.png"/><Relationship Id="rId1" Type="http://schemas.openxmlformats.org/officeDocument/2006/relationships/slideLayout" Target="../slideLayouts/slideLayout28.xml"/><Relationship Id="rId5" Type="http://schemas.openxmlformats.org/officeDocument/2006/relationships/image" Target="../media/image35.png"/><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hyperlink" Target="http://www.rootlaw.com.tw/LawContent.aspx?LawID=A040080030014100-1021031" TargetMode="Externa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8.xml"/></Relationships>
</file>

<file path=ppt/slides/_rels/slide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8.xml"/></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hyperlink" Target="https://web.law.ntpc.gov.tw/Scripts/newsdetail.asp?no=1C0000039&amp;CSRFToken=F0E74F34-BEB1-4CCA-BF76-0AE5864A9E38" TargetMode="Externa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8.xml"/></Relationships>
</file>

<file path=ppt/slides/_rels/slide7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8.xml"/><Relationship Id="rId4" Type="http://schemas.openxmlformats.org/officeDocument/2006/relationships/image" Target="../media/image29.png"/></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91918"/>
            <a:ext cx="7772400" cy="3312368"/>
          </a:xfrm>
        </p:spPr>
        <p:txBody>
          <a:bodyPr rtlCol="0">
            <a:normAutofit/>
            <a:scene3d>
              <a:camera prst="orthographicFront"/>
              <a:lightRig rig="soft" dir="tl">
                <a:rot lat="0" lon="0" rev="0"/>
              </a:lightRig>
            </a:scene3d>
            <a:sp3d contourW="25400" prstMaterial="matte">
              <a:contourClr>
                <a:schemeClr val="accent2">
                  <a:tint val="20000"/>
                </a:schemeClr>
              </a:contourClr>
            </a:sp3d>
          </a:bodyPr>
          <a:lstStyle/>
          <a:p>
            <a:pPr eaLnBrk="1" fontAlgn="auto" hangingPunct="1">
              <a:spcAft>
                <a:spcPts val="0"/>
              </a:spcAft>
              <a:defRPr/>
            </a:pPr>
            <a:r>
              <a:rPr lang="en-US" altLang="zh-TW" spc="50">
                <a:ln w="11430"/>
                <a:solidFill>
                  <a:schemeClr val="tx1"/>
                </a:solidFill>
                <a:latin typeface="標楷體" pitchFamily="65" charset="-120"/>
                <a:ea typeface="標楷體" pitchFamily="65" charset="-120"/>
                <a:cs typeface="Yuppy TC Regular"/>
              </a:rPr>
              <a:t>115</a:t>
            </a:r>
            <a:r>
              <a:rPr lang="zh-TW" altLang="en-US" spc="50">
                <a:ln w="11430"/>
                <a:solidFill>
                  <a:schemeClr val="tx1"/>
                </a:solidFill>
                <a:latin typeface="標楷體" pitchFamily="65" charset="-120"/>
                <a:ea typeface="標楷體" pitchFamily="65" charset="-120"/>
                <a:cs typeface="Yuppy TC Regular"/>
              </a:rPr>
              <a:t>年</a:t>
            </a:r>
            <a:br>
              <a:rPr lang="en-US" altLang="zh-TW" spc="50" dirty="0">
                <a:ln w="11430"/>
                <a:solidFill>
                  <a:schemeClr val="tx1"/>
                </a:solidFill>
                <a:latin typeface="標楷體" pitchFamily="65" charset="-120"/>
                <a:ea typeface="標楷體" pitchFamily="65" charset="-120"/>
                <a:cs typeface="Yuppy TC Regular"/>
              </a:rPr>
            </a:br>
            <a:r>
              <a:rPr lang="zh-TW" altLang="en-US" spc="50" dirty="0">
                <a:ln w="11430"/>
                <a:solidFill>
                  <a:schemeClr val="tx1"/>
                </a:solidFill>
                <a:latin typeface="標楷體" pitchFamily="65" charset="-120"/>
                <a:ea typeface="標楷體" pitchFamily="65" charset="-120"/>
                <a:cs typeface="Yuppy TC Regular"/>
              </a:rPr>
              <a:t>學生轉銜輔導及服務機制運作</a:t>
            </a:r>
            <a:endParaRPr lang="zh-HK" altLang="en-US" spc="50" dirty="0">
              <a:ln w="11430"/>
              <a:solidFill>
                <a:schemeClr val="tx1"/>
              </a:solidFill>
              <a:latin typeface="標楷體" pitchFamily="65" charset="-120"/>
              <a:ea typeface="標楷體" pitchFamily="65" charset="-120"/>
              <a:cs typeface="Yuppy TC Regular"/>
            </a:endParaRPr>
          </a:p>
        </p:txBody>
      </p:sp>
      <p:sp>
        <p:nvSpPr>
          <p:cNvPr id="5" name="Title 1"/>
          <p:cNvSpPr txBox="1">
            <a:spLocks/>
          </p:cNvSpPr>
          <p:nvPr/>
        </p:nvSpPr>
        <p:spPr>
          <a:xfrm>
            <a:off x="838200" y="3769274"/>
            <a:ext cx="7772400" cy="1470025"/>
          </a:xfrm>
          <a:prstGeom prst="rect">
            <a:avLst/>
          </a:prstGeom>
        </p:spPr>
        <p:txBody>
          <a:bodyPr vert="horz" wrap="square" lIns="91440" tIns="45720" rIns="91440" bIns="45720" numCol="1" rtlCol="0" anchor="ctr" anchorCtr="0" compatLnSpc="1">
            <a:prstTxWarp prst="textNoShape">
              <a:avLst/>
            </a:prstTxWarp>
            <a:normAutofit/>
            <a:scene3d>
              <a:camera prst="orthographicFront"/>
              <a:lightRig rig="soft" dir="tl">
                <a:rot lat="0" lon="0" rev="0"/>
              </a:lightRig>
            </a:scene3d>
            <a:sp3d contourW="25400" prstMaterial="matte">
              <a:contourClr>
                <a:schemeClr val="accent2">
                  <a:tint val="20000"/>
                </a:schemeClr>
              </a:contourClr>
            </a:sp3d>
          </a:bodyPr>
          <a:lstStyle>
            <a:lvl1pPr algn="ctr" rtl="0" eaLnBrk="0" fontAlgn="base" hangingPunct="0">
              <a:spcBef>
                <a:spcPct val="0"/>
              </a:spcBef>
              <a:spcAft>
                <a:spcPct val="0"/>
              </a:spcAft>
              <a:defRPr kumimoji="1" sz="4400" b="1" kern="1200" cap="none" spc="100">
                <a:ln w="19050">
                  <a:solidFill>
                    <a:schemeClr val="bg1"/>
                  </a:solidFill>
                  <a:prstDash val="solid"/>
                </a:ln>
                <a:solidFill>
                  <a:srgbClr val="4B350D"/>
                </a:solidFill>
                <a:effectLst/>
                <a:latin typeface="+mj-lt"/>
                <a:ea typeface="MS Gothic" pitchFamily="49" charset="-128"/>
                <a:cs typeface="ＭＳ ゴシック" charset="0"/>
              </a:defRPr>
            </a:lvl1pPr>
            <a:lvl2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2pPr>
            <a:lvl3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3pPr>
            <a:lvl4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4pPr>
            <a:lvl5pPr algn="ctr" rtl="0" eaLnBrk="0" fontAlgn="base" hangingPunct="0">
              <a:spcBef>
                <a:spcPct val="0"/>
              </a:spcBef>
              <a:spcAft>
                <a:spcPct val="0"/>
              </a:spcAft>
              <a:defRPr kumimoji="1" sz="4400" b="1">
                <a:solidFill>
                  <a:srgbClr val="4B350D"/>
                </a:solidFill>
                <a:latin typeface="Verdana" charset="0"/>
                <a:ea typeface="MS Gothic" pitchFamily="49" charset="-128"/>
                <a:cs typeface="ＭＳ ゴシック" charset="0"/>
              </a:defRPr>
            </a:lvl5pPr>
            <a:lvl6pPr marL="4572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6pPr>
            <a:lvl7pPr marL="9144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7pPr>
            <a:lvl8pPr marL="13716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8pPr>
            <a:lvl9pPr marL="1828800" algn="ctr" rtl="0" fontAlgn="base">
              <a:spcBef>
                <a:spcPct val="0"/>
              </a:spcBef>
              <a:spcAft>
                <a:spcPct val="0"/>
              </a:spcAft>
              <a:defRPr kumimoji="1" sz="4400" b="1">
                <a:solidFill>
                  <a:srgbClr val="4B350D"/>
                </a:solidFill>
                <a:latin typeface="Verdana" charset="0"/>
                <a:ea typeface="ＭＳ ゴシック" charset="0"/>
                <a:cs typeface="ＭＳ ゴシック"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1" lang="zh-HK" altLang="en-US" sz="4400" b="1" i="0" u="none" strike="noStrike" kern="1200" cap="none" spc="50" normalizeH="0" baseline="0" noProof="0" dirty="0">
              <a:ln w="11430"/>
              <a:solidFill>
                <a:prstClr val="black"/>
              </a:solidFill>
              <a:effectLst/>
              <a:uLnTx/>
              <a:uFillTx/>
              <a:latin typeface="標楷體" pitchFamily="65" charset="-120"/>
              <a:ea typeface="標楷體" pitchFamily="65" charset="-120"/>
              <a:cs typeface="Yuppy TC Regular"/>
            </a:endParaRPr>
          </a:p>
        </p:txBody>
      </p:sp>
    </p:spTree>
    <p:extLst>
      <p:ext uri="{BB962C8B-B14F-4D97-AF65-F5344CB8AC3E}">
        <p14:creationId xmlns:p14="http://schemas.microsoft.com/office/powerpoint/2010/main" val="1796724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lgn="ctr"/>
            <a:endParaRPr lang="en-US" altLang="zh-TW" sz="5400" dirty="0"/>
          </a:p>
          <a:p>
            <a:pPr algn="ctr"/>
            <a:r>
              <a:rPr lang="zh-TW" altLang="en-US" sz="4800"/>
              <a:t>新北市轉銜輔導的</a:t>
            </a:r>
            <a:r>
              <a:rPr lang="zh-TW" altLang="en-US" sz="4800" dirty="0"/>
              <a:t>規劃操作</a:t>
            </a:r>
            <a:endParaRPr lang="en-US" altLang="zh-TW" sz="4800" dirty="0"/>
          </a:p>
          <a:p>
            <a:pPr marL="0" indent="0" algn="ctr">
              <a:buNone/>
            </a:pPr>
            <a:endParaRPr lang="en-US" altLang="zh-TW" dirty="0">
              <a:solidFill>
                <a:schemeClr val="tx1"/>
              </a:solidFill>
            </a:endParaRPr>
          </a:p>
          <a:p>
            <a:pPr marL="0" indent="0" algn="ctr">
              <a:buNone/>
            </a:pPr>
            <a:r>
              <a:rPr lang="en-US" altLang="zh-TW" dirty="0">
                <a:solidFill>
                  <a:schemeClr val="tx1"/>
                </a:solidFill>
              </a:rPr>
              <a:t>(</a:t>
            </a:r>
            <a:r>
              <a:rPr lang="zh-TW" altLang="en-US" dirty="0">
                <a:solidFill>
                  <a:schemeClr val="tx1"/>
                </a:solidFill>
              </a:rPr>
              <a:t>教育部</a:t>
            </a:r>
            <a:r>
              <a:rPr lang="zh-TW" altLang="en-US" dirty="0">
                <a:solidFill>
                  <a:schemeClr val="tx1"/>
                </a:solidFill>
                <a:latin typeface="+mj-ea"/>
                <a:cs typeface="Verdana" pitchFamily="34" charset="0"/>
              </a:rPr>
              <a:t>學生轉銜輔導及服務通報系統</a:t>
            </a:r>
            <a:endParaRPr lang="en-US" altLang="zh-TW" dirty="0">
              <a:solidFill>
                <a:schemeClr val="tx1"/>
              </a:solidFill>
              <a:latin typeface="+mj-ea"/>
              <a:cs typeface="Verdana" pitchFamily="34" charset="0"/>
            </a:endParaRPr>
          </a:p>
          <a:p>
            <a:pPr marL="0" indent="0" algn="ctr">
              <a:buNone/>
            </a:pPr>
            <a:r>
              <a:rPr lang="en-US" altLang="zh-TW" dirty="0">
                <a:solidFill>
                  <a:schemeClr val="tx1"/>
                </a:solidFill>
                <a:latin typeface="+mj-ea"/>
                <a:cs typeface="Verdana" pitchFamily="34" charset="0"/>
              </a:rPr>
              <a:t>+</a:t>
            </a:r>
            <a:r>
              <a:rPr lang="zh-TW" altLang="en-US" dirty="0">
                <a:solidFill>
                  <a:schemeClr val="tx1"/>
                </a:solidFill>
              </a:rPr>
              <a:t>新北市國中小實質轉銜</a:t>
            </a:r>
            <a:r>
              <a:rPr lang="en-US" altLang="zh-TW" dirty="0">
                <a:solidFill>
                  <a:schemeClr val="tx1"/>
                </a:solidFill>
              </a:rPr>
              <a:t>)</a:t>
            </a:r>
          </a:p>
          <a:p>
            <a:pPr marL="0" indent="0" algn="ctr">
              <a:buNone/>
            </a:pPr>
            <a:endParaRPr lang="en-US" altLang="zh-TW" sz="4800" dirty="0">
              <a:solidFill>
                <a:schemeClr val="tx1"/>
              </a:solidFill>
              <a:latin typeface="+mj-ea"/>
              <a:cs typeface="Verdana" pitchFamily="34" charset="0"/>
            </a:endParaRPr>
          </a:p>
          <a:p>
            <a:pPr algn="ctr"/>
            <a:endParaRPr lang="en-US" altLang="zh-TW" sz="4800" dirty="0"/>
          </a:p>
        </p:txBody>
      </p:sp>
    </p:spTree>
    <p:extLst>
      <p:ext uri="{BB962C8B-B14F-4D97-AF65-F5344CB8AC3E}">
        <p14:creationId xmlns:p14="http://schemas.microsoft.com/office/powerpoint/2010/main" val="3286835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lgn="ctr"/>
            <a:endParaRPr lang="en-US" altLang="zh-TW" sz="5400" dirty="0"/>
          </a:p>
          <a:p>
            <a:pPr marL="0" indent="0" algn="ctr">
              <a:buNone/>
            </a:pPr>
            <a:r>
              <a:rPr lang="en-US" altLang="zh-TW" sz="5400" dirty="0"/>
              <a:t>1)</a:t>
            </a:r>
            <a:r>
              <a:rPr lang="zh-TW" altLang="en-US" sz="5400" dirty="0"/>
              <a:t>目的</a:t>
            </a:r>
          </a:p>
        </p:txBody>
      </p:sp>
    </p:spTree>
    <p:extLst>
      <p:ext uri="{BB962C8B-B14F-4D97-AF65-F5344CB8AC3E}">
        <p14:creationId xmlns:p14="http://schemas.microsoft.com/office/powerpoint/2010/main" val="2533753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E520C651-2AC0-445F-B713-B328430217F9}" type="slidenum">
              <a:rPr kumimoji="0" lang="zh-TW" altLang="en-US">
                <a:solidFill>
                  <a:srgbClr val="0033CC"/>
                </a:solidFill>
                <a:latin typeface="Tahoma" pitchFamily="34" charset="0"/>
              </a:rPr>
              <a:pPr/>
              <a:t>12</a:t>
            </a:fld>
            <a:endParaRPr kumimoji="0" lang="en-US" altLang="zh-TW">
              <a:solidFill>
                <a:srgbClr val="0033CC"/>
              </a:solidFill>
              <a:latin typeface="Tahoma" pitchFamily="34" charset="0"/>
            </a:endParaRPr>
          </a:p>
        </p:txBody>
      </p:sp>
      <p:sp>
        <p:nvSpPr>
          <p:cNvPr id="5" name="矩形 4"/>
          <p:cNvSpPr/>
          <p:nvPr/>
        </p:nvSpPr>
        <p:spPr>
          <a:xfrm>
            <a:off x="0" y="457200"/>
            <a:ext cx="9035480" cy="884238"/>
          </a:xfrm>
          <a:prstGeom prst="rect">
            <a:avLst/>
          </a:prstGeom>
          <a:solidFill>
            <a:schemeClr val="accent5">
              <a:lumMod val="40000"/>
              <a:lumOff val="6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a:defRPr/>
            </a:pPr>
            <a:endParaRPr lang="zh-TW" altLang="en-US">
              <a:solidFill>
                <a:srgbClr val="FFFFFF"/>
              </a:solidFill>
              <a:latin typeface="Gill Sans MT" panose="020B0502020104020203" pitchFamily="34" charset="0"/>
            </a:endParaRPr>
          </a:p>
        </p:txBody>
      </p:sp>
      <p:sp>
        <p:nvSpPr>
          <p:cNvPr id="6" name="矩形 5"/>
          <p:cNvSpPr/>
          <p:nvPr/>
        </p:nvSpPr>
        <p:spPr bwMode="auto">
          <a:xfrm>
            <a:off x="1338263" y="476250"/>
            <a:ext cx="6978153" cy="830997"/>
          </a:xfrm>
          <a:prstGeom prst="rect">
            <a:avLst/>
          </a:prstGeom>
          <a:noFill/>
        </p:spPr>
        <p:txBody>
          <a:bodyPr wrap="square">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defRPr/>
            </a:pPr>
            <a:r>
              <a:rPr lang="zh-TW" altLang="en-US" sz="4800" b="1" dirty="0">
                <a:solidFill>
                  <a:srgbClr val="713204"/>
                </a:solidFill>
                <a:effectLst>
                  <a:outerShdw blurRad="38100" dist="38100" dir="2700000" algn="tl">
                    <a:srgbClr val="C0C0C0"/>
                  </a:outerShdw>
                </a:effectLst>
                <a:latin typeface="微軟正黑體" panose="020B0604030504040204" pitchFamily="34" charset="-120"/>
              </a:rPr>
              <a:t>目的</a:t>
            </a:r>
          </a:p>
        </p:txBody>
      </p:sp>
      <p:grpSp>
        <p:nvGrpSpPr>
          <p:cNvPr id="17413" name="群組 6"/>
          <p:cNvGrpSpPr>
            <a:grpSpLocks/>
          </p:cNvGrpSpPr>
          <p:nvPr/>
        </p:nvGrpSpPr>
        <p:grpSpPr bwMode="auto">
          <a:xfrm>
            <a:off x="184150" y="1690688"/>
            <a:ext cx="1466850" cy="1544637"/>
            <a:chOff x="395355" y="4516510"/>
            <a:chExt cx="2585440" cy="2489632"/>
          </a:xfrm>
        </p:grpSpPr>
        <p:pic>
          <p:nvPicPr>
            <p:cNvPr id="17419" name="圖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4920" y="4516510"/>
              <a:ext cx="2555875" cy="19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文字方塊 8"/>
            <p:cNvSpPr txBox="1">
              <a:spLocks noChangeArrowheads="1"/>
            </p:cNvSpPr>
            <p:nvPr/>
          </p:nvSpPr>
          <p:spPr bwMode="auto">
            <a:xfrm>
              <a:off x="395355" y="6361345"/>
              <a:ext cx="2585440" cy="64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sz="2000" b="1" dirty="0">
                  <a:latin typeface="微軟正黑體" pitchFamily="34" charset="-120"/>
                </a:rPr>
                <a:t>原就讀學校</a:t>
              </a:r>
            </a:p>
          </p:txBody>
        </p:sp>
      </p:grpSp>
      <p:sp>
        <p:nvSpPr>
          <p:cNvPr id="12" name="文字方塊 11"/>
          <p:cNvSpPr txBox="1"/>
          <p:nvPr/>
        </p:nvSpPr>
        <p:spPr>
          <a:xfrm>
            <a:off x="959529" y="3645024"/>
            <a:ext cx="7489825" cy="1846659"/>
          </a:xfrm>
          <a:prstGeom prst="rect">
            <a:avLst/>
          </a:prstGeom>
          <a:solidFill>
            <a:schemeClr val="accent2">
              <a:lumMod val="20000"/>
              <a:lumOff val="80000"/>
              <a:alpha val="53000"/>
            </a:schemeClr>
          </a:solidFill>
        </p:spPr>
        <p:txBody>
          <a:bodyPr>
            <a:spAutoFit/>
          </a:bodyPr>
          <a:lstStyle>
            <a:lvl1pPr marL="271463" indent="-271463">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spcBef>
                <a:spcPts val="600"/>
              </a:spcBef>
              <a:defRPr/>
            </a:pPr>
            <a:r>
              <a:rPr lang="en-US" altLang="zh-TW" sz="2600" dirty="0">
                <a:latin typeface="微軟正黑體" panose="020B0604030504040204" pitchFamily="34" charset="-120"/>
              </a:rPr>
              <a:t>1.</a:t>
            </a:r>
            <a:r>
              <a:rPr lang="zh-TW" altLang="en-US" sz="2600" dirty="0">
                <a:latin typeface="微軟正黑體" panose="020B0604030504040204" pitchFamily="34" charset="-120"/>
              </a:rPr>
              <a:t>無論有沒有轉銜機制，學生都會進入現就讀學校就讀。</a:t>
            </a:r>
            <a:endParaRPr lang="en-US" altLang="zh-TW" sz="2600" dirty="0">
              <a:latin typeface="微軟正黑體" panose="020B0604030504040204" pitchFamily="34" charset="-120"/>
            </a:endParaRPr>
          </a:p>
          <a:p>
            <a:pPr>
              <a:spcBef>
                <a:spcPts val="1200"/>
              </a:spcBef>
              <a:defRPr/>
            </a:pPr>
            <a:r>
              <a:rPr lang="en-US" altLang="zh-TW" sz="2600" dirty="0">
                <a:latin typeface="微軟正黑體" panose="020B0604030504040204" pitchFamily="34" charset="-120"/>
              </a:rPr>
              <a:t>2.</a:t>
            </a:r>
            <a:r>
              <a:rPr lang="zh-TW" altLang="en-US" sz="2600" dirty="0">
                <a:latin typeface="微軟正黑體" panose="020B0604030504040204" pitchFamily="34" charset="-120"/>
              </a:rPr>
              <a:t>需要輔導的學生，能不能夠透過兩校間的互助合作，降低</a:t>
            </a:r>
            <a:r>
              <a:rPr lang="en-US" altLang="zh-TW" sz="2600" dirty="0">
                <a:latin typeface="微軟正黑體" panose="020B0604030504040204" pitchFamily="34" charset="-120"/>
              </a:rPr>
              <a:t>/</a:t>
            </a:r>
            <a:r>
              <a:rPr lang="zh-TW" altLang="en-US" sz="2600" dirty="0">
                <a:latin typeface="微軟正黑體" panose="020B0604030504040204" pitchFamily="34" charset="-120"/>
              </a:rPr>
              <a:t>縮短輔導空窗期</a:t>
            </a:r>
            <a:r>
              <a:rPr lang="en-US" altLang="zh-TW" sz="2600" dirty="0">
                <a:latin typeface="微軟正黑體" panose="020B0604030504040204" pitchFamily="34" charset="-120"/>
              </a:rPr>
              <a:t>?</a:t>
            </a:r>
          </a:p>
        </p:txBody>
      </p:sp>
      <p:grpSp>
        <p:nvGrpSpPr>
          <p:cNvPr id="17415" name="群組 13"/>
          <p:cNvGrpSpPr>
            <a:grpSpLocks/>
          </p:cNvGrpSpPr>
          <p:nvPr/>
        </p:nvGrpSpPr>
        <p:grpSpPr bwMode="auto">
          <a:xfrm>
            <a:off x="6948488" y="1492250"/>
            <a:ext cx="2195512" cy="1727200"/>
            <a:chOff x="6197656" y="2924944"/>
            <a:chExt cx="2800350" cy="2055197"/>
          </a:xfrm>
        </p:grpSpPr>
        <p:pic>
          <p:nvPicPr>
            <p:cNvPr id="17417" name="圖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7656" y="2924944"/>
              <a:ext cx="280035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文字方塊 14"/>
            <p:cNvSpPr txBox="1">
              <a:spLocks noChangeArrowheads="1"/>
            </p:cNvSpPr>
            <p:nvPr/>
          </p:nvSpPr>
          <p:spPr bwMode="auto">
            <a:xfrm>
              <a:off x="6742337" y="4504121"/>
              <a:ext cx="1870950" cy="47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lang="zh-TW" altLang="en-US" sz="2000" b="1">
                  <a:latin typeface="微軟正黑體" pitchFamily="34" charset="-120"/>
                </a:rPr>
                <a:t>現就讀學校</a:t>
              </a:r>
            </a:p>
          </p:txBody>
        </p:sp>
      </p:grpSp>
      <p:pic>
        <p:nvPicPr>
          <p:cNvPr id="26" name="圖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1390650" y="1858144"/>
            <a:ext cx="1374775" cy="1066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3358109" y="2188944"/>
            <a:ext cx="2664296" cy="646331"/>
          </a:xfrm>
          <a:prstGeom prst="rect">
            <a:avLst/>
          </a:prstGeom>
          <a:noFill/>
        </p:spPr>
        <p:txBody>
          <a:bodyPr wrap="square" rtlCol="0">
            <a:spAutoFit/>
          </a:bodyPr>
          <a:lstStyle/>
          <a:p>
            <a:r>
              <a:rPr lang="zh-TW" altLang="en-US" sz="3600" b="1" dirty="0">
                <a:solidFill>
                  <a:srgbClr val="4B350D"/>
                </a:solidFill>
                <a:latin typeface="標楷體" panose="03000509000000000000" pitchFamily="65" charset="-120"/>
                <a:ea typeface="標楷體" panose="03000509000000000000" pitchFamily="65" charset="-120"/>
              </a:rPr>
              <a:t>實務的需求</a:t>
            </a:r>
          </a:p>
        </p:txBody>
      </p:sp>
    </p:spTree>
    <p:extLst>
      <p:ext uri="{BB962C8B-B14F-4D97-AF65-F5344CB8AC3E}">
        <p14:creationId xmlns:p14="http://schemas.microsoft.com/office/powerpoint/2010/main" val="22302209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path" presetSubtype="0" accel="50000" decel="50000" fill="hold" nodeType="clickEffect">
                                  <p:stCondLst>
                                    <p:cond delay="0"/>
                                  </p:stCondLst>
                                  <p:childTnLst>
                                    <p:animMotion origin="layout" path="M -3.61111E-6 -4.44444E-6 L 0.12796 -0.05277 C 0.15469 -0.06458 0.1948 -0.07083 0.23664 -0.07083 C 0.28438 -0.07083 0.32257 -0.06458 0.34931 -0.05277 L 0.47726 -4.44444E-6 " pathEditMode="relative" rAng="0" ptsTypes="AAAAA">
                                      <p:cBhvr>
                                        <p:cTn id="6" dur="2000" fill="hold"/>
                                        <p:tgtEl>
                                          <p:spTgt spid="26"/>
                                        </p:tgtEl>
                                        <p:attrNameLst>
                                          <p:attrName>ppt_x</p:attrName>
                                          <p:attrName>ppt_y</p:attrName>
                                        </p:attrNameLst>
                                      </p:cBhvr>
                                      <p:rCtr x="23872" y="-35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36606" y="1628800"/>
            <a:ext cx="4103687" cy="584775"/>
          </a:xfrm>
          <a:prstGeom prst="rect">
            <a:avLst/>
          </a:prstGeom>
          <a:solidFill>
            <a:schemeClr val="accent3">
              <a:lumMod val="50000"/>
            </a:schemeClr>
          </a:solidFill>
        </p:spPr>
        <p:txBody>
          <a:bodyPr>
            <a:spAutoFit/>
          </a:bodyPr>
          <a:lstStyle/>
          <a:p>
            <a:pPr>
              <a:defRPr/>
            </a:pPr>
            <a:r>
              <a:rPr lang="zh-TW" altLang="en-US" sz="3200" dirty="0">
                <a:solidFill>
                  <a:srgbClr val="FFFFFF"/>
                </a:solidFill>
                <a:ea typeface="新細明體" charset="0"/>
                <a:cs typeface="新細明體" charset="0"/>
              </a:rPr>
              <a:t>我們轉銜的是</a:t>
            </a:r>
          </a:p>
        </p:txBody>
      </p:sp>
      <p:sp>
        <p:nvSpPr>
          <p:cNvPr id="7" name="文字方塊 6"/>
          <p:cNvSpPr txBox="1">
            <a:spLocks noChangeArrowheads="1"/>
          </p:cNvSpPr>
          <p:nvPr/>
        </p:nvSpPr>
        <p:spPr bwMode="auto">
          <a:xfrm>
            <a:off x="2694865" y="2529716"/>
            <a:ext cx="2449512" cy="584775"/>
          </a:xfrm>
          <a:prstGeom prst="rect">
            <a:avLst/>
          </a:prstGeom>
          <a:solidFill>
            <a:srgbClr val="3E4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zh-TW" altLang="en-US" sz="3200">
                <a:solidFill>
                  <a:srgbClr val="FFFFFF"/>
                </a:solidFill>
              </a:rPr>
              <a:t>服務</a:t>
            </a:r>
          </a:p>
        </p:txBody>
      </p:sp>
      <p:sp>
        <p:nvSpPr>
          <p:cNvPr id="11269" name="文字方塊 7"/>
          <p:cNvSpPr txBox="1">
            <a:spLocks noChangeArrowheads="1"/>
          </p:cNvSpPr>
          <p:nvPr/>
        </p:nvSpPr>
        <p:spPr bwMode="auto">
          <a:xfrm>
            <a:off x="23813" y="3476577"/>
            <a:ext cx="4043363" cy="584775"/>
          </a:xfrm>
          <a:prstGeom prst="rect">
            <a:avLst/>
          </a:prstGeom>
          <a:solidFill>
            <a:srgbClr val="3E4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zh-TW" altLang="en-US" sz="3200">
                <a:solidFill>
                  <a:srgbClr val="FFFFFF"/>
                </a:solidFill>
              </a:rPr>
              <a:t>所以我們</a:t>
            </a:r>
          </a:p>
        </p:txBody>
      </p:sp>
      <p:sp>
        <p:nvSpPr>
          <p:cNvPr id="11270" name="文字方塊 8"/>
          <p:cNvSpPr txBox="1">
            <a:spLocks noChangeArrowheads="1"/>
          </p:cNvSpPr>
          <p:nvPr/>
        </p:nvSpPr>
        <p:spPr bwMode="auto">
          <a:xfrm>
            <a:off x="3189504" y="5028782"/>
            <a:ext cx="1584455" cy="584775"/>
          </a:xfrm>
          <a:prstGeom prst="rect">
            <a:avLst/>
          </a:prstGeom>
          <a:solidFill>
            <a:srgbClr val="3E4E2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zh-TW" altLang="en-US" sz="3200">
                <a:solidFill>
                  <a:srgbClr val="FFFFFF"/>
                </a:solidFill>
              </a:rPr>
              <a:t>轉介</a:t>
            </a:r>
          </a:p>
        </p:txBody>
      </p:sp>
      <p:sp>
        <p:nvSpPr>
          <p:cNvPr id="11" name="禁止標誌 10"/>
          <p:cNvSpPr>
            <a:spLocks/>
          </p:cNvSpPr>
          <p:nvPr/>
        </p:nvSpPr>
        <p:spPr bwMode="auto">
          <a:xfrm>
            <a:off x="2839326" y="4149080"/>
            <a:ext cx="2305051" cy="2160587"/>
          </a:xfrm>
          <a:custGeom>
            <a:avLst/>
            <a:gdLst>
              <a:gd name="T0" fmla="*/ 0 w 2304256"/>
              <a:gd name="T1" fmla="*/ 1080120 h 2160240"/>
              <a:gd name="T2" fmla="*/ 1152128 w 2304256"/>
              <a:gd name="T3" fmla="*/ 0 h 2160240"/>
              <a:gd name="T4" fmla="*/ 2304256 w 2304256"/>
              <a:gd name="T5" fmla="*/ 1080120 h 2160240"/>
              <a:gd name="T6" fmla="*/ 1152128 w 2304256"/>
              <a:gd name="T7" fmla="*/ 2160240 h 2160240"/>
              <a:gd name="T8" fmla="*/ 0 w 2304256"/>
              <a:gd name="T9" fmla="*/ 1080120 h 2160240"/>
              <a:gd name="T10" fmla="*/ 1917878 w 2304256"/>
              <a:gd name="T11" fmla="*/ 1707978 h 2160240"/>
              <a:gd name="T12" fmla="*/ 1822957 w 2304256"/>
              <a:gd name="T13" fmla="*/ 364570 h 2160240"/>
              <a:gd name="T14" fmla="*/ 482741 w 2304256"/>
              <a:gd name="T15" fmla="*/ 363405 h 2160240"/>
              <a:gd name="T16" fmla="*/ 1917878 w 2304256"/>
              <a:gd name="T17" fmla="*/ 1707978 h 2160240"/>
              <a:gd name="T18" fmla="*/ 386378 w 2304256"/>
              <a:gd name="T19" fmla="*/ 452262 h 2160240"/>
              <a:gd name="T20" fmla="*/ 481299 w 2304256"/>
              <a:gd name="T21" fmla="*/ 1795670 h 2160240"/>
              <a:gd name="T22" fmla="*/ 1821515 w 2304256"/>
              <a:gd name="T23" fmla="*/ 1796835 h 2160240"/>
              <a:gd name="T24" fmla="*/ 386378 w 2304256"/>
              <a:gd name="T25" fmla="*/ 452262 h 21602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04256" h="2160240">
                <a:moveTo>
                  <a:pt x="0" y="1080120"/>
                </a:moveTo>
                <a:cubicBezTo>
                  <a:pt x="0" y="483586"/>
                  <a:pt x="515825" y="0"/>
                  <a:pt x="1152128" y="0"/>
                </a:cubicBezTo>
                <a:cubicBezTo>
                  <a:pt x="1788431" y="0"/>
                  <a:pt x="2304256" y="483586"/>
                  <a:pt x="2304256" y="1080120"/>
                </a:cubicBezTo>
                <a:cubicBezTo>
                  <a:pt x="2304256" y="1676654"/>
                  <a:pt x="1788431" y="2160240"/>
                  <a:pt x="1152128" y="2160240"/>
                </a:cubicBezTo>
                <a:cubicBezTo>
                  <a:pt x="515825" y="2160240"/>
                  <a:pt x="0" y="1676654"/>
                  <a:pt x="0" y="1080120"/>
                </a:cubicBezTo>
                <a:close/>
                <a:moveTo>
                  <a:pt x="1917878" y="1707978"/>
                </a:moveTo>
                <a:cubicBezTo>
                  <a:pt x="2292546" y="1313200"/>
                  <a:pt x="2249955" y="710412"/>
                  <a:pt x="1822957" y="364570"/>
                </a:cubicBezTo>
                <a:cubicBezTo>
                  <a:pt x="1439030" y="53613"/>
                  <a:pt x="867293" y="53116"/>
                  <a:pt x="482741" y="363405"/>
                </a:cubicBezTo>
                <a:lnTo>
                  <a:pt x="1917878" y="1707978"/>
                </a:lnTo>
                <a:close/>
                <a:moveTo>
                  <a:pt x="386378" y="452262"/>
                </a:moveTo>
                <a:cubicBezTo>
                  <a:pt x="11710" y="847040"/>
                  <a:pt x="54301" y="1449828"/>
                  <a:pt x="481299" y="1795670"/>
                </a:cubicBezTo>
                <a:cubicBezTo>
                  <a:pt x="865226" y="2106627"/>
                  <a:pt x="1436963" y="2107124"/>
                  <a:pt x="1821515" y="1796835"/>
                </a:cubicBezTo>
                <a:lnTo>
                  <a:pt x="386378" y="452262"/>
                </a:lnTo>
                <a:close/>
              </a:path>
            </a:pathLst>
          </a:custGeom>
          <a:solidFill>
            <a:srgbClr val="FF0000"/>
          </a:solidFill>
          <a:ln w="10000" cap="flat" cmpd="sng">
            <a:solidFill>
              <a:schemeClr val="accent1"/>
            </a:solidFill>
            <a:prstDash val="solid"/>
            <a:round/>
            <a:headEnd/>
            <a:tailEnd/>
          </a:ln>
          <a:effectLst>
            <a:outerShdw blurRad="38100" dist="30000" dir="5400000" rotWithShape="0">
              <a:srgbClr val="000000">
                <a:alpha val="45000"/>
              </a:srgbClr>
            </a:outerShdw>
          </a:effectLst>
        </p:spPr>
        <p:txBody>
          <a:bodyPr anchor="ctr"/>
          <a:lstStyle/>
          <a:p>
            <a:pPr>
              <a:defRPr/>
            </a:pPr>
            <a:endParaRPr lang="zh-TW" altLang="en-US">
              <a:solidFill>
                <a:prstClr val="black"/>
              </a:solidFill>
              <a:latin typeface="Arial" panose="020B0604020202020204" pitchFamily="34" charset="0"/>
              <a:ea typeface="新細明體" panose="02020500000000000000" pitchFamily="18" charset="-120"/>
            </a:endParaRPr>
          </a:p>
        </p:txBody>
      </p:sp>
      <p:sp>
        <p:nvSpPr>
          <p:cNvPr id="8" name="矩形 7"/>
          <p:cNvSpPr/>
          <p:nvPr/>
        </p:nvSpPr>
        <p:spPr>
          <a:xfrm>
            <a:off x="0" y="457200"/>
            <a:ext cx="9035480" cy="884238"/>
          </a:xfrm>
          <a:prstGeom prst="rect">
            <a:avLst/>
          </a:prstGeom>
          <a:solidFill>
            <a:schemeClr val="accent5">
              <a:lumMod val="40000"/>
              <a:lumOff val="6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defRPr/>
            </a:pPr>
            <a:r>
              <a:rPr lang="zh-TW" altLang="en-US" sz="4800" b="1" dirty="0">
                <a:solidFill>
                  <a:srgbClr val="713204"/>
                </a:solidFill>
                <a:effectLst>
                  <a:outerShdw blurRad="38100" dist="38100" dir="2700000" algn="tl">
                    <a:srgbClr val="C0C0C0"/>
                  </a:outerShdw>
                </a:effectLst>
                <a:latin typeface="微軟正黑體" panose="020B0604030504040204" pitchFamily="34" charset="-120"/>
              </a:rPr>
              <a:t>目的</a:t>
            </a:r>
          </a:p>
        </p:txBody>
      </p:sp>
    </p:spTree>
    <p:extLst>
      <p:ext uri="{BB962C8B-B14F-4D97-AF65-F5344CB8AC3E}">
        <p14:creationId xmlns:p14="http://schemas.microsoft.com/office/powerpoint/2010/main" val="12933518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37"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900" decel="100000" fill="hold"/>
                                        <p:tgtEl>
                                          <p:spTgt spid="1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lgn="ctr"/>
            <a:endParaRPr lang="en-US" altLang="zh-TW" sz="4400" dirty="0"/>
          </a:p>
          <a:p>
            <a:pPr algn="ctr"/>
            <a:endParaRPr lang="en-US" altLang="zh-TW" sz="4400" dirty="0"/>
          </a:p>
          <a:p>
            <a:pPr marL="0" indent="0" algn="ctr">
              <a:buNone/>
            </a:pPr>
            <a:r>
              <a:rPr lang="en-US" altLang="zh-TW" sz="4400" dirty="0"/>
              <a:t>2)</a:t>
            </a:r>
            <a:r>
              <a:rPr lang="zh-TW" altLang="en-US" sz="4400" dirty="0"/>
              <a:t>運作方式</a:t>
            </a:r>
            <a:endParaRPr lang="en-US" altLang="zh-TW" sz="4400" dirty="0"/>
          </a:p>
          <a:p>
            <a:pPr marL="0" indent="0">
              <a:buNone/>
            </a:pPr>
            <a:endParaRPr lang="zh-TW" altLang="en-US" dirty="0"/>
          </a:p>
        </p:txBody>
      </p:sp>
    </p:spTree>
    <p:extLst>
      <p:ext uri="{BB962C8B-B14F-4D97-AF65-F5344CB8AC3E}">
        <p14:creationId xmlns:p14="http://schemas.microsoft.com/office/powerpoint/2010/main" val="2260293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內容版面配置區 2"/>
          <p:cNvSpPr>
            <a:spLocks noGrp="1"/>
          </p:cNvSpPr>
          <p:nvPr>
            <p:ph idx="1"/>
          </p:nvPr>
        </p:nvSpPr>
        <p:spPr>
          <a:xfrm>
            <a:off x="1547813" y="1516063"/>
            <a:ext cx="9432925" cy="4649787"/>
          </a:xfrm>
        </p:spPr>
        <p:txBody>
          <a:bodyPr/>
          <a:lstStyle/>
          <a:p>
            <a:pPr eaLnBrk="1" hangingPunct="1"/>
            <a:r>
              <a:rPr kumimoji="0" lang="zh-TW" altLang="en-US" sz="2500" dirty="0">
                <a:latin typeface="新細明體" panose="02020500000000000000" pitchFamily="18" charset="-120"/>
                <a:ea typeface="新細明體" panose="02020500000000000000" pitchFamily="18" charset="-120"/>
              </a:rPr>
              <a:t>建立共識</a:t>
            </a:r>
            <a:br>
              <a:rPr kumimoji="0" lang="zh-TW" altLang="en-US"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輔導的短、中、長期目標與意義</a:t>
            </a:r>
            <a:br>
              <a:rPr kumimoji="0" lang="zh-TW" altLang="en-US"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高關懷定義的共識</a:t>
            </a:r>
            <a:br>
              <a:rPr kumimoji="0" lang="zh-TW" altLang="en-US"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標籤化的避免</a:t>
            </a:r>
            <a:br>
              <a:rPr kumimoji="0" lang="zh-TW" altLang="en-US"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保密的重要性</a:t>
            </a:r>
            <a:br>
              <a:rPr kumimoji="0" lang="zh-TW" altLang="en-US" sz="2500" dirty="0">
                <a:latin typeface="新細明體" panose="02020500000000000000" pitchFamily="18" charset="-120"/>
                <a:ea typeface="新細明體" panose="02020500000000000000" pitchFamily="18" charset="-120"/>
              </a:rPr>
            </a:br>
            <a:endParaRPr kumimoji="0" lang="en-US" altLang="zh-TW" sz="2500" dirty="0">
              <a:latin typeface="新細明體" panose="02020500000000000000" pitchFamily="18" charset="-120"/>
              <a:ea typeface="新細明體" panose="02020500000000000000" pitchFamily="18" charset="-120"/>
            </a:endParaRPr>
          </a:p>
          <a:p>
            <a:pPr eaLnBrk="1" hangingPunct="1"/>
            <a:r>
              <a:rPr kumimoji="0" lang="zh-TW" altLang="en-US" sz="2500" dirty="0">
                <a:latin typeface="新細明體" panose="02020500000000000000" pitchFamily="18" charset="-120"/>
                <a:ea typeface="新細明體" panose="02020500000000000000" pitchFamily="18" charset="-120"/>
              </a:rPr>
              <a:t>信任與發展</a:t>
            </a:r>
            <a:br>
              <a:rPr kumimoji="0" lang="zh-TW" altLang="en-US"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我們的孩子、社區的孩子、熟悉的孩子 </a:t>
            </a:r>
            <a:br>
              <a:rPr kumimoji="0" lang="en-US" altLang="zh-TW"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長期的歷史脈絡</a:t>
            </a: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不停的調整與倡導</a:t>
            </a:r>
            <a:r>
              <a:rPr kumimoji="0" lang="en-US" altLang="zh-TW" sz="2500" dirty="0">
                <a:latin typeface="新細明體" panose="02020500000000000000" pitchFamily="18" charset="-120"/>
                <a:ea typeface="新細明體" panose="02020500000000000000" pitchFamily="18" charset="-120"/>
              </a:rPr>
              <a:t>~</a:t>
            </a:r>
            <a:br>
              <a:rPr kumimoji="0" lang="en-US" altLang="zh-TW"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累積的信任關係</a:t>
            </a: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國中接續了國小的服務</a:t>
            </a:r>
            <a:r>
              <a:rPr kumimoji="0" lang="en-US" altLang="zh-TW" sz="2500" dirty="0">
                <a:latin typeface="新細明體" panose="02020500000000000000" pitchFamily="18" charset="-120"/>
                <a:ea typeface="新細明體" panose="02020500000000000000" pitchFamily="18" charset="-120"/>
              </a:rPr>
              <a:t>~</a:t>
            </a:r>
            <a:br>
              <a:rPr kumimoji="0" lang="en-US" altLang="zh-TW" sz="2500" dirty="0">
                <a:latin typeface="新細明體" panose="02020500000000000000" pitchFamily="18" charset="-120"/>
                <a:ea typeface="新細明體" panose="02020500000000000000" pitchFamily="18" charset="-120"/>
              </a:rPr>
            </a:br>
            <a:r>
              <a:rPr kumimoji="0" lang="en-US" altLang="zh-TW" sz="2500" dirty="0">
                <a:latin typeface="新細明體" panose="02020500000000000000" pitchFamily="18" charset="-120"/>
                <a:ea typeface="新細明體" panose="02020500000000000000" pitchFamily="18" charset="-120"/>
              </a:rPr>
              <a:t>--</a:t>
            </a:r>
            <a:r>
              <a:rPr kumimoji="0" lang="zh-TW" altLang="en-US" sz="2500" dirty="0">
                <a:latin typeface="新細明體" panose="02020500000000000000" pitchFamily="18" charset="-120"/>
                <a:ea typeface="新細明體" panose="02020500000000000000" pitchFamily="18" charset="-120"/>
              </a:rPr>
              <a:t>輔導知能與工作的傳承與延續</a:t>
            </a:r>
          </a:p>
          <a:p>
            <a:pPr eaLnBrk="1" hangingPunct="1"/>
            <a:endParaRPr lang="zh-TW" altLang="en-US" sz="2500" dirty="0">
              <a:ea typeface="微軟正黑體" panose="020B0604030504040204" pitchFamily="34" charset="-120"/>
            </a:endParaRPr>
          </a:p>
        </p:txBody>
      </p:sp>
      <p:cxnSp>
        <p:nvCxnSpPr>
          <p:cNvPr id="5" name="直線接點 4"/>
          <p:cNvCxnSpPr/>
          <p:nvPr/>
        </p:nvCxnSpPr>
        <p:spPr>
          <a:xfrm>
            <a:off x="2268538" y="3068638"/>
            <a:ext cx="909637"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cxnSp>
        <p:nvCxnSpPr>
          <p:cNvPr id="7" name="直線接點 6"/>
          <p:cNvCxnSpPr/>
          <p:nvPr/>
        </p:nvCxnSpPr>
        <p:spPr>
          <a:xfrm>
            <a:off x="3995738" y="4652963"/>
            <a:ext cx="792162"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cxnSp>
        <p:nvCxnSpPr>
          <p:cNvPr id="8" name="直線接點 7"/>
          <p:cNvCxnSpPr/>
          <p:nvPr/>
        </p:nvCxnSpPr>
        <p:spPr>
          <a:xfrm>
            <a:off x="7019925" y="5445125"/>
            <a:ext cx="792163"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sp>
        <p:nvSpPr>
          <p:cNvPr id="9" name="矩形圖說文字 8">
            <a:extLst>
              <a:ext uri="{FF2B5EF4-FFF2-40B4-BE49-F238E27FC236}">
                <a16:creationId xmlns:a16="http://schemas.microsoft.com/office/drawing/2014/main" id="{43B4CCB5-BF0B-434F-B786-0F8B5CD36804}"/>
              </a:ext>
            </a:extLst>
          </p:cNvPr>
          <p:cNvSpPr/>
          <p:nvPr/>
        </p:nvSpPr>
        <p:spPr>
          <a:xfrm>
            <a:off x="5289550" y="2490788"/>
            <a:ext cx="1730375" cy="468312"/>
          </a:xfrm>
          <a:prstGeom prst="wedgeRectCallout">
            <a:avLst>
              <a:gd name="adj1" fmla="val -62406"/>
              <a:gd name="adj2" fmla="val -3468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Hant" altLang="en-US" dirty="0">
                <a:solidFill>
                  <a:prstClr val="white"/>
                </a:solidFill>
              </a:rPr>
              <a:t>誰的需求？</a:t>
            </a:r>
            <a:endParaRPr lang="zh-TW" altLang="en-US" dirty="0">
              <a:solidFill>
                <a:prstClr val="white"/>
              </a:solidFill>
            </a:endParaRPr>
          </a:p>
        </p:txBody>
      </p:sp>
      <p:sp>
        <p:nvSpPr>
          <p:cNvPr id="10" name="矩形圖說文字 9">
            <a:extLst>
              <a:ext uri="{FF2B5EF4-FFF2-40B4-BE49-F238E27FC236}">
                <a16:creationId xmlns:a16="http://schemas.microsoft.com/office/drawing/2014/main" id="{43B4CCB5-BF0B-434F-B786-0F8B5CD36804}"/>
              </a:ext>
            </a:extLst>
          </p:cNvPr>
          <p:cNvSpPr/>
          <p:nvPr/>
        </p:nvSpPr>
        <p:spPr>
          <a:xfrm>
            <a:off x="4715744" y="3049454"/>
            <a:ext cx="3096344" cy="707231"/>
          </a:xfrm>
          <a:prstGeom prst="wedgeRectCallout">
            <a:avLst>
              <a:gd name="adj1" fmla="val -67915"/>
              <a:gd name="adj2" fmla="val -6146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dirty="0">
                <a:solidFill>
                  <a:srgbClr val="FF0000"/>
                </a:solidFill>
              </a:rPr>
              <a:t>轉銜系統上只看得到前一個就學階段的轉銜資料</a:t>
            </a:r>
          </a:p>
        </p:txBody>
      </p:sp>
      <p:sp>
        <p:nvSpPr>
          <p:cNvPr id="12" name="標題 1"/>
          <p:cNvSpPr>
            <a:spLocks noGrp="1"/>
          </p:cNvSpPr>
          <p:nvPr>
            <p:ph type="title"/>
          </p:nvPr>
        </p:nvSpPr>
        <p:spPr>
          <a:xfrm>
            <a:off x="457200" y="274638"/>
            <a:ext cx="8229600" cy="1143000"/>
          </a:xfrm>
        </p:spPr>
        <p:txBody>
          <a:bodyPr rtlCol="0">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zh-TW" altLang="en-US" spc="50" dirty="0">
                <a:ln w="11430"/>
                <a:solidFill>
                  <a:schemeClr val="tx1">
                    <a:lumMod val="95000"/>
                    <a:lumOff val="5000"/>
                  </a:schemeClr>
                </a:solidFill>
                <a:effectLst>
                  <a:outerShdw blurRad="76200" dist="50800" dir="5400000" algn="tl" rotWithShape="0">
                    <a:srgbClr val="000000">
                      <a:alpha val="65000"/>
                    </a:srgbClr>
                  </a:outerShdw>
                </a:effectLst>
                <a:ea typeface="+mj-ea"/>
              </a:rPr>
              <a:t>運作方式</a:t>
            </a:r>
            <a:br>
              <a:rPr lang="en-US" altLang="zh-TW" spc="50" dirty="0">
                <a:ln w="11430"/>
                <a:solidFill>
                  <a:schemeClr val="tx1">
                    <a:lumMod val="95000"/>
                    <a:lumOff val="5000"/>
                  </a:schemeClr>
                </a:solidFill>
                <a:effectLst>
                  <a:outerShdw blurRad="76200" dist="50800" dir="5400000" algn="tl" rotWithShape="0">
                    <a:srgbClr val="000000">
                      <a:alpha val="65000"/>
                    </a:srgbClr>
                  </a:outerShdw>
                </a:effectLst>
                <a:ea typeface="+mj-ea"/>
              </a:rPr>
            </a:br>
            <a:r>
              <a:rPr lang="zh-TW" altLang="en-US" sz="3600" spc="50" dirty="0">
                <a:ln w="11430"/>
                <a:solidFill>
                  <a:srgbClr val="FF0000"/>
                </a:solidFill>
                <a:effectLst>
                  <a:outerShdw blurRad="76200" dist="50800" dir="5400000" algn="tl" rotWithShape="0">
                    <a:srgbClr val="000000">
                      <a:alpha val="65000"/>
                    </a:srgbClr>
                  </a:outerShdw>
                </a:effectLst>
                <a:ea typeface="+mj-ea"/>
              </a:rPr>
              <a:t>基礎概念</a:t>
            </a:r>
            <a:endParaRPr lang="zh-TW" altLang="en-US" sz="3600" spc="50" dirty="0">
              <a:ln w="11430"/>
              <a:solidFill>
                <a:schemeClr val="tx1">
                  <a:lumMod val="95000"/>
                  <a:lumOff val="5000"/>
                </a:schemeClr>
              </a:solidFill>
              <a:effectLst>
                <a:outerShdw blurRad="76200" dist="50800" dir="5400000" algn="tl" rotWithShape="0">
                  <a:srgbClr val="000000">
                    <a:alpha val="65000"/>
                  </a:srgbClr>
                </a:outerShdw>
              </a:effectLst>
              <a:ea typeface="+mj-ea"/>
            </a:endParaRPr>
          </a:p>
        </p:txBody>
      </p:sp>
    </p:spTree>
    <p:extLst>
      <p:ext uri="{BB962C8B-B14F-4D97-AF65-F5344CB8AC3E}">
        <p14:creationId xmlns:p14="http://schemas.microsoft.com/office/powerpoint/2010/main" val="3605603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par>
                                <p:cTn id="26" presetID="26"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80">
                                          <p:stCondLst>
                                            <p:cond delay="0"/>
                                          </p:stCondLst>
                                        </p:cTn>
                                        <p:tgtEl>
                                          <p:spTgt spid="10"/>
                                        </p:tgtEl>
                                      </p:cBhvr>
                                    </p:animEffect>
                                    <p:anim calcmode="lin" valueType="num">
                                      <p:cBhvr>
                                        <p:cTn id="29"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4" dur="26">
                                          <p:stCondLst>
                                            <p:cond delay="650"/>
                                          </p:stCondLst>
                                        </p:cTn>
                                        <p:tgtEl>
                                          <p:spTgt spid="10"/>
                                        </p:tgtEl>
                                      </p:cBhvr>
                                      <p:to x="100000" y="60000"/>
                                    </p:animScale>
                                    <p:animScale>
                                      <p:cBhvr>
                                        <p:cTn id="35" dur="166" decel="50000">
                                          <p:stCondLst>
                                            <p:cond delay="676"/>
                                          </p:stCondLst>
                                        </p:cTn>
                                        <p:tgtEl>
                                          <p:spTgt spid="10"/>
                                        </p:tgtEl>
                                      </p:cBhvr>
                                      <p:to x="100000" y="100000"/>
                                    </p:animScale>
                                    <p:animScale>
                                      <p:cBhvr>
                                        <p:cTn id="36" dur="26">
                                          <p:stCondLst>
                                            <p:cond delay="1312"/>
                                          </p:stCondLst>
                                        </p:cTn>
                                        <p:tgtEl>
                                          <p:spTgt spid="10"/>
                                        </p:tgtEl>
                                      </p:cBhvr>
                                      <p:to x="100000" y="80000"/>
                                    </p:animScale>
                                    <p:animScale>
                                      <p:cBhvr>
                                        <p:cTn id="37" dur="166" decel="50000">
                                          <p:stCondLst>
                                            <p:cond delay="1338"/>
                                          </p:stCondLst>
                                        </p:cTn>
                                        <p:tgtEl>
                                          <p:spTgt spid="10"/>
                                        </p:tgtEl>
                                      </p:cBhvr>
                                      <p:to x="100000" y="100000"/>
                                    </p:animScale>
                                    <p:animScale>
                                      <p:cBhvr>
                                        <p:cTn id="38" dur="26">
                                          <p:stCondLst>
                                            <p:cond delay="1642"/>
                                          </p:stCondLst>
                                        </p:cTn>
                                        <p:tgtEl>
                                          <p:spTgt spid="10"/>
                                        </p:tgtEl>
                                      </p:cBhvr>
                                      <p:to x="100000" y="90000"/>
                                    </p:animScale>
                                    <p:animScale>
                                      <p:cBhvr>
                                        <p:cTn id="39" dur="166" decel="50000">
                                          <p:stCondLst>
                                            <p:cond delay="1668"/>
                                          </p:stCondLst>
                                        </p:cTn>
                                        <p:tgtEl>
                                          <p:spTgt spid="10"/>
                                        </p:tgtEl>
                                      </p:cBhvr>
                                      <p:to x="100000" y="100000"/>
                                    </p:animScale>
                                    <p:animScale>
                                      <p:cBhvr>
                                        <p:cTn id="40" dur="26">
                                          <p:stCondLst>
                                            <p:cond delay="1808"/>
                                          </p:stCondLst>
                                        </p:cTn>
                                        <p:tgtEl>
                                          <p:spTgt spid="10"/>
                                        </p:tgtEl>
                                      </p:cBhvr>
                                      <p:to x="100000" y="95000"/>
                                    </p:animScale>
                                    <p:animScale>
                                      <p:cBhvr>
                                        <p:cTn id="41" dur="166" decel="50000">
                                          <p:stCondLst>
                                            <p:cond delay="1834"/>
                                          </p:stCondLst>
                                        </p:cTn>
                                        <p:tgtEl>
                                          <p:spTgt spid="10"/>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arn(inVertical)">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inVertical)">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descr="Doc1.pdf - Adobe Acrobat Reader DC"/>
          <p:cNvPicPr>
            <a:picLocks noChangeAspect="1"/>
          </p:cNvPicPr>
          <p:nvPr/>
        </p:nvPicPr>
        <p:blipFill rotWithShape="1">
          <a:blip r:embed="rId2">
            <a:extLst>
              <a:ext uri="{28A0092B-C50C-407E-A947-70E740481C1C}">
                <a14:useLocalDpi xmlns:a14="http://schemas.microsoft.com/office/drawing/2010/main" val="0"/>
              </a:ext>
            </a:extLst>
          </a:blip>
          <a:srcRect l="20659" t="15313" r="34955" b="22562"/>
          <a:stretch/>
        </p:blipFill>
        <p:spPr>
          <a:xfrm>
            <a:off x="1442676" y="1417638"/>
            <a:ext cx="6945674" cy="5302611"/>
          </a:xfrm>
          <a:prstGeom prst="rect">
            <a:avLst/>
          </a:prstGeom>
        </p:spPr>
      </p:pic>
      <p:sp>
        <p:nvSpPr>
          <p:cNvPr id="13315" name="Rectangle 3"/>
          <p:cNvSpPr>
            <a:spLocks noGrp="1" noChangeArrowheads="1"/>
          </p:cNvSpPr>
          <p:nvPr>
            <p:ph type="body" idx="1"/>
          </p:nvPr>
        </p:nvSpPr>
        <p:spPr>
          <a:xfrm>
            <a:off x="755650" y="1441875"/>
            <a:ext cx="7632700" cy="392113"/>
          </a:xfrm>
        </p:spPr>
        <p:txBody>
          <a:bodyPr/>
          <a:lstStyle/>
          <a:p>
            <a:pPr marL="801688" indent="-736600" eaLnBrk="1" hangingPunct="1">
              <a:lnSpc>
                <a:spcPct val="83000"/>
              </a:lnSpc>
            </a:pPr>
            <a:r>
              <a:rPr kumimoji="0" lang="zh-TW" altLang="en-US" dirty="0">
                <a:ea typeface="微軟正黑體" pitchFamily="34" charset="-120"/>
              </a:rPr>
              <a:t>專業團隊整合</a:t>
            </a:r>
          </a:p>
        </p:txBody>
      </p:sp>
      <p:sp>
        <p:nvSpPr>
          <p:cNvPr id="2" name="標題 1"/>
          <p:cNvSpPr>
            <a:spLocks noGrp="1"/>
          </p:cNvSpPr>
          <p:nvPr>
            <p:ph type="title"/>
          </p:nvPr>
        </p:nvSpPr>
        <p:spPr/>
        <p:txBody>
          <a:bodyPr rtlCol="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zh-TW" altLang="en-US" spc="50" dirty="0">
                <a:ln w="11430"/>
                <a:solidFill>
                  <a:schemeClr val="tx1">
                    <a:lumMod val="95000"/>
                    <a:lumOff val="5000"/>
                  </a:schemeClr>
                </a:solidFill>
                <a:effectLst>
                  <a:outerShdw blurRad="76200" dist="50800" dir="5400000" algn="tl" rotWithShape="0">
                    <a:srgbClr val="000000">
                      <a:alpha val="65000"/>
                    </a:srgbClr>
                  </a:outerShdw>
                </a:effectLst>
                <a:ea typeface="+mj-ea"/>
              </a:rPr>
              <a:t>不只是信任～更是專業整合</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內容版面配置區 2"/>
          <p:cNvSpPr>
            <a:spLocks noGrp="1"/>
          </p:cNvSpPr>
          <p:nvPr>
            <p:ph idx="1"/>
          </p:nvPr>
        </p:nvSpPr>
        <p:spPr>
          <a:xfrm>
            <a:off x="1357313" y="1628775"/>
            <a:ext cx="7786687" cy="4133850"/>
          </a:xfrm>
        </p:spPr>
        <p:txBody>
          <a:bodyPr/>
          <a:lstStyle/>
          <a:p>
            <a:pPr eaLnBrk="1" hangingPunct="1"/>
            <a:r>
              <a:rPr kumimoji="0" lang="zh-TW" altLang="en-US" dirty="0">
                <a:latin typeface="新細明體" panose="02020500000000000000" pitchFamily="18" charset="-120"/>
                <a:ea typeface="新細明體" panose="02020500000000000000" pitchFamily="18" charset="-120"/>
              </a:rPr>
              <a:t>國小的努力</a:t>
            </a:r>
            <a:r>
              <a:rPr kumimoji="0" lang="en-US" altLang="zh-TW" dirty="0">
                <a:latin typeface="新細明體" panose="02020500000000000000" pitchFamily="18" charset="-120"/>
                <a:ea typeface="新細明體" panose="02020500000000000000" pitchFamily="18" charset="-120"/>
              </a:rPr>
              <a:t>~</a:t>
            </a:r>
            <a:br>
              <a:rPr kumimoji="0" lang="en-US" altLang="zh-TW" dirty="0">
                <a:latin typeface="新細明體" panose="02020500000000000000" pitchFamily="18" charset="-120"/>
                <a:ea typeface="新細明體" panose="02020500000000000000" pitchFamily="18" charset="-120"/>
              </a:rPr>
            </a:br>
            <a:r>
              <a:rPr kumimoji="0" lang="en-US" altLang="zh-TW" sz="2800" dirty="0">
                <a:latin typeface="新細明體" panose="02020500000000000000" pitchFamily="18" charset="-120"/>
                <a:ea typeface="新細明體" panose="02020500000000000000" pitchFamily="18" charset="-120"/>
              </a:rPr>
              <a:t>-</a:t>
            </a:r>
            <a:r>
              <a:rPr kumimoji="0" lang="zh-TW" altLang="en-US" sz="2800" dirty="0">
                <a:latin typeface="新細明體" panose="02020500000000000000" pitchFamily="18" charset="-120"/>
                <a:ea typeface="新細明體" panose="02020500000000000000" pitchFamily="18" charset="-120"/>
              </a:rPr>
              <a:t>鼓勵與宣導轉銜的用意</a:t>
            </a:r>
            <a:br>
              <a:rPr kumimoji="0" lang="zh-TW" altLang="en-US" sz="2800" dirty="0">
                <a:latin typeface="新細明體" panose="02020500000000000000" pitchFamily="18" charset="-120"/>
                <a:ea typeface="新細明體" panose="02020500000000000000" pitchFamily="18" charset="-120"/>
              </a:rPr>
            </a:br>
            <a:r>
              <a:rPr kumimoji="0" lang="en-US" altLang="zh-TW" sz="2800" dirty="0">
                <a:latin typeface="新細明體" panose="02020500000000000000" pitchFamily="18" charset="-120"/>
                <a:ea typeface="新細明體" panose="02020500000000000000" pitchFamily="18" charset="-120"/>
              </a:rPr>
              <a:t>-</a:t>
            </a:r>
            <a:r>
              <a:rPr kumimoji="0" lang="zh-TW" altLang="en-US" sz="2800" dirty="0">
                <a:latin typeface="新細明體" panose="02020500000000000000" pitchFamily="18" charset="-120"/>
                <a:ea typeface="新細明體" panose="02020500000000000000" pitchFamily="18" charset="-120"/>
              </a:rPr>
              <a:t>篩選服務對象</a:t>
            </a:r>
            <a:br>
              <a:rPr kumimoji="0" lang="zh-TW" altLang="en-US" dirty="0">
                <a:latin typeface="新細明體" panose="02020500000000000000" pitchFamily="18" charset="-120"/>
                <a:ea typeface="新細明體" panose="02020500000000000000" pitchFamily="18" charset="-120"/>
              </a:rPr>
            </a:br>
            <a:endParaRPr kumimoji="0" lang="en-US" altLang="zh-TW" dirty="0">
              <a:latin typeface="新細明體" panose="02020500000000000000" pitchFamily="18" charset="-120"/>
              <a:ea typeface="新細明體" panose="02020500000000000000" pitchFamily="18" charset="-120"/>
            </a:endParaRPr>
          </a:p>
          <a:p>
            <a:pPr eaLnBrk="1" hangingPunct="1"/>
            <a:r>
              <a:rPr kumimoji="0" lang="zh-TW" altLang="en-US" dirty="0">
                <a:latin typeface="新細明體" panose="02020500000000000000" pitchFamily="18" charset="-120"/>
                <a:ea typeface="新細明體" panose="02020500000000000000" pitchFamily="18" charset="-120"/>
              </a:rPr>
              <a:t>國中的努力</a:t>
            </a:r>
            <a:r>
              <a:rPr kumimoji="0" lang="en-US" altLang="zh-TW" dirty="0">
                <a:latin typeface="新細明體" panose="02020500000000000000" pitchFamily="18" charset="-120"/>
                <a:ea typeface="新細明體" panose="02020500000000000000" pitchFamily="18" charset="-120"/>
              </a:rPr>
              <a:t>~</a:t>
            </a:r>
            <a:br>
              <a:rPr kumimoji="0" lang="en-US" altLang="zh-TW" dirty="0">
                <a:latin typeface="新細明體" panose="02020500000000000000" pitchFamily="18" charset="-120"/>
                <a:ea typeface="新細明體" panose="02020500000000000000" pitchFamily="18" charset="-120"/>
              </a:rPr>
            </a:br>
            <a:r>
              <a:rPr kumimoji="0" lang="en-US" altLang="zh-TW" sz="2800" dirty="0">
                <a:latin typeface="新細明體" panose="02020500000000000000" pitchFamily="18" charset="-120"/>
                <a:ea typeface="新細明體" panose="02020500000000000000" pitchFamily="18" charset="-120"/>
              </a:rPr>
              <a:t>-</a:t>
            </a:r>
            <a:r>
              <a:rPr kumimoji="0" lang="zh-TW" altLang="en-US" sz="2800" dirty="0">
                <a:latin typeface="新細明體" panose="02020500000000000000" pitchFamily="18" charset="-120"/>
                <a:ea typeface="新細明體" panose="02020500000000000000" pitchFamily="18" charset="-120"/>
              </a:rPr>
              <a:t>澄清與說明目前輔導工作之執行現況</a:t>
            </a:r>
            <a:br>
              <a:rPr kumimoji="0" lang="zh-TW" altLang="en-US" sz="2800" dirty="0">
                <a:latin typeface="新細明體" panose="02020500000000000000" pitchFamily="18" charset="-120"/>
                <a:ea typeface="新細明體" panose="02020500000000000000" pitchFamily="18" charset="-120"/>
              </a:rPr>
            </a:br>
            <a:r>
              <a:rPr kumimoji="0" lang="en-US" altLang="zh-TW" sz="2800" dirty="0">
                <a:latin typeface="新細明體" panose="02020500000000000000" pitchFamily="18" charset="-120"/>
                <a:ea typeface="新細明體" panose="02020500000000000000" pitchFamily="18" charset="-120"/>
              </a:rPr>
              <a:t>-</a:t>
            </a:r>
            <a:r>
              <a:rPr kumimoji="0" lang="zh-TW" altLang="en-US" sz="2800" dirty="0">
                <a:latin typeface="新細明體" panose="02020500000000000000" pitchFamily="18" charset="-120"/>
                <a:ea typeface="新細明體" panose="02020500000000000000" pitchFamily="18" charset="-120"/>
              </a:rPr>
              <a:t>輔導處對學生的掌握方向</a:t>
            </a:r>
            <a:br>
              <a:rPr kumimoji="0" lang="zh-TW" altLang="en-US" sz="2800" dirty="0">
                <a:latin typeface="新細明體" panose="02020500000000000000" pitchFamily="18" charset="-120"/>
                <a:ea typeface="新細明體" panose="02020500000000000000" pitchFamily="18" charset="-120"/>
              </a:rPr>
            </a:br>
            <a:r>
              <a:rPr kumimoji="0" lang="en-US" altLang="zh-TW" sz="2800" dirty="0">
                <a:latin typeface="新細明體" panose="02020500000000000000" pitchFamily="18" charset="-120"/>
                <a:ea typeface="新細明體" panose="02020500000000000000" pitchFamily="18" charset="-120"/>
              </a:rPr>
              <a:t>-</a:t>
            </a:r>
            <a:r>
              <a:rPr kumimoji="0" lang="zh-TW" altLang="en-US" sz="2800" dirty="0">
                <a:latin typeface="新細明體" panose="02020500000000000000" pitchFamily="18" charset="-120"/>
                <a:ea typeface="新細明體" panose="02020500000000000000" pitchFamily="18" charset="-120"/>
              </a:rPr>
              <a:t>入班後如何與導師ㄧ同合作</a:t>
            </a:r>
            <a:br>
              <a:rPr kumimoji="0" lang="zh-TW" altLang="en-US" sz="2800" dirty="0">
                <a:latin typeface="新細明體" panose="02020500000000000000" pitchFamily="18" charset="-120"/>
                <a:ea typeface="新細明體" panose="02020500000000000000" pitchFamily="18" charset="-120"/>
              </a:rPr>
            </a:br>
            <a:r>
              <a:rPr kumimoji="0" lang="en-US" altLang="zh-TW" sz="2800" dirty="0">
                <a:latin typeface="新細明體" panose="02020500000000000000" pitchFamily="18" charset="-120"/>
                <a:ea typeface="新細明體" panose="02020500000000000000" pitchFamily="18" charset="-120"/>
              </a:rPr>
              <a:t>-</a:t>
            </a:r>
            <a:r>
              <a:rPr kumimoji="0" lang="zh-TW" altLang="en-US" sz="2800" dirty="0">
                <a:latin typeface="新細明體" panose="02020500000000000000" pitchFamily="18" charset="-120"/>
                <a:ea typeface="新細明體" panose="02020500000000000000" pitchFamily="18" charset="-120"/>
              </a:rPr>
              <a:t>會進行何種安置工作</a:t>
            </a:r>
          </a:p>
          <a:p>
            <a:pPr eaLnBrk="1" hangingPunct="1"/>
            <a:endParaRPr lang="zh-TW" altLang="en-US" dirty="0">
              <a:ea typeface="微軟正黑體" panose="020B0604030504040204" pitchFamily="34" charset="-120"/>
            </a:endParaRPr>
          </a:p>
        </p:txBody>
      </p:sp>
      <p:cxnSp>
        <p:nvCxnSpPr>
          <p:cNvPr id="6" name="直線接點 5"/>
          <p:cNvCxnSpPr/>
          <p:nvPr/>
        </p:nvCxnSpPr>
        <p:spPr>
          <a:xfrm>
            <a:off x="4654550" y="2565400"/>
            <a:ext cx="909638"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cxnSp>
        <p:nvCxnSpPr>
          <p:cNvPr id="7" name="直線接點 6"/>
          <p:cNvCxnSpPr>
            <a:cxnSpLocks/>
          </p:cNvCxnSpPr>
          <p:nvPr/>
        </p:nvCxnSpPr>
        <p:spPr>
          <a:xfrm>
            <a:off x="2987824" y="5373216"/>
            <a:ext cx="719658"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sp>
        <p:nvSpPr>
          <p:cNvPr id="2" name="雲形 1">
            <a:extLst>
              <a:ext uri="{FF2B5EF4-FFF2-40B4-BE49-F238E27FC236}">
                <a16:creationId xmlns:a16="http://schemas.microsoft.com/office/drawing/2014/main" id="{58E9F8B6-C7BB-7546-9160-752061AEEC13}"/>
              </a:ext>
            </a:extLst>
          </p:cNvPr>
          <p:cNvSpPr/>
          <p:nvPr/>
        </p:nvSpPr>
        <p:spPr>
          <a:xfrm>
            <a:off x="5622925" y="1971675"/>
            <a:ext cx="3146425" cy="1844675"/>
          </a:xfrm>
          <a:prstGeom prst="cloud">
            <a:avLst/>
          </a:prstGeom>
        </p:spPr>
        <p:style>
          <a:lnRef idx="0">
            <a:schemeClr val="accent5"/>
          </a:lnRef>
          <a:fillRef idx="3">
            <a:schemeClr val="accent5"/>
          </a:fillRef>
          <a:effectRef idx="3">
            <a:schemeClr val="accent5"/>
          </a:effectRef>
          <a:fontRef idx="minor">
            <a:schemeClr val="lt1"/>
          </a:fontRef>
        </p:style>
        <p:txBody>
          <a:bodyPr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zh-Hant" altLang="en-US" sz="2400" dirty="0">
                <a:solidFill>
                  <a:srgbClr val="FFFFFF"/>
                </a:solidFill>
                <a:latin typeface="Calibri" panose="020F0502020204030204" pitchFamily="34" charset="0"/>
              </a:rPr>
              <a:t>別忘了</a:t>
            </a:r>
            <a:endParaRPr lang="en-US" altLang="zh-Hant" sz="2400" dirty="0">
              <a:solidFill>
                <a:srgbClr val="FFFFFF"/>
              </a:solidFill>
              <a:latin typeface="Calibri" panose="020F0502020204030204" pitchFamily="34" charset="0"/>
            </a:endParaRPr>
          </a:p>
          <a:p>
            <a:pPr algn="ctr" eaLnBrk="1" hangingPunct="1"/>
            <a:r>
              <a:rPr lang="zh-Hant" altLang="en-US" sz="2400" dirty="0">
                <a:solidFill>
                  <a:srgbClr val="FFFFFF"/>
                </a:solidFill>
                <a:latin typeface="Calibri" panose="020F0502020204030204" pitchFamily="34" charset="0"/>
              </a:rPr>
              <a:t>還有轉學生呦！</a:t>
            </a:r>
            <a:endParaRPr lang="zh-TW" altLang="en-US" sz="2400" dirty="0">
              <a:solidFill>
                <a:srgbClr val="FFFFFF"/>
              </a:solidFill>
              <a:latin typeface="Calibri" panose="020F0502020204030204" pitchFamily="34" charset="0"/>
            </a:endParaRPr>
          </a:p>
        </p:txBody>
      </p:sp>
      <p:cxnSp>
        <p:nvCxnSpPr>
          <p:cNvPr id="8" name="直線接點 7"/>
          <p:cNvCxnSpPr>
            <a:cxnSpLocks/>
          </p:cNvCxnSpPr>
          <p:nvPr/>
        </p:nvCxnSpPr>
        <p:spPr>
          <a:xfrm>
            <a:off x="1907704" y="2996952"/>
            <a:ext cx="720080"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sp>
        <p:nvSpPr>
          <p:cNvPr id="10" name="標題 1"/>
          <p:cNvSpPr>
            <a:spLocks noGrp="1"/>
          </p:cNvSpPr>
          <p:nvPr>
            <p:ph type="title"/>
          </p:nvPr>
        </p:nvSpPr>
        <p:spPr>
          <a:xfrm>
            <a:off x="457200" y="274638"/>
            <a:ext cx="8229600" cy="1143000"/>
          </a:xfrm>
        </p:spPr>
        <p:txBody>
          <a:bodyPr rtlCol="0">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zh-TW" altLang="en-US" spc="50" dirty="0">
                <a:ln w="11430"/>
                <a:solidFill>
                  <a:schemeClr val="tx1">
                    <a:lumMod val="95000"/>
                    <a:lumOff val="5000"/>
                  </a:schemeClr>
                </a:solidFill>
                <a:effectLst>
                  <a:outerShdw blurRad="76200" dist="50800" dir="5400000" algn="tl" rotWithShape="0">
                    <a:srgbClr val="000000">
                      <a:alpha val="65000"/>
                    </a:srgbClr>
                  </a:outerShdw>
                </a:effectLst>
                <a:ea typeface="+mj-ea"/>
              </a:rPr>
              <a:t>運作方式</a:t>
            </a:r>
            <a:br>
              <a:rPr lang="en-US" altLang="zh-TW" spc="50" dirty="0">
                <a:ln w="11430"/>
                <a:solidFill>
                  <a:schemeClr val="tx1">
                    <a:lumMod val="95000"/>
                    <a:lumOff val="5000"/>
                  </a:schemeClr>
                </a:solidFill>
                <a:effectLst>
                  <a:outerShdw blurRad="76200" dist="50800" dir="5400000" algn="tl" rotWithShape="0">
                    <a:srgbClr val="000000">
                      <a:alpha val="65000"/>
                    </a:srgbClr>
                  </a:outerShdw>
                </a:effectLst>
                <a:ea typeface="+mj-ea"/>
              </a:rPr>
            </a:br>
            <a:r>
              <a:rPr lang="zh-TW" altLang="en-US" sz="3600" spc="50" dirty="0">
                <a:ln w="11430"/>
                <a:solidFill>
                  <a:srgbClr val="FF0000"/>
                </a:solidFill>
                <a:effectLst>
                  <a:outerShdw blurRad="76200" dist="50800" dir="5400000" algn="tl" rotWithShape="0">
                    <a:srgbClr val="000000">
                      <a:alpha val="65000"/>
                    </a:srgbClr>
                  </a:outerShdw>
                </a:effectLst>
                <a:ea typeface="+mj-ea"/>
              </a:rPr>
              <a:t>實務操作</a:t>
            </a:r>
          </a:p>
        </p:txBody>
      </p:sp>
    </p:spTree>
    <p:extLst>
      <p:ext uri="{BB962C8B-B14F-4D97-AF65-F5344CB8AC3E}">
        <p14:creationId xmlns:p14="http://schemas.microsoft.com/office/powerpoint/2010/main" val="370806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80">
                                          <p:stCondLst>
                                            <p:cond delay="0"/>
                                          </p:stCondLst>
                                        </p:cTn>
                                        <p:tgtEl>
                                          <p:spTgt spid="2"/>
                                        </p:tgtEl>
                                      </p:cBhvr>
                                    </p:animEffect>
                                    <p:anim calcmode="lin" valueType="num">
                                      <p:cBhvr>
                                        <p:cTn id="2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8" dur="26">
                                          <p:stCondLst>
                                            <p:cond delay="650"/>
                                          </p:stCondLst>
                                        </p:cTn>
                                        <p:tgtEl>
                                          <p:spTgt spid="2"/>
                                        </p:tgtEl>
                                      </p:cBhvr>
                                      <p:to x="100000" y="60000"/>
                                    </p:animScale>
                                    <p:animScale>
                                      <p:cBhvr>
                                        <p:cTn id="29" dur="166" decel="50000">
                                          <p:stCondLst>
                                            <p:cond delay="676"/>
                                          </p:stCondLst>
                                        </p:cTn>
                                        <p:tgtEl>
                                          <p:spTgt spid="2"/>
                                        </p:tgtEl>
                                      </p:cBhvr>
                                      <p:to x="100000" y="100000"/>
                                    </p:animScale>
                                    <p:animScale>
                                      <p:cBhvr>
                                        <p:cTn id="30" dur="26">
                                          <p:stCondLst>
                                            <p:cond delay="1312"/>
                                          </p:stCondLst>
                                        </p:cTn>
                                        <p:tgtEl>
                                          <p:spTgt spid="2"/>
                                        </p:tgtEl>
                                      </p:cBhvr>
                                      <p:to x="100000" y="80000"/>
                                    </p:animScale>
                                    <p:animScale>
                                      <p:cBhvr>
                                        <p:cTn id="31" dur="166" decel="50000">
                                          <p:stCondLst>
                                            <p:cond delay="1338"/>
                                          </p:stCondLst>
                                        </p:cTn>
                                        <p:tgtEl>
                                          <p:spTgt spid="2"/>
                                        </p:tgtEl>
                                      </p:cBhvr>
                                      <p:to x="100000" y="100000"/>
                                    </p:animScale>
                                    <p:animScale>
                                      <p:cBhvr>
                                        <p:cTn id="32" dur="26">
                                          <p:stCondLst>
                                            <p:cond delay="1642"/>
                                          </p:stCondLst>
                                        </p:cTn>
                                        <p:tgtEl>
                                          <p:spTgt spid="2"/>
                                        </p:tgtEl>
                                      </p:cBhvr>
                                      <p:to x="100000" y="90000"/>
                                    </p:animScale>
                                    <p:animScale>
                                      <p:cBhvr>
                                        <p:cTn id="33" dur="166" decel="50000">
                                          <p:stCondLst>
                                            <p:cond delay="1668"/>
                                          </p:stCondLst>
                                        </p:cTn>
                                        <p:tgtEl>
                                          <p:spTgt spid="2"/>
                                        </p:tgtEl>
                                      </p:cBhvr>
                                      <p:to x="100000" y="100000"/>
                                    </p:animScale>
                                    <p:animScale>
                                      <p:cBhvr>
                                        <p:cTn id="34" dur="26">
                                          <p:stCondLst>
                                            <p:cond delay="1808"/>
                                          </p:stCondLst>
                                        </p:cTn>
                                        <p:tgtEl>
                                          <p:spTgt spid="2"/>
                                        </p:tgtEl>
                                      </p:cBhvr>
                                      <p:to x="100000" y="95000"/>
                                    </p:animScale>
                                    <p:animScale>
                                      <p:cBhvr>
                                        <p:cTn id="3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4" name="Oval 4"/>
          <p:cNvSpPr>
            <a:spLocks noChangeArrowheads="1"/>
          </p:cNvSpPr>
          <p:nvPr/>
        </p:nvSpPr>
        <p:spPr bwMode="gray">
          <a:xfrm>
            <a:off x="6660756" y="787413"/>
            <a:ext cx="1871684" cy="808600"/>
          </a:xfrm>
          <a:prstGeom prst="ellipse">
            <a:avLst/>
          </a:prstGeom>
          <a:solidFill>
            <a:srgbClr val="E0AD12"/>
          </a:solidFill>
          <a:ln w="25400">
            <a:solidFill>
              <a:srgbClr val="FFFFFF"/>
            </a:solidFill>
            <a:round/>
            <a:headEnd/>
            <a:tailEnd/>
          </a:ln>
          <a:effectLst>
            <a:outerShdw dist="107763" dir="2700000" algn="ctr" rotWithShape="0">
              <a:schemeClr val="bg2">
                <a:alpha val="50000"/>
              </a:schemeClr>
            </a:outerShdw>
          </a:effectLst>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2400" dirty="0">
                <a:solidFill>
                  <a:schemeClr val="tx1"/>
                </a:solidFill>
                <a:latin typeface="Arial" charset="0"/>
                <a:ea typeface="新細明體" charset="-120"/>
              </a:rPr>
              <a:t>轉銜 後</a:t>
            </a:r>
          </a:p>
        </p:txBody>
      </p:sp>
      <p:sp>
        <p:nvSpPr>
          <p:cNvPr id="12305" name="Line 5"/>
          <p:cNvSpPr>
            <a:spLocks noChangeShapeType="1"/>
          </p:cNvSpPr>
          <p:nvPr/>
        </p:nvSpPr>
        <p:spPr bwMode="auto">
          <a:xfrm>
            <a:off x="1646249" y="1574113"/>
            <a:ext cx="12999" cy="3653862"/>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wrap="square" anchor="ctr">
            <a:spAutoFit/>
          </a:bodyPr>
          <a:lstStyle/>
          <a:p>
            <a:endParaRPr lang="zh-TW" altLang="en-US"/>
          </a:p>
        </p:txBody>
      </p:sp>
      <p:sp>
        <p:nvSpPr>
          <p:cNvPr id="12306" name="Oval 6"/>
          <p:cNvSpPr>
            <a:spLocks noChangeArrowheads="1"/>
          </p:cNvSpPr>
          <p:nvPr/>
        </p:nvSpPr>
        <p:spPr bwMode="gray">
          <a:xfrm>
            <a:off x="1581252" y="765513"/>
            <a:ext cx="2287889" cy="808600"/>
          </a:xfrm>
          <a:prstGeom prst="ellipse">
            <a:avLst/>
          </a:prstGeom>
          <a:solidFill>
            <a:srgbClr val="6399AB"/>
          </a:solidFill>
          <a:ln w="25400">
            <a:solidFill>
              <a:srgbClr val="FFFFFF"/>
            </a:solidFill>
            <a:round/>
            <a:headEnd/>
            <a:tailEnd/>
          </a:ln>
          <a:effectLst>
            <a:outerShdw dist="107763" dir="2700000" algn="ctr" rotWithShape="0">
              <a:schemeClr val="bg2">
                <a:alpha val="50000"/>
              </a:schemeClr>
            </a:outerShdw>
          </a:effectLst>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2400" dirty="0">
                <a:solidFill>
                  <a:schemeClr val="tx1"/>
                </a:solidFill>
                <a:latin typeface="Arial" charset="0"/>
                <a:ea typeface="新細明體" charset="-120"/>
              </a:rPr>
              <a:t>轉銜 前</a:t>
            </a:r>
          </a:p>
        </p:txBody>
      </p:sp>
      <p:sp>
        <p:nvSpPr>
          <p:cNvPr id="12307" name="Oval 7"/>
          <p:cNvSpPr>
            <a:spLocks noChangeArrowheads="1"/>
          </p:cNvSpPr>
          <p:nvPr/>
        </p:nvSpPr>
        <p:spPr bwMode="gray">
          <a:xfrm>
            <a:off x="4085255" y="765513"/>
            <a:ext cx="2161145" cy="808600"/>
          </a:xfrm>
          <a:prstGeom prst="ellipse">
            <a:avLst/>
          </a:prstGeom>
          <a:solidFill>
            <a:srgbClr val="B1A35D"/>
          </a:solidFill>
          <a:ln w="25400">
            <a:solidFill>
              <a:srgbClr val="FFFFFF"/>
            </a:solidFill>
            <a:round/>
            <a:headEnd/>
            <a:tailEnd/>
          </a:ln>
          <a:effectLst>
            <a:outerShdw dist="107763" dir="2700000" algn="ctr" rotWithShape="0">
              <a:schemeClr val="bg2">
                <a:alpha val="50000"/>
              </a:schemeClr>
            </a:outerShdw>
          </a:effectLst>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2400" dirty="0">
                <a:solidFill>
                  <a:schemeClr val="tx1"/>
                </a:solidFill>
                <a:latin typeface="Arial" charset="0"/>
                <a:ea typeface="新細明體" charset="-120"/>
              </a:rPr>
              <a:t>轉銜 中</a:t>
            </a:r>
          </a:p>
        </p:txBody>
      </p:sp>
      <p:sp>
        <p:nvSpPr>
          <p:cNvPr id="12308" name="Line 8"/>
          <p:cNvSpPr>
            <a:spLocks noChangeShapeType="1"/>
          </p:cNvSpPr>
          <p:nvPr/>
        </p:nvSpPr>
        <p:spPr bwMode="auto">
          <a:xfrm>
            <a:off x="1631625" y="1833539"/>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09" name="Line 9"/>
          <p:cNvSpPr>
            <a:spLocks noChangeShapeType="1"/>
          </p:cNvSpPr>
          <p:nvPr/>
        </p:nvSpPr>
        <p:spPr bwMode="auto">
          <a:xfrm>
            <a:off x="1659249" y="2921780"/>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0" name="Line 10"/>
          <p:cNvSpPr>
            <a:spLocks noChangeShapeType="1"/>
          </p:cNvSpPr>
          <p:nvPr/>
        </p:nvSpPr>
        <p:spPr bwMode="auto">
          <a:xfrm>
            <a:off x="1646250" y="4512027"/>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1" name="Line 11"/>
          <p:cNvSpPr>
            <a:spLocks noChangeShapeType="1"/>
          </p:cNvSpPr>
          <p:nvPr/>
        </p:nvSpPr>
        <p:spPr bwMode="auto">
          <a:xfrm>
            <a:off x="4215707" y="1574113"/>
            <a:ext cx="0" cy="3653862"/>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wrap="square" anchor="ctr">
            <a:spAutoFit/>
          </a:bodyPr>
          <a:lstStyle/>
          <a:p>
            <a:endParaRPr lang="zh-TW" altLang="en-US"/>
          </a:p>
        </p:txBody>
      </p:sp>
      <p:sp>
        <p:nvSpPr>
          <p:cNvPr id="12312" name="Line 12"/>
          <p:cNvSpPr>
            <a:spLocks noChangeShapeType="1"/>
          </p:cNvSpPr>
          <p:nvPr/>
        </p:nvSpPr>
        <p:spPr bwMode="auto">
          <a:xfrm>
            <a:off x="4215708" y="1833539"/>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3" name="Line 13"/>
          <p:cNvSpPr>
            <a:spLocks noChangeShapeType="1"/>
          </p:cNvSpPr>
          <p:nvPr/>
        </p:nvSpPr>
        <p:spPr bwMode="auto">
          <a:xfrm>
            <a:off x="4215708" y="3223320"/>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4" name="Line 14"/>
          <p:cNvSpPr>
            <a:spLocks noChangeShapeType="1"/>
          </p:cNvSpPr>
          <p:nvPr/>
        </p:nvSpPr>
        <p:spPr bwMode="auto">
          <a:xfrm>
            <a:off x="4215708" y="4077072"/>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5" name="Line 15"/>
          <p:cNvSpPr>
            <a:spLocks noChangeShapeType="1"/>
          </p:cNvSpPr>
          <p:nvPr/>
        </p:nvSpPr>
        <p:spPr bwMode="auto">
          <a:xfrm flipH="1">
            <a:off x="6660755" y="1629704"/>
            <a:ext cx="12999" cy="3653862"/>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wrap="square" anchor="ctr">
            <a:spAutoFit/>
          </a:bodyPr>
          <a:lstStyle/>
          <a:p>
            <a:endParaRPr lang="zh-TW" altLang="en-US"/>
          </a:p>
        </p:txBody>
      </p:sp>
      <p:sp>
        <p:nvSpPr>
          <p:cNvPr id="12316" name="Line 16"/>
          <p:cNvSpPr>
            <a:spLocks noChangeShapeType="1"/>
          </p:cNvSpPr>
          <p:nvPr/>
        </p:nvSpPr>
        <p:spPr bwMode="auto">
          <a:xfrm>
            <a:off x="6673755" y="1833539"/>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7" name="Line 17"/>
          <p:cNvSpPr>
            <a:spLocks noChangeShapeType="1"/>
          </p:cNvSpPr>
          <p:nvPr/>
        </p:nvSpPr>
        <p:spPr bwMode="auto">
          <a:xfrm>
            <a:off x="6660756" y="3223320"/>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318" name="Line 18"/>
          <p:cNvSpPr>
            <a:spLocks noChangeShapeType="1"/>
          </p:cNvSpPr>
          <p:nvPr/>
        </p:nvSpPr>
        <p:spPr bwMode="auto">
          <a:xfrm>
            <a:off x="6683505" y="4518765"/>
            <a:ext cx="368857" cy="0"/>
          </a:xfrm>
          <a:prstGeom prst="line">
            <a:avLst/>
          </a:prstGeom>
          <a:noFill/>
          <a:ln w="38100">
            <a:solidFill>
              <a:srgbClr val="969696"/>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2292" name="文字方塊 1"/>
          <p:cNvSpPr txBox="1">
            <a:spLocks noChangeArrowheads="1"/>
          </p:cNvSpPr>
          <p:nvPr/>
        </p:nvSpPr>
        <p:spPr bwMode="auto">
          <a:xfrm>
            <a:off x="1043607" y="1846746"/>
            <a:ext cx="3155629" cy="1077218"/>
          </a:xfrm>
          <a:prstGeom prst="rect">
            <a:avLst/>
          </a:prstGeom>
          <a:solidFill>
            <a:srgbClr val="66FF99"/>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2200" b="1">
                <a:solidFill>
                  <a:srgbClr val="FF0000"/>
                </a:solidFill>
                <a:latin typeface="Arial" charset="0"/>
                <a:ea typeface="新細明體" charset="-120"/>
              </a:rPr>
              <a:t>(3/23-4/10)</a:t>
            </a:r>
            <a:endParaRPr lang="en-US" altLang="zh-TW" sz="2200" b="1" dirty="0">
              <a:solidFill>
                <a:srgbClr val="FF0000"/>
              </a:solidFill>
              <a:latin typeface="Arial" charset="0"/>
              <a:ea typeface="新細明體" charset="-120"/>
            </a:endParaRPr>
          </a:p>
          <a:p>
            <a:pPr eaLnBrk="1" hangingPunct="1">
              <a:spcBef>
                <a:spcPct val="0"/>
              </a:spcBef>
              <a:buFontTx/>
              <a:buNone/>
            </a:pPr>
            <a:r>
              <a:rPr lang="zh-TW" altLang="en-US" sz="2000" b="1" dirty="0">
                <a:solidFill>
                  <a:schemeClr val="tx1"/>
                </a:solidFill>
                <a:latin typeface="Arial" charset="0"/>
                <a:ea typeface="新細明體" charset="-120"/>
              </a:rPr>
              <a:t>轉銜分區說明會</a:t>
            </a:r>
            <a:endParaRPr lang="en-US" altLang="zh-TW" sz="2000" b="1" dirty="0">
              <a:solidFill>
                <a:schemeClr val="tx1"/>
              </a:solidFill>
              <a:latin typeface="Arial" charset="0"/>
              <a:ea typeface="新細明體" charset="-120"/>
            </a:endParaRPr>
          </a:p>
          <a:p>
            <a:pPr eaLnBrk="1" hangingPunct="1">
              <a:spcBef>
                <a:spcPct val="0"/>
              </a:spcBef>
              <a:buFontTx/>
              <a:buNone/>
            </a:pPr>
            <a:r>
              <a:rPr lang="zh-TW" altLang="en-US" sz="2200" b="1">
                <a:solidFill>
                  <a:schemeClr val="tx1"/>
                </a:solidFill>
                <a:latin typeface="Arial" charset="0"/>
                <a:ea typeface="新細明體" charset="-120"/>
              </a:rPr>
              <a:t>            （輔諮中心）</a:t>
            </a:r>
            <a:endParaRPr lang="zh-TW" altLang="en-US" sz="2200" b="1" dirty="0">
              <a:solidFill>
                <a:schemeClr val="tx1"/>
              </a:solidFill>
              <a:latin typeface="Arial" charset="0"/>
              <a:ea typeface="新細明體" charset="-120"/>
            </a:endParaRPr>
          </a:p>
        </p:txBody>
      </p:sp>
      <p:sp>
        <p:nvSpPr>
          <p:cNvPr id="12293" name="文字方塊 24"/>
          <p:cNvSpPr txBox="1">
            <a:spLocks noChangeArrowheads="1"/>
          </p:cNvSpPr>
          <p:nvPr/>
        </p:nvSpPr>
        <p:spPr bwMode="auto">
          <a:xfrm>
            <a:off x="4220580" y="1855897"/>
            <a:ext cx="2430830" cy="1107996"/>
          </a:xfrm>
          <a:prstGeom prst="rect">
            <a:avLst/>
          </a:prstGeom>
          <a:solidFill>
            <a:srgbClr val="FFFF99"/>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2200" b="1">
                <a:solidFill>
                  <a:srgbClr val="FF0000"/>
                </a:solidFill>
                <a:latin typeface="Arial" charset="0"/>
                <a:ea typeface="新細明體" charset="-120"/>
              </a:rPr>
              <a:t>(4/20-5/15)</a:t>
            </a:r>
            <a:r>
              <a:rPr lang="zh-TW" altLang="en-US" sz="2200" b="1" dirty="0">
                <a:solidFill>
                  <a:schemeClr val="tx1"/>
                </a:solidFill>
                <a:latin typeface="Arial" charset="0"/>
                <a:ea typeface="新細明體" charset="-120"/>
              </a:rPr>
              <a:t>區域轉銜</a:t>
            </a:r>
            <a:r>
              <a:rPr lang="en-US" altLang="zh-TW" sz="2200" b="1" dirty="0">
                <a:solidFill>
                  <a:schemeClr val="tx1"/>
                </a:solidFill>
                <a:latin typeface="Arial" charset="0"/>
                <a:ea typeface="新細明體" charset="-120"/>
              </a:rPr>
              <a:t>/</a:t>
            </a:r>
            <a:r>
              <a:rPr lang="zh-TW" altLang="en-US" sz="2200" b="1" dirty="0">
                <a:solidFill>
                  <a:schemeClr val="tx1"/>
                </a:solidFill>
                <a:latin typeface="Arial" charset="0"/>
                <a:ea typeface="新細明體" charset="-120"/>
              </a:rPr>
              <a:t>實質轉銜</a:t>
            </a:r>
            <a:endParaRPr lang="en-US" altLang="zh-TW" sz="2200" b="1" dirty="0">
              <a:solidFill>
                <a:schemeClr val="tx1"/>
              </a:solidFill>
              <a:latin typeface="Arial" charset="0"/>
              <a:ea typeface="新細明體" charset="-120"/>
            </a:endParaRPr>
          </a:p>
          <a:p>
            <a:pPr eaLnBrk="1" hangingPunct="1">
              <a:spcBef>
                <a:spcPct val="0"/>
              </a:spcBef>
              <a:buFontTx/>
              <a:buNone/>
            </a:pPr>
            <a:r>
              <a:rPr lang="zh-TW" altLang="en-US" sz="2200" b="1" dirty="0">
                <a:solidFill>
                  <a:schemeClr val="tx1"/>
                </a:solidFill>
                <a:latin typeface="Arial" charset="0"/>
                <a:ea typeface="新細明體" charset="-120"/>
              </a:rPr>
              <a:t>           （</a:t>
            </a:r>
            <a:r>
              <a:rPr lang="en-US" altLang="zh-TW" sz="2200" b="1" dirty="0">
                <a:solidFill>
                  <a:schemeClr val="tx1"/>
                </a:solidFill>
                <a:latin typeface="Arial" charset="0"/>
                <a:ea typeface="新細明體" charset="-120"/>
              </a:rPr>
              <a:t> 00</a:t>
            </a:r>
            <a:r>
              <a:rPr lang="zh-TW" altLang="en-US" sz="2200" b="1" dirty="0">
                <a:solidFill>
                  <a:schemeClr val="tx1"/>
                </a:solidFill>
                <a:latin typeface="Arial" charset="0"/>
                <a:ea typeface="新細明體" charset="-120"/>
              </a:rPr>
              <a:t>國中）</a:t>
            </a:r>
          </a:p>
        </p:txBody>
      </p:sp>
      <p:sp>
        <p:nvSpPr>
          <p:cNvPr id="12294" name="文字方塊 25"/>
          <p:cNvSpPr txBox="1">
            <a:spLocks noChangeArrowheads="1"/>
          </p:cNvSpPr>
          <p:nvPr/>
        </p:nvSpPr>
        <p:spPr bwMode="auto">
          <a:xfrm>
            <a:off x="6689634" y="1895222"/>
            <a:ext cx="1469767" cy="430887"/>
          </a:xfrm>
          <a:prstGeom prst="rect">
            <a:avLst/>
          </a:prstGeom>
          <a:solidFill>
            <a:schemeClr val="tx2">
              <a:lumMod val="25000"/>
              <a:lumOff val="75000"/>
            </a:schemeClr>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2200" dirty="0">
                <a:solidFill>
                  <a:schemeClr val="tx1"/>
                </a:solidFill>
                <a:latin typeface="Arial" charset="0"/>
                <a:ea typeface="新細明體" charset="-120"/>
              </a:rPr>
              <a:t>7</a:t>
            </a:r>
            <a:r>
              <a:rPr lang="zh-TW" altLang="en-US" sz="2200" dirty="0">
                <a:solidFill>
                  <a:schemeClr val="tx1"/>
                </a:solidFill>
                <a:latin typeface="Arial" charset="0"/>
                <a:ea typeface="新細明體" charset="-120"/>
              </a:rPr>
              <a:t>、</a:t>
            </a:r>
            <a:r>
              <a:rPr lang="en-US" altLang="zh-TW" sz="2200" dirty="0">
                <a:solidFill>
                  <a:schemeClr val="tx1"/>
                </a:solidFill>
                <a:latin typeface="Arial" charset="0"/>
                <a:ea typeface="新細明體" charset="-120"/>
              </a:rPr>
              <a:t>8</a:t>
            </a:r>
            <a:r>
              <a:rPr lang="zh-TW" altLang="en-US" sz="2200" dirty="0">
                <a:solidFill>
                  <a:schemeClr val="tx1"/>
                </a:solidFill>
                <a:latin typeface="Arial" charset="0"/>
                <a:ea typeface="新細明體" charset="-120"/>
              </a:rPr>
              <a:t>月</a:t>
            </a:r>
            <a:r>
              <a:rPr lang="en-US" altLang="zh-TW" sz="2200" dirty="0">
                <a:solidFill>
                  <a:schemeClr val="tx1"/>
                </a:solidFill>
                <a:latin typeface="Arial" charset="0"/>
                <a:ea typeface="新細明體" charset="-120"/>
              </a:rPr>
              <a:t>~</a:t>
            </a:r>
            <a:endParaRPr lang="zh-TW" altLang="en-US" sz="2200" dirty="0">
              <a:solidFill>
                <a:schemeClr val="tx1"/>
              </a:solidFill>
              <a:latin typeface="Arial" charset="0"/>
              <a:ea typeface="新細明體" charset="-120"/>
            </a:endParaRPr>
          </a:p>
        </p:txBody>
      </p:sp>
      <p:sp>
        <p:nvSpPr>
          <p:cNvPr id="12300" name="文字方塊 5"/>
          <p:cNvSpPr txBox="1">
            <a:spLocks noChangeArrowheads="1"/>
          </p:cNvSpPr>
          <p:nvPr/>
        </p:nvSpPr>
        <p:spPr bwMode="auto">
          <a:xfrm>
            <a:off x="6688377" y="2375493"/>
            <a:ext cx="1471024" cy="1569660"/>
          </a:xfrm>
          <a:prstGeom prst="rect">
            <a:avLst/>
          </a:prstGeom>
          <a:solidFill>
            <a:schemeClr val="tx2">
              <a:lumMod val="25000"/>
              <a:lumOff val="75000"/>
            </a:schemeClr>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None/>
            </a:pPr>
            <a:endParaRPr lang="en-US" altLang="zh-TW" sz="2400" b="1" dirty="0">
              <a:solidFill>
                <a:schemeClr val="bg2">
                  <a:lumMod val="25000"/>
                </a:schemeClr>
              </a:solidFill>
              <a:latin typeface="Arial" charset="0"/>
              <a:ea typeface="新細明體" charset="-120"/>
            </a:endParaRPr>
          </a:p>
          <a:p>
            <a:pPr eaLnBrk="1" hangingPunct="1">
              <a:spcBef>
                <a:spcPct val="0"/>
              </a:spcBef>
              <a:buNone/>
            </a:pPr>
            <a:r>
              <a:rPr lang="zh-TW" altLang="en-US" sz="2400" b="1" dirty="0">
                <a:solidFill>
                  <a:schemeClr val="bg2">
                    <a:lumMod val="25000"/>
                  </a:schemeClr>
                </a:solidFill>
                <a:latin typeface="Arial" charset="0"/>
                <a:ea typeface="新細明體" charset="-120"/>
              </a:rPr>
              <a:t>輔導服務</a:t>
            </a:r>
            <a:endParaRPr lang="en-US" altLang="zh-TW" sz="2400" b="1" dirty="0">
              <a:solidFill>
                <a:schemeClr val="bg2">
                  <a:lumMod val="25000"/>
                </a:schemeClr>
              </a:solidFill>
              <a:latin typeface="Arial" charset="0"/>
              <a:ea typeface="新細明體" charset="-120"/>
            </a:endParaRPr>
          </a:p>
          <a:p>
            <a:pPr eaLnBrk="1" hangingPunct="1">
              <a:spcBef>
                <a:spcPct val="0"/>
              </a:spcBef>
              <a:buNone/>
            </a:pPr>
            <a:r>
              <a:rPr lang="zh-TW" altLang="en-US" sz="2400" b="1" dirty="0">
                <a:solidFill>
                  <a:schemeClr val="bg2">
                    <a:lumMod val="25000"/>
                  </a:schemeClr>
                </a:solidFill>
                <a:latin typeface="Arial" charset="0"/>
                <a:ea typeface="新細明體" charset="-120"/>
              </a:rPr>
              <a:t>延續</a:t>
            </a:r>
            <a:r>
              <a:rPr lang="en-US" altLang="zh-TW" sz="2400" b="1" dirty="0">
                <a:solidFill>
                  <a:schemeClr val="bg2">
                    <a:lumMod val="25000"/>
                  </a:schemeClr>
                </a:solidFill>
                <a:latin typeface="Arial" charset="0"/>
                <a:ea typeface="新細明體" charset="-120"/>
              </a:rPr>
              <a:t>…</a:t>
            </a:r>
          </a:p>
          <a:p>
            <a:pPr eaLnBrk="1" hangingPunct="1">
              <a:spcBef>
                <a:spcPct val="0"/>
              </a:spcBef>
              <a:buNone/>
            </a:pPr>
            <a:endParaRPr lang="en-US" altLang="zh-TW" sz="2400" b="1" dirty="0">
              <a:solidFill>
                <a:schemeClr val="bg2">
                  <a:lumMod val="25000"/>
                </a:schemeClr>
              </a:solidFill>
              <a:latin typeface="Arial" charset="0"/>
              <a:ea typeface="新細明體" charset="-120"/>
            </a:endParaRPr>
          </a:p>
        </p:txBody>
      </p:sp>
      <p:sp>
        <p:nvSpPr>
          <p:cNvPr id="32" name="文字方塊 24"/>
          <p:cNvSpPr txBox="1">
            <a:spLocks noChangeArrowheads="1"/>
          </p:cNvSpPr>
          <p:nvPr/>
        </p:nvSpPr>
        <p:spPr bwMode="auto">
          <a:xfrm>
            <a:off x="4217356" y="3247421"/>
            <a:ext cx="2428577" cy="769441"/>
          </a:xfrm>
          <a:prstGeom prst="rect">
            <a:avLst/>
          </a:prstGeom>
          <a:solidFill>
            <a:srgbClr val="FFFF99"/>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2200" b="1" dirty="0">
                <a:solidFill>
                  <a:srgbClr val="FF0000"/>
                </a:solidFill>
                <a:latin typeface="Arial" charset="0"/>
                <a:ea typeface="新細明體" charset="-120"/>
              </a:rPr>
              <a:t>5/31</a:t>
            </a:r>
            <a:r>
              <a:rPr lang="zh-TW" altLang="en-US" sz="2200" b="1" dirty="0">
                <a:solidFill>
                  <a:srgbClr val="FF0000"/>
                </a:solidFill>
                <a:latin typeface="Arial" charset="0"/>
                <a:ea typeface="新細明體" charset="-120"/>
              </a:rPr>
              <a:t>前</a:t>
            </a:r>
            <a:r>
              <a:rPr lang="zh-TW" altLang="en-US" sz="2200" b="1" dirty="0">
                <a:solidFill>
                  <a:schemeClr val="tx1"/>
                </a:solidFill>
                <a:latin typeface="Arial" charset="0"/>
                <a:ea typeface="新細明體" charset="-120"/>
              </a:rPr>
              <a:t>，</a:t>
            </a:r>
            <a:r>
              <a:rPr lang="zh-TW" altLang="en-US" sz="2200" b="1">
                <a:solidFill>
                  <a:schemeClr val="tx1"/>
                </a:solidFill>
                <a:latin typeface="Arial" charset="0"/>
                <a:ea typeface="新細明體" charset="-120"/>
              </a:rPr>
              <a:t>完成教育部 系統</a:t>
            </a:r>
            <a:r>
              <a:rPr lang="zh-TW" altLang="en-US" sz="2200" b="1" dirty="0">
                <a:solidFill>
                  <a:schemeClr val="tx1"/>
                </a:solidFill>
                <a:latin typeface="Arial" charset="0"/>
                <a:ea typeface="新細明體" charset="-120"/>
              </a:rPr>
              <a:t>轉銜通報</a:t>
            </a:r>
          </a:p>
        </p:txBody>
      </p:sp>
      <p:sp>
        <p:nvSpPr>
          <p:cNvPr id="36" name="文字方塊 1"/>
          <p:cNvSpPr txBox="1">
            <a:spLocks noChangeArrowheads="1"/>
          </p:cNvSpPr>
          <p:nvPr/>
        </p:nvSpPr>
        <p:spPr bwMode="auto">
          <a:xfrm>
            <a:off x="1041303" y="2933716"/>
            <a:ext cx="3155628" cy="1585049"/>
          </a:xfrm>
          <a:prstGeom prst="rect">
            <a:avLst/>
          </a:prstGeom>
          <a:solidFill>
            <a:srgbClr val="66FF99"/>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2200" b="1" dirty="0">
                <a:solidFill>
                  <a:srgbClr val="FF0000"/>
                </a:solidFill>
                <a:latin typeface="Arial" charset="0"/>
                <a:ea typeface="新細明體" charset="-120"/>
              </a:rPr>
              <a:t>(</a:t>
            </a:r>
            <a:r>
              <a:rPr lang="zh-TW" altLang="en-US" sz="2200" b="1" dirty="0">
                <a:solidFill>
                  <a:srgbClr val="FF0000"/>
                </a:solidFill>
                <a:latin typeface="Arial" charset="0"/>
                <a:ea typeface="新細明體" charset="-120"/>
              </a:rPr>
              <a:t>日期</a:t>
            </a:r>
            <a:r>
              <a:rPr lang="en-US" altLang="zh-TW" sz="2200" b="1" dirty="0">
                <a:solidFill>
                  <a:srgbClr val="FF0000"/>
                </a:solidFill>
                <a:latin typeface="Arial" charset="0"/>
                <a:ea typeface="新細明體" charset="-120"/>
              </a:rPr>
              <a:t>)</a:t>
            </a:r>
            <a:r>
              <a:rPr lang="zh-TW" altLang="en-US" sz="2200" b="1" dirty="0">
                <a:solidFill>
                  <a:schemeClr val="tx1"/>
                </a:solidFill>
                <a:latin typeface="Arial" charset="0"/>
                <a:ea typeface="新細明體" charset="-120"/>
              </a:rPr>
              <a:t>各國中、小</a:t>
            </a:r>
            <a:endParaRPr lang="en-US" altLang="zh-TW" sz="2200" b="1" dirty="0">
              <a:solidFill>
                <a:schemeClr val="tx1"/>
              </a:solidFill>
              <a:latin typeface="Arial" charset="0"/>
              <a:ea typeface="新細明體" charset="-120"/>
            </a:endParaRPr>
          </a:p>
          <a:p>
            <a:pPr eaLnBrk="1" hangingPunct="1">
              <a:lnSpc>
                <a:spcPts val="3000"/>
              </a:lnSpc>
              <a:spcBef>
                <a:spcPct val="0"/>
              </a:spcBef>
              <a:buNone/>
            </a:pPr>
            <a:r>
              <a:rPr lang="zh-TW" altLang="en-US" sz="2200" b="1" dirty="0">
                <a:solidFill>
                  <a:schemeClr val="tx1"/>
                </a:solidFill>
                <a:latin typeface="Arial" charset="0"/>
                <a:ea typeface="新細明體" charset="-120"/>
              </a:rPr>
              <a:t>            </a:t>
            </a:r>
            <a:r>
              <a:rPr lang="zh-TW" altLang="en-US" sz="2200" b="1" dirty="0">
                <a:solidFill>
                  <a:srgbClr val="0000FF"/>
                </a:solidFill>
                <a:latin typeface="Arial" charset="0"/>
                <a:ea typeface="新細明體" charset="-120"/>
              </a:rPr>
              <a:t>轉銜校內說明會</a:t>
            </a:r>
            <a:endParaRPr lang="en-US" altLang="zh-TW" sz="2200" b="1" dirty="0">
              <a:solidFill>
                <a:srgbClr val="0000FF"/>
              </a:solidFill>
              <a:latin typeface="Arial" charset="0"/>
              <a:ea typeface="新細明體" charset="-120"/>
            </a:endParaRPr>
          </a:p>
          <a:p>
            <a:pPr eaLnBrk="1" hangingPunct="1">
              <a:lnSpc>
                <a:spcPts val="3000"/>
              </a:lnSpc>
              <a:spcBef>
                <a:spcPct val="0"/>
              </a:spcBef>
              <a:buNone/>
            </a:pPr>
            <a:r>
              <a:rPr lang="zh-TW" altLang="en-US" sz="2200" b="1" dirty="0">
                <a:solidFill>
                  <a:schemeClr val="tx1"/>
                </a:solidFill>
                <a:latin typeface="Arial" charset="0"/>
                <a:ea typeface="新細明體" charset="-120"/>
              </a:rPr>
              <a:t>            </a:t>
            </a:r>
            <a:r>
              <a:rPr lang="zh-TW" altLang="en-US" sz="2200" b="1" dirty="0">
                <a:latin typeface="Arial" charset="0"/>
                <a:ea typeface="新細明體" charset="-120"/>
              </a:rPr>
              <a:t>轉銜資料準備</a:t>
            </a:r>
            <a:endParaRPr lang="en-US" altLang="zh-TW" sz="2200" b="1" dirty="0">
              <a:latin typeface="Arial" charset="0"/>
              <a:ea typeface="新細明體" charset="-120"/>
            </a:endParaRPr>
          </a:p>
          <a:p>
            <a:pPr eaLnBrk="1" hangingPunct="1">
              <a:lnSpc>
                <a:spcPts val="3000"/>
              </a:lnSpc>
              <a:spcBef>
                <a:spcPct val="0"/>
              </a:spcBef>
              <a:buNone/>
            </a:pPr>
            <a:r>
              <a:rPr lang="zh-TW" altLang="en-US" sz="2200" b="1" dirty="0">
                <a:solidFill>
                  <a:schemeClr val="tx1"/>
                </a:solidFill>
                <a:latin typeface="Arial" charset="0"/>
                <a:ea typeface="新細明體" charset="-120"/>
              </a:rPr>
              <a:t>            </a:t>
            </a:r>
            <a:r>
              <a:rPr lang="zh-TW" altLang="en-US" sz="2200" b="1" dirty="0">
                <a:solidFill>
                  <a:srgbClr val="660066"/>
                </a:solidFill>
                <a:latin typeface="Arial" charset="0"/>
                <a:ea typeface="新細明體" charset="-120"/>
              </a:rPr>
              <a:t>評估會議</a:t>
            </a:r>
          </a:p>
        </p:txBody>
      </p:sp>
      <p:sp>
        <p:nvSpPr>
          <p:cNvPr id="37" name="文字方塊 5"/>
          <p:cNvSpPr txBox="1">
            <a:spLocks noChangeArrowheads="1"/>
          </p:cNvSpPr>
          <p:nvPr/>
        </p:nvSpPr>
        <p:spPr bwMode="auto">
          <a:xfrm>
            <a:off x="1843677" y="6063679"/>
            <a:ext cx="1476165" cy="461665"/>
          </a:xfrm>
          <a:prstGeom prst="rect">
            <a:avLst/>
          </a:prstGeom>
          <a:solidFill>
            <a:schemeClr val="bg1"/>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None/>
            </a:pPr>
            <a:r>
              <a:rPr lang="zh-TW" altLang="en-US" sz="2400" b="1" dirty="0">
                <a:solidFill>
                  <a:schemeClr val="bg2">
                    <a:lumMod val="25000"/>
                  </a:schemeClr>
                </a:solidFill>
                <a:latin typeface="Arial" charset="0"/>
                <a:ea typeface="新細明體" charset="-120"/>
              </a:rPr>
              <a:t>輔導服務</a:t>
            </a:r>
          </a:p>
        </p:txBody>
      </p:sp>
      <p:sp>
        <p:nvSpPr>
          <p:cNvPr id="38" name="弧形向左鍵 7"/>
          <p:cNvSpPr>
            <a:spLocks noChangeArrowheads="1"/>
          </p:cNvSpPr>
          <p:nvPr/>
        </p:nvSpPr>
        <p:spPr bwMode="auto">
          <a:xfrm rot="15423785" flipH="1">
            <a:off x="4979073" y="3277883"/>
            <a:ext cx="882397" cy="4691804"/>
          </a:xfrm>
          <a:prstGeom prst="curvedLeftArrow">
            <a:avLst>
              <a:gd name="adj1" fmla="val 25890"/>
              <a:gd name="adj2" fmla="val 146958"/>
              <a:gd name="adj3" fmla="val 3522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101600">
            <a:solidFill>
              <a:schemeClr val="accent1"/>
            </a:solidFill>
            <a:miter lim="800000"/>
            <a:headEnd/>
            <a:tailEnd/>
          </a:ln>
          <a:effectLst>
            <a:outerShdw blurRad="38100" dist="30000" dir="5400000" rotWithShape="0">
              <a:srgbClr val="808080">
                <a:alpha val="45000"/>
              </a:srgbClr>
            </a:outerShdw>
          </a:effectLst>
        </p:spPr>
        <p:txBody>
          <a:bodyPr anchor="ctr"/>
          <a:lstStyle/>
          <a:p>
            <a:pPr algn="ctr">
              <a:defRPr/>
            </a:pPr>
            <a:endParaRPr lang="zh-TW" altLang="en-US"/>
          </a:p>
        </p:txBody>
      </p:sp>
      <p:sp>
        <p:nvSpPr>
          <p:cNvPr id="2" name="矩形 1"/>
          <p:cNvSpPr/>
          <p:nvPr/>
        </p:nvSpPr>
        <p:spPr>
          <a:xfrm>
            <a:off x="1041303" y="5001954"/>
            <a:ext cx="3163864" cy="1046440"/>
          </a:xfrm>
          <a:prstGeom prst="rect">
            <a:avLst/>
          </a:prstGeom>
          <a:solidFill>
            <a:srgbClr val="66FF99"/>
          </a:solidFill>
        </p:spPr>
        <p:txBody>
          <a:bodyPr wrap="square">
            <a:spAutoFit/>
          </a:bodyPr>
          <a:lstStyle/>
          <a:p>
            <a:r>
              <a:rPr lang="en-US" altLang="zh-TW" sz="2200" b="1" dirty="0">
                <a:solidFill>
                  <a:srgbClr val="FF0000"/>
                </a:solidFill>
                <a:latin typeface="Arial" charset="0"/>
                <a:ea typeface="新細明體" charset="-120"/>
              </a:rPr>
              <a:t>(</a:t>
            </a:r>
            <a:r>
              <a:rPr lang="zh-TW" altLang="en-US" sz="2200" b="1">
                <a:solidFill>
                  <a:srgbClr val="FF0000"/>
                </a:solidFill>
                <a:latin typeface="Arial" charset="0"/>
                <a:ea typeface="新細明體" charset="-120"/>
              </a:rPr>
              <a:t>日期</a:t>
            </a:r>
            <a:r>
              <a:rPr lang="en-US" altLang="zh-TW" sz="2200" b="1">
                <a:solidFill>
                  <a:srgbClr val="FF0000"/>
                </a:solidFill>
                <a:latin typeface="Arial" charset="0"/>
                <a:ea typeface="新細明體" charset="-120"/>
              </a:rPr>
              <a:t>)</a:t>
            </a:r>
            <a:r>
              <a:rPr lang="zh-TW" altLang="en-US" sz="2200" b="1" dirty="0">
                <a:solidFill>
                  <a:srgbClr val="FF0000"/>
                </a:solidFill>
              </a:rPr>
              <a:t>前</a:t>
            </a:r>
            <a:r>
              <a:rPr lang="zh-TW" altLang="en-US" dirty="0"/>
              <a:t>，</a:t>
            </a:r>
            <a:r>
              <a:rPr lang="en-US" altLang="zh-TW" sz="2000" b="1" dirty="0">
                <a:latin typeface="Arial" charset="0"/>
                <a:ea typeface="新細明體" charset="-120"/>
              </a:rPr>
              <a:t> 00</a:t>
            </a:r>
            <a:r>
              <a:rPr lang="zh-TW" altLang="en-US" sz="2000" b="1" dirty="0"/>
              <a:t>國中協助  </a:t>
            </a:r>
            <a:endParaRPr lang="en-US" altLang="zh-TW" sz="2000" b="1" dirty="0"/>
          </a:p>
          <a:p>
            <a:r>
              <a:rPr lang="zh-TW" altLang="en-US" sz="2000" b="1" dirty="0"/>
              <a:t> 通知各校實質轉銜流程</a:t>
            </a:r>
            <a:r>
              <a:rPr lang="en-US" altLang="zh-TW" sz="2000" b="1"/>
              <a:t>/</a:t>
            </a:r>
            <a:r>
              <a:rPr lang="zh-TW" altLang="en-US" sz="2000" b="1"/>
              <a:t>時間</a:t>
            </a:r>
            <a:endParaRPr lang="zh-TW" altLang="en-US" sz="2000" b="1" dirty="0"/>
          </a:p>
        </p:txBody>
      </p:sp>
      <p:sp>
        <p:nvSpPr>
          <p:cNvPr id="27" name="文字方塊 1"/>
          <p:cNvSpPr txBox="1">
            <a:spLocks noChangeArrowheads="1"/>
          </p:cNvSpPr>
          <p:nvPr/>
        </p:nvSpPr>
        <p:spPr bwMode="auto">
          <a:xfrm>
            <a:off x="1041303" y="4548170"/>
            <a:ext cx="3155628" cy="430887"/>
          </a:xfrm>
          <a:prstGeom prst="rect">
            <a:avLst/>
          </a:prstGeom>
          <a:solidFill>
            <a:srgbClr val="66FF99"/>
          </a:solidFill>
          <a:ln>
            <a:noFill/>
          </a:ln>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2200" b="1" dirty="0">
                <a:solidFill>
                  <a:srgbClr val="FF0000"/>
                </a:solidFill>
                <a:latin typeface="Arial" charset="0"/>
                <a:ea typeface="新細明體" charset="-120"/>
              </a:rPr>
              <a:t>(</a:t>
            </a:r>
            <a:r>
              <a:rPr lang="zh-TW" altLang="en-US" sz="2200" b="1" dirty="0">
                <a:solidFill>
                  <a:srgbClr val="FF0000"/>
                </a:solidFill>
                <a:latin typeface="Arial" charset="0"/>
                <a:ea typeface="新細明體" charset="-120"/>
              </a:rPr>
              <a:t>日期</a:t>
            </a:r>
            <a:r>
              <a:rPr lang="en-US" altLang="zh-TW" sz="2200" b="1" dirty="0">
                <a:solidFill>
                  <a:srgbClr val="FF0000"/>
                </a:solidFill>
                <a:latin typeface="Arial" charset="0"/>
                <a:ea typeface="新細明體" charset="-120"/>
              </a:rPr>
              <a:t>)</a:t>
            </a:r>
            <a:r>
              <a:rPr lang="zh-TW" altLang="en-US" sz="2200" b="1" dirty="0">
                <a:solidFill>
                  <a:schemeClr val="tx1"/>
                </a:solidFill>
                <a:latin typeface="Arial" charset="0"/>
                <a:ea typeface="新細明體" charset="-120"/>
              </a:rPr>
              <a:t>國小繳交回覆單         </a:t>
            </a:r>
          </a:p>
        </p:txBody>
      </p:sp>
    </p:spTree>
    <p:extLst>
      <p:ext uri="{BB962C8B-B14F-4D97-AF65-F5344CB8AC3E}">
        <p14:creationId xmlns:p14="http://schemas.microsoft.com/office/powerpoint/2010/main" val="2526673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fade">
                                      <p:cBhvr>
                                        <p:cTn id="22" dur="500"/>
                                        <p:tgtEl>
                                          <p:spTgt spid="122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294"/>
                                        </p:tgtEl>
                                        <p:attrNameLst>
                                          <p:attrName>style.visibility</p:attrName>
                                        </p:attrNameLst>
                                      </p:cBhvr>
                                      <p:to>
                                        <p:strVal val="visible"/>
                                      </p:to>
                                    </p:set>
                                    <p:animEffect transition="in" filter="wipe(left)">
                                      <p:cBhvr>
                                        <p:cTn id="32" dur="500"/>
                                        <p:tgtEl>
                                          <p:spTgt spid="122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down)">
                                      <p:cBhvr>
                                        <p:cTn id="41" dur="500"/>
                                        <p:tgtEl>
                                          <p:spTgt spid="38"/>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12300"/>
                                        </p:tgtEl>
                                        <p:attrNameLst>
                                          <p:attrName>style.visibility</p:attrName>
                                        </p:attrNameLst>
                                      </p:cBhvr>
                                      <p:to>
                                        <p:strVal val="visible"/>
                                      </p:to>
                                    </p:set>
                                    <p:animEffect transition="in" filter="wipe(left)">
                                      <p:cBhvr>
                                        <p:cTn id="45" dur="5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2294" grpId="0" animBg="1"/>
      <p:bldP spid="12300" grpId="0" animBg="1"/>
      <p:bldP spid="32" grpId="0" animBg="1"/>
      <p:bldP spid="36" grpId="0" animBg="1"/>
      <p:bldP spid="37" grpId="0" animBg="1"/>
      <p:bldP spid="38" grpId="0" animBg="1"/>
      <p:bldP spid="2"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群組 7"/>
          <p:cNvGrpSpPr>
            <a:grpSpLocks/>
          </p:cNvGrpSpPr>
          <p:nvPr/>
        </p:nvGrpSpPr>
        <p:grpSpPr bwMode="auto">
          <a:xfrm>
            <a:off x="94415" y="339808"/>
            <a:ext cx="8988484" cy="5444674"/>
            <a:chOff x="165362" y="-150354"/>
            <a:chExt cx="8870416" cy="6866956"/>
          </a:xfrm>
        </p:grpSpPr>
        <p:grpSp>
          <p:nvGrpSpPr>
            <p:cNvPr id="9" name="Group 2"/>
            <p:cNvGrpSpPr>
              <a:grpSpLocks/>
            </p:cNvGrpSpPr>
            <p:nvPr/>
          </p:nvGrpSpPr>
          <p:grpSpPr bwMode="auto">
            <a:xfrm>
              <a:off x="1331640" y="888083"/>
              <a:ext cx="7704138" cy="674688"/>
              <a:chOff x="340" y="741"/>
              <a:chExt cx="4853" cy="425"/>
            </a:xfrm>
          </p:grpSpPr>
          <p:sp>
            <p:nvSpPr>
              <p:cNvPr id="28" name="Line 3"/>
              <p:cNvSpPr>
                <a:spLocks noChangeShapeType="1"/>
              </p:cNvSpPr>
              <p:nvPr/>
            </p:nvSpPr>
            <p:spPr bwMode="auto">
              <a:xfrm>
                <a:off x="340" y="962"/>
                <a:ext cx="4853" cy="0"/>
              </a:xfrm>
              <a:prstGeom prst="line">
                <a:avLst/>
              </a:prstGeom>
              <a:noFill/>
              <a:ln w="76200">
                <a:solidFill>
                  <a:schemeClr val="bg2"/>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9" name="Rectangle 4"/>
              <p:cNvSpPr>
                <a:spLocks noChangeArrowheads="1"/>
              </p:cNvSpPr>
              <p:nvPr/>
            </p:nvSpPr>
            <p:spPr bwMode="gray">
              <a:xfrm>
                <a:off x="567" y="758"/>
                <a:ext cx="1037" cy="408"/>
              </a:xfrm>
              <a:prstGeom prst="rect">
                <a:avLst/>
              </a:prstGeom>
              <a:solidFill>
                <a:srgbClr val="6399AB"/>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FontTx/>
                  <a:buNone/>
                </a:pPr>
                <a:r>
                  <a:rPr kumimoji="0" lang="zh-TW" altLang="en-US" sz="1350" dirty="0">
                    <a:solidFill>
                      <a:schemeClr val="tx1"/>
                    </a:solidFill>
                    <a:latin typeface="Tahoma" pitchFamily="34" charset="0"/>
                    <a:ea typeface="新細明體" charset="-120"/>
                    <a:cs typeface="Tahoma" pitchFamily="34" charset="0"/>
                  </a:rPr>
                  <a:t>轉銜前</a:t>
                </a:r>
                <a:endParaRPr kumimoji="0" lang="en-US" altLang="zh-TW" sz="1350" dirty="0">
                  <a:solidFill>
                    <a:schemeClr val="tx1"/>
                  </a:solidFill>
                  <a:latin typeface="Tahoma" pitchFamily="34" charset="0"/>
                  <a:ea typeface="新細明體" charset="-120"/>
                  <a:cs typeface="Tahoma" pitchFamily="34" charset="0"/>
                </a:endParaRPr>
              </a:p>
              <a:p>
                <a:pPr algn="ctr">
                  <a:lnSpc>
                    <a:spcPct val="85000"/>
                  </a:lnSpc>
                  <a:spcBef>
                    <a:spcPct val="30000"/>
                  </a:spcBef>
                  <a:buFontTx/>
                  <a:buNone/>
                </a:pPr>
                <a:r>
                  <a:rPr kumimoji="0" lang="en-US" altLang="zh-TW" sz="1350" dirty="0">
                    <a:solidFill>
                      <a:schemeClr val="tx1"/>
                    </a:solidFill>
                    <a:latin typeface="Tahoma" pitchFamily="34" charset="0"/>
                    <a:ea typeface="新細明體" charset="-120"/>
                    <a:cs typeface="Tahoma" pitchFamily="34" charset="0"/>
                  </a:rPr>
                  <a:t>(</a:t>
                </a:r>
                <a:r>
                  <a:rPr kumimoji="0" lang="zh-TW" altLang="en-US" sz="1350" dirty="0">
                    <a:solidFill>
                      <a:schemeClr val="tx1"/>
                    </a:solidFill>
                    <a:latin typeface="Tahoma" pitchFamily="34" charset="0"/>
                    <a:ea typeface="新細明體" charset="-120"/>
                    <a:cs typeface="Tahoma" pitchFamily="34" charset="0"/>
                  </a:rPr>
                  <a:t>分區說明會</a:t>
                </a:r>
                <a:r>
                  <a:rPr kumimoji="0" lang="en-US" altLang="zh-TW" sz="1350" dirty="0">
                    <a:solidFill>
                      <a:schemeClr val="tx1"/>
                    </a:solidFill>
                    <a:latin typeface="Tahoma" pitchFamily="34" charset="0"/>
                    <a:ea typeface="新細明體" charset="-120"/>
                    <a:cs typeface="Tahoma" pitchFamily="34" charset="0"/>
                  </a:rPr>
                  <a:t>)</a:t>
                </a:r>
                <a:endParaRPr lang="zh-TW" altLang="en-US" sz="1350" dirty="0">
                  <a:solidFill>
                    <a:schemeClr val="tx1"/>
                  </a:solidFill>
                  <a:latin typeface="Arial" charset="0"/>
                  <a:ea typeface="新細明體" charset="-120"/>
                </a:endParaRPr>
              </a:p>
            </p:txBody>
          </p:sp>
          <p:sp>
            <p:nvSpPr>
              <p:cNvPr id="30" name="Rectangle 5"/>
              <p:cNvSpPr>
                <a:spLocks noChangeArrowheads="1"/>
              </p:cNvSpPr>
              <p:nvPr/>
            </p:nvSpPr>
            <p:spPr bwMode="gray">
              <a:xfrm>
                <a:off x="1787" y="749"/>
                <a:ext cx="1115" cy="408"/>
              </a:xfrm>
              <a:prstGeom prst="rect">
                <a:avLst/>
              </a:prstGeom>
              <a:solidFill>
                <a:srgbClr val="B1A35D"/>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None/>
                </a:pPr>
                <a:r>
                  <a:rPr kumimoji="0" lang="zh-TW" altLang="en-US" sz="1200" dirty="0">
                    <a:solidFill>
                      <a:schemeClr val="tx1"/>
                    </a:solidFill>
                    <a:latin typeface="Tahoma" pitchFamily="34" charset="0"/>
                    <a:ea typeface="新細明體" charset="-120"/>
                    <a:cs typeface="Tahoma" pitchFamily="34" charset="0"/>
                  </a:rPr>
                  <a:t>轉銜資料蒐集</a:t>
                </a:r>
                <a:endParaRPr kumimoji="0" lang="en-US" altLang="zh-TW" sz="1200" dirty="0">
                  <a:solidFill>
                    <a:schemeClr val="tx1"/>
                  </a:solidFill>
                  <a:latin typeface="Tahoma" pitchFamily="34" charset="0"/>
                  <a:ea typeface="新細明體" charset="-120"/>
                  <a:cs typeface="Tahoma" pitchFamily="34" charset="0"/>
                </a:endParaRPr>
              </a:p>
              <a:p>
                <a:pPr eaLnBrk="1" hangingPunct="1">
                  <a:spcBef>
                    <a:spcPct val="0"/>
                  </a:spcBef>
                  <a:buNone/>
                </a:pPr>
                <a:r>
                  <a:rPr kumimoji="0" lang="en-US" altLang="zh-TW" sz="1200" dirty="0">
                    <a:solidFill>
                      <a:schemeClr val="tx1"/>
                    </a:solidFill>
                    <a:latin typeface="Tahoma" pitchFamily="34" charset="0"/>
                    <a:ea typeface="新細明體" charset="-120"/>
                    <a:cs typeface="Tahoma" pitchFamily="34" charset="0"/>
                  </a:rPr>
                  <a:t>(</a:t>
                </a:r>
                <a:r>
                  <a:rPr kumimoji="0" lang="zh-TW" altLang="en-US" sz="1200" dirty="0">
                    <a:solidFill>
                      <a:schemeClr val="tx1"/>
                    </a:solidFill>
                    <a:latin typeface="Tahoma" pitchFamily="34" charset="0"/>
                    <a:ea typeface="新細明體" charset="-120"/>
                    <a:cs typeface="Tahoma" pitchFamily="34" charset="0"/>
                  </a:rPr>
                  <a:t>校內轉銜說明</a:t>
                </a:r>
                <a:r>
                  <a:rPr kumimoji="0" lang="zh-TW" altLang="en-US" sz="1200" dirty="0">
                    <a:solidFill>
                      <a:schemeClr val="tx1"/>
                    </a:solidFill>
                    <a:latin typeface="新細明體"/>
                    <a:ea typeface="新細明體"/>
                    <a:cs typeface="Tahoma" pitchFamily="34" charset="0"/>
                  </a:rPr>
                  <a:t>、</a:t>
                </a:r>
                <a:endParaRPr kumimoji="0" lang="en-US" altLang="zh-TW" sz="1200" dirty="0">
                  <a:solidFill>
                    <a:schemeClr val="tx1"/>
                  </a:solidFill>
                  <a:latin typeface="新細明體"/>
                  <a:ea typeface="新細明體"/>
                  <a:cs typeface="Tahoma" pitchFamily="34" charset="0"/>
                </a:endParaRPr>
              </a:p>
              <a:p>
                <a:pPr eaLnBrk="1" hangingPunct="1">
                  <a:spcBef>
                    <a:spcPct val="0"/>
                  </a:spcBef>
                  <a:buNone/>
                </a:pPr>
                <a:r>
                  <a:rPr lang="zh-TW" altLang="zh-TW" sz="1200" dirty="0">
                    <a:solidFill>
                      <a:schemeClr val="tx1"/>
                    </a:solidFill>
                    <a:latin typeface="Arial" charset="0"/>
                    <a:ea typeface="新細明體" charset="-120"/>
                  </a:rPr>
                  <a:t>轉銜</a:t>
                </a:r>
                <a:r>
                  <a:rPr lang="zh-TW" altLang="en-US" sz="1200" dirty="0">
                    <a:solidFill>
                      <a:schemeClr val="tx1"/>
                    </a:solidFill>
                    <a:latin typeface="Arial" charset="0"/>
                    <a:ea typeface="新細明體" charset="-120"/>
                  </a:rPr>
                  <a:t>評估</a:t>
                </a:r>
                <a:r>
                  <a:rPr lang="zh-TW" altLang="zh-TW" sz="1200" dirty="0">
                    <a:solidFill>
                      <a:schemeClr val="tx1"/>
                    </a:solidFill>
                    <a:latin typeface="Arial" charset="0"/>
                    <a:ea typeface="新細明體" charset="-120"/>
                  </a:rPr>
                  <a:t>會議</a:t>
                </a:r>
                <a:r>
                  <a:rPr kumimoji="0" lang="en-US" altLang="zh-TW" sz="1200" dirty="0">
                    <a:solidFill>
                      <a:schemeClr val="tx1"/>
                    </a:solidFill>
                    <a:latin typeface="Tahoma" pitchFamily="34" charset="0"/>
                    <a:ea typeface="新細明體" charset="-120"/>
                    <a:cs typeface="Tahoma" pitchFamily="34" charset="0"/>
                  </a:rPr>
                  <a:t>)</a:t>
                </a:r>
              </a:p>
            </p:txBody>
          </p:sp>
          <p:sp>
            <p:nvSpPr>
              <p:cNvPr id="31" name="Rectangle 6"/>
              <p:cNvSpPr>
                <a:spLocks noChangeArrowheads="1"/>
              </p:cNvSpPr>
              <p:nvPr/>
            </p:nvSpPr>
            <p:spPr bwMode="gray">
              <a:xfrm>
                <a:off x="3007" y="741"/>
                <a:ext cx="984" cy="408"/>
              </a:xfrm>
              <a:prstGeom prst="rect">
                <a:avLst/>
              </a:prstGeom>
              <a:solidFill>
                <a:srgbClr val="E0AD12"/>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轉銜中</a:t>
                </a:r>
                <a:endParaRPr lang="en-US" altLang="zh-TW" sz="1350" dirty="0">
                  <a:solidFill>
                    <a:schemeClr val="tx1"/>
                  </a:solidFill>
                  <a:latin typeface="Arial" charset="0"/>
                  <a:ea typeface="新細明體" charset="-120"/>
                </a:endParaRPr>
              </a:p>
              <a:p>
                <a:pPr algn="ctr">
                  <a:lnSpc>
                    <a:spcPct val="85000"/>
                  </a:lnSpc>
                  <a:spcBef>
                    <a:spcPct val="30000"/>
                  </a:spcBef>
                  <a:buFontTx/>
                  <a:buNone/>
                </a:pPr>
                <a:r>
                  <a:rPr kumimoji="0" lang="en-US" altLang="zh-TW" sz="1350" dirty="0">
                    <a:solidFill>
                      <a:schemeClr val="tx1"/>
                    </a:solidFill>
                    <a:latin typeface="Tahoma" pitchFamily="34" charset="0"/>
                    <a:ea typeface="新細明體" charset="-120"/>
                    <a:cs typeface="Tahoma" pitchFamily="34" charset="0"/>
                  </a:rPr>
                  <a:t>(</a:t>
                </a:r>
                <a:r>
                  <a:rPr kumimoji="0" lang="zh-TW" altLang="en-US" sz="1350" dirty="0">
                    <a:solidFill>
                      <a:schemeClr val="tx1"/>
                    </a:solidFill>
                    <a:latin typeface="Tahoma" pitchFamily="34" charset="0"/>
                    <a:ea typeface="新細明體" charset="-120"/>
                    <a:cs typeface="Tahoma" pitchFamily="34" charset="0"/>
                  </a:rPr>
                  <a:t>實質轉銜</a:t>
                </a:r>
                <a:r>
                  <a:rPr kumimoji="0" lang="en-US" altLang="zh-TW" sz="1350" dirty="0">
                    <a:solidFill>
                      <a:schemeClr val="tx1"/>
                    </a:solidFill>
                    <a:latin typeface="Tahoma" pitchFamily="34" charset="0"/>
                    <a:ea typeface="新細明體" charset="-120"/>
                    <a:cs typeface="Tahoma" pitchFamily="34" charset="0"/>
                  </a:rPr>
                  <a:t>)</a:t>
                </a:r>
                <a:endParaRPr lang="zh-TW" altLang="en-US" sz="1350" dirty="0">
                  <a:solidFill>
                    <a:schemeClr val="tx1"/>
                  </a:solidFill>
                  <a:latin typeface="Arial" charset="0"/>
                  <a:ea typeface="新細明體" charset="-120"/>
                </a:endParaRPr>
              </a:p>
            </p:txBody>
          </p:sp>
          <p:sp>
            <p:nvSpPr>
              <p:cNvPr id="32" name="Rectangle 7"/>
              <p:cNvSpPr>
                <a:spLocks noChangeArrowheads="1"/>
              </p:cNvSpPr>
              <p:nvPr/>
            </p:nvSpPr>
            <p:spPr bwMode="gray">
              <a:xfrm>
                <a:off x="4096" y="754"/>
                <a:ext cx="1007" cy="408"/>
              </a:xfrm>
              <a:prstGeom prst="rect">
                <a:avLst/>
              </a:prstGeom>
              <a:solidFill>
                <a:srgbClr val="A1A646"/>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dirty="0">
                    <a:solidFill>
                      <a:schemeClr val="tx1"/>
                    </a:solidFill>
                    <a:latin typeface="Arial" charset="0"/>
                    <a:ea typeface="新細明體" charset="-120"/>
                  </a:rPr>
                  <a:t>轉銜後</a:t>
                </a:r>
              </a:p>
            </p:txBody>
          </p:sp>
        </p:grpSp>
        <p:grpSp>
          <p:nvGrpSpPr>
            <p:cNvPr id="10" name="Group 2"/>
            <p:cNvGrpSpPr>
              <a:grpSpLocks/>
            </p:cNvGrpSpPr>
            <p:nvPr/>
          </p:nvGrpSpPr>
          <p:grpSpPr bwMode="auto">
            <a:xfrm>
              <a:off x="165362" y="1556792"/>
              <a:ext cx="8753399" cy="5159810"/>
              <a:chOff x="741" y="599"/>
              <a:chExt cx="4330" cy="3513"/>
            </a:xfrm>
          </p:grpSpPr>
          <p:sp>
            <p:nvSpPr>
              <p:cNvPr id="19" name="Rectangle 3"/>
              <p:cNvSpPr>
                <a:spLocks noChangeArrowheads="1"/>
              </p:cNvSpPr>
              <p:nvPr/>
            </p:nvSpPr>
            <p:spPr bwMode="gray">
              <a:xfrm>
                <a:off x="741" y="1236"/>
                <a:ext cx="589" cy="539"/>
              </a:xfrm>
              <a:prstGeom prst="rect">
                <a:avLst/>
              </a:prstGeom>
              <a:solidFill>
                <a:srgbClr val="6399A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a:solidFill>
                      <a:schemeClr val="tx1"/>
                    </a:solidFill>
                    <a:latin typeface="Arial" charset="0"/>
                    <a:ea typeface="新細明體" charset="-120"/>
                  </a:rPr>
                  <a:t>行政人員</a:t>
                </a:r>
              </a:p>
            </p:txBody>
          </p:sp>
          <p:sp>
            <p:nvSpPr>
              <p:cNvPr id="20" name="AutoShape 4"/>
              <p:cNvSpPr>
                <a:spLocks noChangeArrowheads="1"/>
              </p:cNvSpPr>
              <p:nvPr/>
            </p:nvSpPr>
            <p:spPr bwMode="gray">
              <a:xfrm rot="5400000">
                <a:off x="478" y="1459"/>
                <a:ext cx="1867" cy="1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49 w 21600"/>
                  <a:gd name="T13" fmla="*/ 5143 h 21600"/>
                  <a:gd name="T14" fmla="*/ 16451 w 21600"/>
                  <a:gd name="T15" fmla="*/ 16457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6399AB"/>
                  </a:gs>
                  <a:gs pos="100000">
                    <a:srgbClr val="D2E2E7"/>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21" name="Rectangle 5"/>
              <p:cNvSpPr>
                <a:spLocks noChangeArrowheads="1"/>
              </p:cNvSpPr>
              <p:nvPr/>
            </p:nvSpPr>
            <p:spPr bwMode="auto">
              <a:xfrm>
                <a:off x="1498" y="614"/>
                <a:ext cx="3573" cy="1861"/>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22" name="Rectangle 6"/>
              <p:cNvSpPr>
                <a:spLocks noChangeArrowheads="1"/>
              </p:cNvSpPr>
              <p:nvPr/>
            </p:nvSpPr>
            <p:spPr bwMode="gray">
              <a:xfrm>
                <a:off x="741" y="2759"/>
                <a:ext cx="563" cy="293"/>
              </a:xfrm>
              <a:prstGeom prst="rect">
                <a:avLst/>
              </a:prstGeom>
              <a:solidFill>
                <a:srgbClr val="E0AD12"/>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dirty="0">
                    <a:solidFill>
                      <a:schemeClr val="tx1"/>
                    </a:solidFill>
                    <a:latin typeface="Arial" charset="0"/>
                    <a:ea typeface="新細明體" charset="-120"/>
                  </a:rPr>
                  <a:t>導師</a:t>
                </a:r>
              </a:p>
            </p:txBody>
          </p:sp>
          <p:sp>
            <p:nvSpPr>
              <p:cNvPr id="23" name="AutoShape 7"/>
              <p:cNvSpPr>
                <a:spLocks noChangeArrowheads="1"/>
              </p:cNvSpPr>
              <p:nvPr/>
            </p:nvSpPr>
            <p:spPr bwMode="gray">
              <a:xfrm rot="5400000">
                <a:off x="980" y="2794"/>
                <a:ext cx="834" cy="17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43 w 21600"/>
                  <a:gd name="T13" fmla="*/ 5097 h 21600"/>
                  <a:gd name="T14" fmla="*/ 16457 w 21600"/>
                  <a:gd name="T15" fmla="*/ 16503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E0AD12"/>
                  </a:gs>
                  <a:gs pos="100000">
                    <a:srgbClr val="F6E8BB"/>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24" name="Rectangle 8"/>
              <p:cNvSpPr>
                <a:spLocks noChangeArrowheads="1"/>
              </p:cNvSpPr>
              <p:nvPr/>
            </p:nvSpPr>
            <p:spPr bwMode="auto">
              <a:xfrm>
                <a:off x="1498" y="2466"/>
                <a:ext cx="3573" cy="834"/>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25" name="Rectangle 9"/>
              <p:cNvSpPr>
                <a:spLocks noChangeArrowheads="1"/>
              </p:cNvSpPr>
              <p:nvPr/>
            </p:nvSpPr>
            <p:spPr bwMode="gray">
              <a:xfrm>
                <a:off x="741" y="3502"/>
                <a:ext cx="583" cy="344"/>
              </a:xfrm>
              <a:prstGeom prst="rect">
                <a:avLst/>
              </a:prstGeom>
              <a:solidFill>
                <a:srgbClr val="A1A646"/>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專兼輔</a:t>
                </a:r>
                <a:br>
                  <a:rPr lang="en-US" altLang="zh-TW" sz="1350" dirty="0">
                    <a:solidFill>
                      <a:schemeClr val="tx1"/>
                    </a:solidFill>
                    <a:latin typeface="Arial" charset="0"/>
                    <a:ea typeface="新細明體" charset="-120"/>
                  </a:rPr>
                </a:br>
                <a:r>
                  <a:rPr lang="zh-TW" altLang="en-US" sz="1350" dirty="0">
                    <a:solidFill>
                      <a:schemeClr val="tx1"/>
                    </a:solidFill>
                    <a:latin typeface="Arial" charset="0"/>
                    <a:ea typeface="新細明體" charset="-120"/>
                  </a:rPr>
                  <a:t>教師</a:t>
                </a:r>
              </a:p>
            </p:txBody>
          </p:sp>
          <p:sp>
            <p:nvSpPr>
              <p:cNvPr id="26" name="AutoShape 10"/>
              <p:cNvSpPr>
                <a:spLocks noChangeArrowheads="1"/>
              </p:cNvSpPr>
              <p:nvPr/>
            </p:nvSpPr>
            <p:spPr bwMode="gray">
              <a:xfrm rot="5400000">
                <a:off x="1015" y="3618"/>
                <a:ext cx="792" cy="15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60 w 21600"/>
                  <a:gd name="T13" fmla="*/ 5058 h 21600"/>
                  <a:gd name="T14" fmla="*/ 16440 w 21600"/>
                  <a:gd name="T15" fmla="*/ 16542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A1A646"/>
                  </a:gs>
                  <a:gs pos="100000">
                    <a:srgbClr val="E4E6CA"/>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27" name="Rectangle 11"/>
              <p:cNvSpPr>
                <a:spLocks noChangeArrowheads="1"/>
              </p:cNvSpPr>
              <p:nvPr/>
            </p:nvSpPr>
            <p:spPr bwMode="auto">
              <a:xfrm>
                <a:off x="1498" y="3300"/>
                <a:ext cx="3573" cy="812"/>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grpSp>
        <p:sp>
          <p:nvSpPr>
            <p:cNvPr id="11" name="矩形 4"/>
            <p:cNvSpPr>
              <a:spLocks noChangeArrowheads="1"/>
            </p:cNvSpPr>
            <p:nvPr/>
          </p:nvSpPr>
          <p:spPr bwMode="auto">
            <a:xfrm>
              <a:off x="1680875" y="2380693"/>
              <a:ext cx="1769001" cy="815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了解六年級</a:t>
              </a:r>
              <a:r>
                <a:rPr lang="zh-TW" altLang="en-US" sz="1200" dirty="0">
                  <a:solidFill>
                    <a:schemeClr val="tx1"/>
                  </a:solidFill>
                  <a:latin typeface="Arial" charset="0"/>
                  <a:ea typeface="新細明體" charset="-120"/>
                </a:rPr>
                <a:t>學生</a:t>
              </a:r>
              <a:r>
                <a:rPr lang="zh-TW" altLang="zh-TW" sz="1200" dirty="0">
                  <a:solidFill>
                    <a:schemeClr val="tx1"/>
                  </a:solidFill>
                  <a:latin typeface="Arial" charset="0"/>
                  <a:ea typeface="新細明體" charset="-120"/>
                </a:rPr>
                <a:t>屬性與導師特性</a:t>
              </a:r>
              <a:r>
                <a:rPr lang="zh-TW" altLang="en-US" sz="1200" dirty="0">
                  <a:solidFill>
                    <a:schemeClr val="tx1"/>
                  </a:solidFill>
                  <a:latin typeface="Arial" charset="0"/>
                  <a:ea typeface="新細明體" charset="-120"/>
                </a:rPr>
                <a:t>，並向相關人員收集學生資料。</a:t>
              </a:r>
              <a:endParaRPr lang="en-US" altLang="zh-TW" sz="1200" dirty="0">
                <a:solidFill>
                  <a:schemeClr val="tx1"/>
                </a:solidFill>
                <a:latin typeface="Arial" charset="0"/>
                <a:ea typeface="新細明體" charset="-120"/>
              </a:endParaRPr>
            </a:p>
          </p:txBody>
        </p:sp>
        <p:sp>
          <p:nvSpPr>
            <p:cNvPr id="12" name="矩形 5"/>
            <p:cNvSpPr>
              <a:spLocks noChangeArrowheads="1"/>
            </p:cNvSpPr>
            <p:nvPr/>
          </p:nvSpPr>
          <p:spPr bwMode="auto">
            <a:xfrm>
              <a:off x="3390833" y="1557662"/>
              <a:ext cx="2301504" cy="267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Arial" charset="0"/>
                  <a:ea typeface="新細明體" charset="-120"/>
                </a:rPr>
                <a:t>1.</a:t>
              </a:r>
              <a:r>
                <a:rPr lang="zh-TW" altLang="zh-TW" sz="1200" dirty="0">
                  <a:solidFill>
                    <a:schemeClr val="tx1"/>
                  </a:solidFill>
                  <a:latin typeface="Arial" charset="0"/>
                  <a:ea typeface="新細明體" charset="-120"/>
                </a:rPr>
                <a:t>召開校內轉銜說明會議，向導師傳達轉銜信念並說明轉銜表。</a:t>
              </a:r>
            </a:p>
            <a:p>
              <a:pPr eaLnBrk="1" hangingPunct="1">
                <a:spcBef>
                  <a:spcPct val="0"/>
                </a:spcBef>
                <a:buFontTx/>
                <a:buNone/>
              </a:pPr>
              <a:r>
                <a:rPr lang="en-US" altLang="zh-TW" sz="1200" dirty="0">
                  <a:solidFill>
                    <a:schemeClr val="tx1"/>
                  </a:solidFill>
                  <a:latin typeface="Arial" charset="0"/>
                  <a:ea typeface="新細明體" charset="-120"/>
                </a:rPr>
                <a:t>2.</a:t>
              </a:r>
              <a:r>
                <a:rPr lang="zh-TW" altLang="zh-TW" sz="1200" dirty="0">
                  <a:solidFill>
                    <a:schemeClr val="tx1"/>
                  </a:solidFill>
                  <a:latin typeface="Arial" charset="0"/>
                  <a:ea typeface="新細明體" charset="-120"/>
                </a:rPr>
                <a:t>盤整</a:t>
              </a:r>
              <a:r>
                <a:rPr lang="zh-TW" altLang="en-US" sz="1200" dirty="0">
                  <a:solidFill>
                    <a:schemeClr val="tx1"/>
                  </a:solidFill>
                  <a:latin typeface="Arial" charset="0"/>
                  <a:ea typeface="新細明體" charset="-120"/>
                </a:rPr>
                <a:t>校內</a:t>
              </a:r>
              <a:r>
                <a:rPr lang="zh-TW" altLang="zh-TW" sz="1200" dirty="0">
                  <a:solidFill>
                    <a:schemeClr val="tx1"/>
                  </a:solidFill>
                  <a:latin typeface="Arial" charset="0"/>
                  <a:ea typeface="新細明體" charset="-120"/>
                </a:rPr>
                <a:t>輔導</a:t>
              </a:r>
              <a:r>
                <a:rPr lang="zh-TW" altLang="en-US" sz="1200" dirty="0">
                  <a:solidFill>
                    <a:schemeClr val="tx1"/>
                  </a:solidFill>
                  <a:latin typeface="Arial" charset="0"/>
                  <a:ea typeface="新細明體" charset="-120"/>
                </a:rPr>
                <a:t>學生</a:t>
              </a:r>
              <a:r>
                <a:rPr lang="zh-TW" altLang="zh-TW" sz="1200" dirty="0">
                  <a:solidFill>
                    <a:schemeClr val="tx1"/>
                  </a:solidFill>
                  <a:latin typeface="Arial" charset="0"/>
                  <a:ea typeface="新細明體" charset="-120"/>
                </a:rPr>
                <a:t>，提供導師初步推薦名單。</a:t>
              </a:r>
            </a:p>
            <a:p>
              <a:pPr eaLnBrk="1" hangingPunct="1">
                <a:spcBef>
                  <a:spcPct val="0"/>
                </a:spcBef>
                <a:buFontTx/>
                <a:buNone/>
              </a:pPr>
              <a:r>
                <a:rPr lang="en-US" altLang="zh-TW" sz="1200" dirty="0">
                  <a:solidFill>
                    <a:schemeClr val="tx1"/>
                  </a:solidFill>
                  <a:latin typeface="Arial" charset="0"/>
                  <a:ea typeface="新細明體" charset="-120"/>
                </a:rPr>
                <a:t>3.</a:t>
              </a:r>
              <a:r>
                <a:rPr lang="zh-TW" altLang="zh-TW" sz="1200" dirty="0">
                  <a:solidFill>
                    <a:schemeClr val="tx1"/>
                  </a:solidFill>
                  <a:latin typeface="Arial" charset="0"/>
                  <a:ea typeface="新細明體" charset="-120"/>
                </a:rPr>
                <a:t>確認最終轉銜名單，並彙整校內轉銜表及相關輔導資料。</a:t>
              </a:r>
            </a:p>
            <a:p>
              <a:pPr eaLnBrk="1" hangingPunct="1">
                <a:spcBef>
                  <a:spcPct val="0"/>
                </a:spcBef>
                <a:buFontTx/>
                <a:buNone/>
              </a:pPr>
              <a:r>
                <a:rPr lang="en-US" altLang="zh-TW" sz="1200" dirty="0">
                  <a:solidFill>
                    <a:schemeClr val="tx1"/>
                  </a:solidFill>
                  <a:latin typeface="Arial" charset="0"/>
                  <a:ea typeface="新細明體" charset="-120"/>
                </a:rPr>
                <a:t>4.</a:t>
              </a:r>
              <a:r>
                <a:rPr lang="zh-TW" altLang="zh-TW" sz="1200" dirty="0">
                  <a:solidFill>
                    <a:schemeClr val="tx1"/>
                  </a:solidFill>
                  <a:latin typeface="Arial" charset="0"/>
                  <a:ea typeface="新細明體" charset="-120"/>
                </a:rPr>
                <a:t>確認轉銜名單中所需之行政協助事項。</a:t>
              </a:r>
            </a:p>
            <a:p>
              <a:pPr eaLnBrk="1" hangingPunct="1">
                <a:spcBef>
                  <a:spcPct val="0"/>
                </a:spcBef>
                <a:buFontTx/>
                <a:buNone/>
              </a:pPr>
              <a:r>
                <a:rPr lang="en-US" altLang="zh-TW" sz="1200" dirty="0">
                  <a:solidFill>
                    <a:schemeClr val="tx1"/>
                  </a:solidFill>
                  <a:latin typeface="Arial" charset="0"/>
                  <a:ea typeface="新細明體" charset="-120"/>
                </a:rPr>
                <a:t>5.</a:t>
              </a:r>
              <a:r>
                <a:rPr lang="zh-TW" altLang="zh-TW" sz="1200" dirty="0">
                  <a:solidFill>
                    <a:schemeClr val="tx1"/>
                  </a:solidFill>
                  <a:latin typeface="Arial" charset="0"/>
                  <a:ea typeface="新細明體" charset="-120"/>
                </a:rPr>
                <a:t>填寫轉銜表：補充未被導師轉銜出來之學生。</a:t>
              </a:r>
            </a:p>
            <a:p>
              <a:pPr eaLnBrk="1" hangingPunct="1">
                <a:spcBef>
                  <a:spcPct val="0"/>
                </a:spcBef>
                <a:buFontTx/>
                <a:buNone/>
              </a:pPr>
              <a:r>
                <a:rPr lang="en-US" altLang="zh-TW" sz="1200" dirty="0">
                  <a:solidFill>
                    <a:schemeClr val="tx1"/>
                  </a:solidFill>
                  <a:latin typeface="Arial" charset="0"/>
                  <a:ea typeface="新細明體" charset="-120"/>
                </a:rPr>
                <a:t>6.</a:t>
              </a:r>
              <a:r>
                <a:rPr lang="zh-TW" altLang="zh-TW" sz="1200" dirty="0">
                  <a:solidFill>
                    <a:schemeClr val="tx1"/>
                  </a:solidFill>
                  <a:latin typeface="Arial" charset="0"/>
                  <a:ea typeface="新細明體" charset="-120"/>
                </a:rPr>
                <a:t>留存校內轉銜名單存參。 </a:t>
              </a:r>
              <a:endParaRPr lang="zh-TW" altLang="en-US" sz="1200" dirty="0">
                <a:solidFill>
                  <a:schemeClr val="tx1"/>
                </a:solidFill>
                <a:latin typeface="Arial" charset="0"/>
                <a:ea typeface="新細明體" charset="-120"/>
              </a:endParaRPr>
            </a:p>
          </p:txBody>
        </p:sp>
        <p:sp>
          <p:nvSpPr>
            <p:cNvPr id="13" name="矩形 7"/>
            <p:cNvSpPr>
              <a:spLocks noChangeArrowheads="1"/>
            </p:cNvSpPr>
            <p:nvPr/>
          </p:nvSpPr>
          <p:spPr bwMode="auto">
            <a:xfrm>
              <a:off x="7236296" y="1628799"/>
              <a:ext cx="1799482" cy="197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Arial" charset="0"/>
                  <a:ea typeface="新細明體" charset="-120"/>
                </a:rPr>
                <a:t>1.</a:t>
              </a:r>
              <a:r>
                <a:rPr lang="zh-TW" altLang="zh-TW" sz="1200" dirty="0">
                  <a:solidFill>
                    <a:schemeClr val="tx1"/>
                  </a:solidFill>
                  <a:latin typeface="Arial" charset="0"/>
                  <a:ea typeface="新細明體" charset="-120"/>
                </a:rPr>
                <a:t>提供國中端後續說明與補充。</a:t>
              </a:r>
            </a:p>
            <a:p>
              <a:pPr eaLnBrk="1" hangingPunct="1">
                <a:spcBef>
                  <a:spcPct val="0"/>
                </a:spcBef>
                <a:buFontTx/>
                <a:buNone/>
              </a:pPr>
              <a:r>
                <a:rPr lang="en-US" altLang="zh-TW" sz="1200" dirty="0">
                  <a:solidFill>
                    <a:schemeClr val="tx1"/>
                  </a:solidFill>
                  <a:latin typeface="Arial" charset="0"/>
                  <a:ea typeface="新細明體" charset="-120"/>
                </a:rPr>
                <a:t>2.</a:t>
              </a:r>
              <a:r>
                <a:rPr lang="zh-TW" altLang="zh-TW" sz="1200" b="1" dirty="0">
                  <a:solidFill>
                    <a:schemeClr val="tx1"/>
                  </a:solidFill>
                  <a:latin typeface="Arial" charset="0"/>
                  <a:ea typeface="新細明體" charset="-120"/>
                </a:rPr>
                <a:t>未轉入原轉銜學校，需主動告</a:t>
              </a:r>
              <a:r>
                <a:rPr lang="zh-TW" altLang="en-US" sz="1200" b="1" dirty="0">
                  <a:solidFill>
                    <a:schemeClr val="tx1"/>
                  </a:solidFill>
                  <a:latin typeface="Arial" charset="0"/>
                  <a:ea typeface="新細明體" charset="-120"/>
                </a:rPr>
                <a:t>知</a:t>
              </a:r>
              <a:r>
                <a:rPr lang="zh-TW" altLang="zh-TW" sz="1200" b="1" dirty="0">
                  <a:solidFill>
                    <a:schemeClr val="tx1"/>
                  </a:solidFill>
                  <a:latin typeface="Arial" charset="0"/>
                  <a:ea typeface="新細明體" charset="-120"/>
                </a:rPr>
                <a:t>原</a:t>
              </a:r>
              <a:r>
                <a:rPr lang="zh-TW" altLang="en-US" sz="1200" b="1" dirty="0">
                  <a:solidFill>
                    <a:schemeClr val="tx1"/>
                  </a:solidFill>
                  <a:latin typeface="Arial" charset="0"/>
                  <a:ea typeface="新細明體" charset="-120"/>
                </a:rPr>
                <a:t>轉銜</a:t>
              </a:r>
              <a:r>
                <a:rPr lang="zh-TW" altLang="zh-TW" sz="1200" b="1" dirty="0">
                  <a:solidFill>
                    <a:schemeClr val="tx1"/>
                  </a:solidFill>
                  <a:latin typeface="Arial" charset="0"/>
                  <a:ea typeface="新細明體" charset="-120"/>
                </a:rPr>
                <a:t>學校與新轉入學校。</a:t>
              </a:r>
              <a:endParaRPr lang="en-US" altLang="zh-TW" sz="1200" b="1" dirty="0">
                <a:solidFill>
                  <a:schemeClr val="tx1"/>
                </a:solidFill>
                <a:latin typeface="Arial" charset="0"/>
                <a:ea typeface="新細明體" charset="-120"/>
              </a:endParaRPr>
            </a:p>
            <a:p>
              <a:pPr eaLnBrk="1" hangingPunct="1">
                <a:spcBef>
                  <a:spcPct val="0"/>
                </a:spcBef>
                <a:buFontTx/>
                <a:buNone/>
              </a:pPr>
              <a:r>
                <a:rPr lang="en-US" altLang="zh-TW" sz="1200" dirty="0">
                  <a:solidFill>
                    <a:schemeClr val="tx1"/>
                  </a:solidFill>
                  <a:latin typeface="Arial" charset="0"/>
                  <a:ea typeface="新細明體" charset="-120"/>
                </a:rPr>
                <a:t>3.</a:t>
              </a:r>
              <a:r>
                <a:rPr lang="zh-TW" altLang="en-US" sz="1200" dirty="0">
                  <a:solidFill>
                    <a:schemeClr val="tx1"/>
                  </a:solidFill>
                  <a:latin typeface="Arial" charset="0"/>
                  <a:ea typeface="新細明體" charset="-120"/>
                </a:rPr>
                <a:t>系統上轉銜後六個月若學生轉出無學校接收</a:t>
              </a:r>
              <a:r>
                <a:rPr lang="zh-TW" altLang="zh-TW" sz="1200" dirty="0">
                  <a:solidFill>
                    <a:schemeClr val="tx1"/>
                  </a:solidFill>
                  <a:latin typeface="Arial" charset="0"/>
                  <a:ea typeface="新細明體" charset="-120"/>
                </a:rPr>
                <a:t>，</a:t>
              </a:r>
              <a:r>
                <a:rPr lang="zh-TW" altLang="en-US" sz="1200" dirty="0">
                  <a:solidFill>
                    <a:schemeClr val="tx1"/>
                  </a:solidFill>
                  <a:latin typeface="Arial" charset="0"/>
                  <a:ea typeface="新細明體" charset="-120"/>
                </a:rPr>
                <a:t>將名單報請教育局</a:t>
              </a:r>
              <a:r>
                <a:rPr lang="zh-TW" altLang="zh-TW" sz="1200" dirty="0">
                  <a:solidFill>
                    <a:schemeClr val="tx1"/>
                  </a:solidFill>
                  <a:latin typeface="Arial" charset="0"/>
                  <a:ea typeface="新細明體" charset="-120"/>
                </a:rPr>
                <a:t>。</a:t>
              </a:r>
              <a:endParaRPr lang="zh-TW" altLang="en-US" sz="1200" dirty="0">
                <a:solidFill>
                  <a:schemeClr val="tx1"/>
                </a:solidFill>
                <a:latin typeface="Arial" charset="0"/>
                <a:ea typeface="新細明體" charset="-120"/>
              </a:endParaRPr>
            </a:p>
          </p:txBody>
        </p:sp>
        <p:sp>
          <p:nvSpPr>
            <p:cNvPr id="14" name="矩形 8"/>
            <p:cNvSpPr>
              <a:spLocks noChangeArrowheads="1"/>
            </p:cNvSpPr>
            <p:nvPr/>
          </p:nvSpPr>
          <p:spPr bwMode="auto">
            <a:xfrm>
              <a:off x="3421475" y="4399845"/>
              <a:ext cx="2447750" cy="1048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Arial" charset="0"/>
                  <a:ea typeface="新細明體" charset="-120"/>
                </a:rPr>
                <a:t>1.</a:t>
              </a:r>
              <a:r>
                <a:rPr lang="zh-TW" altLang="zh-TW" sz="1200" dirty="0">
                  <a:solidFill>
                    <a:schemeClr val="tx1"/>
                  </a:solidFill>
                  <a:latin typeface="Arial" charset="0"/>
                  <a:ea typeface="新細明體" charset="-120"/>
                </a:rPr>
                <a:t>參加校內轉銜說明會。</a:t>
              </a:r>
            </a:p>
            <a:p>
              <a:pPr eaLnBrk="1" hangingPunct="1">
                <a:spcBef>
                  <a:spcPct val="0"/>
                </a:spcBef>
                <a:buFontTx/>
                <a:buNone/>
              </a:pPr>
              <a:r>
                <a:rPr lang="en-US" altLang="zh-TW" sz="1200" dirty="0">
                  <a:solidFill>
                    <a:schemeClr val="tx1"/>
                  </a:solidFill>
                  <a:latin typeface="Arial" charset="0"/>
                  <a:ea typeface="新細明體" charset="-120"/>
                </a:rPr>
                <a:t>2.</a:t>
              </a:r>
              <a:r>
                <a:rPr lang="zh-TW" altLang="zh-TW" sz="1200" dirty="0">
                  <a:solidFill>
                    <a:schemeClr val="tx1"/>
                  </a:solidFill>
                  <a:latin typeface="Arial" charset="0"/>
                  <a:ea typeface="新細明體" charset="-120"/>
                </a:rPr>
                <a:t>了解轉銜表單與填寫方式。</a:t>
              </a:r>
            </a:p>
            <a:p>
              <a:pPr eaLnBrk="1" hangingPunct="1">
                <a:spcBef>
                  <a:spcPct val="0"/>
                </a:spcBef>
                <a:buFontTx/>
                <a:buNone/>
              </a:pPr>
              <a:r>
                <a:rPr lang="en-US" altLang="zh-TW" sz="1200" dirty="0">
                  <a:solidFill>
                    <a:schemeClr val="tx1"/>
                  </a:solidFill>
                  <a:latin typeface="Arial" charset="0"/>
                  <a:ea typeface="新細明體" charset="-120"/>
                </a:rPr>
                <a:t>3.</a:t>
              </a:r>
              <a:r>
                <a:rPr lang="zh-TW" altLang="zh-TW" sz="1200" dirty="0">
                  <a:solidFill>
                    <a:schemeClr val="tx1"/>
                  </a:solidFill>
                  <a:latin typeface="Arial" charset="0"/>
                  <a:ea typeface="新細明體" charset="-120"/>
                </a:rPr>
                <a:t>轉銜適合學生。</a:t>
              </a:r>
            </a:p>
            <a:p>
              <a:pPr eaLnBrk="1" hangingPunct="1">
                <a:spcBef>
                  <a:spcPct val="0"/>
                </a:spcBef>
                <a:buFontTx/>
                <a:buNone/>
              </a:pPr>
              <a:r>
                <a:rPr lang="en-US" altLang="zh-TW" sz="1200" dirty="0">
                  <a:solidFill>
                    <a:schemeClr val="tx1"/>
                  </a:solidFill>
                  <a:latin typeface="Arial" charset="0"/>
                  <a:ea typeface="新細明體" charset="-120"/>
                </a:rPr>
                <a:t>4.</a:t>
              </a:r>
              <a:r>
                <a:rPr lang="zh-TW" altLang="zh-TW" sz="1200" dirty="0">
                  <a:solidFill>
                    <a:schemeClr val="tx1"/>
                  </a:solidFill>
                  <a:latin typeface="Arial" charset="0"/>
                  <a:ea typeface="新細明體" charset="-120"/>
                </a:rPr>
                <a:t>填寫轉銜表。 </a:t>
              </a:r>
              <a:endParaRPr lang="zh-TW" altLang="en-US" sz="1200" dirty="0">
                <a:solidFill>
                  <a:schemeClr val="tx1"/>
                </a:solidFill>
                <a:latin typeface="Arial" charset="0"/>
                <a:ea typeface="新細明體" charset="-120"/>
              </a:endParaRPr>
            </a:p>
          </p:txBody>
        </p:sp>
        <p:sp>
          <p:nvSpPr>
            <p:cNvPr id="15" name="矩形 9"/>
            <p:cNvSpPr>
              <a:spLocks noChangeArrowheads="1"/>
            </p:cNvSpPr>
            <p:nvPr/>
          </p:nvSpPr>
          <p:spPr bwMode="auto">
            <a:xfrm>
              <a:off x="7465691" y="4653390"/>
              <a:ext cx="1152129" cy="58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提供國中端後續說明</a:t>
              </a:r>
              <a:r>
                <a:rPr lang="zh-TW" altLang="zh-TW" sz="1200">
                  <a:solidFill>
                    <a:schemeClr val="tx1"/>
                  </a:solidFill>
                  <a:latin typeface="Arial" charset="0"/>
                  <a:ea typeface="新細明體" charset="-120"/>
                </a:rPr>
                <a:t>與補充</a:t>
              </a:r>
              <a:r>
                <a:rPr lang="zh-TW" altLang="en-US" sz="1200">
                  <a:solidFill>
                    <a:schemeClr val="tx1"/>
                  </a:solidFill>
                  <a:latin typeface="Arial" charset="0"/>
                  <a:ea typeface="新細明體" charset="-120"/>
                </a:rPr>
                <a:t>。</a:t>
              </a:r>
              <a:r>
                <a:rPr lang="zh-TW" altLang="zh-TW" sz="1200">
                  <a:solidFill>
                    <a:schemeClr val="tx1"/>
                  </a:solidFill>
                  <a:latin typeface="Arial" charset="0"/>
                  <a:ea typeface="新細明體" charset="-120"/>
                </a:rPr>
                <a:t> </a:t>
              </a:r>
              <a:endParaRPr lang="zh-TW" altLang="en-US" sz="1200" dirty="0">
                <a:solidFill>
                  <a:schemeClr val="tx1"/>
                </a:solidFill>
                <a:latin typeface="Arial" charset="0"/>
                <a:ea typeface="新細明體" charset="-120"/>
              </a:endParaRPr>
            </a:p>
          </p:txBody>
        </p:sp>
        <p:sp>
          <p:nvSpPr>
            <p:cNvPr id="16" name="矩形 11"/>
            <p:cNvSpPr>
              <a:spLocks noChangeArrowheads="1"/>
            </p:cNvSpPr>
            <p:nvPr/>
          </p:nvSpPr>
          <p:spPr bwMode="auto">
            <a:xfrm>
              <a:off x="3421475" y="5639892"/>
              <a:ext cx="2270862" cy="1048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Arial" charset="0"/>
                  <a:ea typeface="新細明體" charset="-120"/>
                </a:rPr>
                <a:t>1.</a:t>
              </a:r>
              <a:r>
                <a:rPr lang="zh-TW" altLang="zh-TW" sz="1200" dirty="0">
                  <a:solidFill>
                    <a:schemeClr val="tx1"/>
                  </a:solidFill>
                  <a:latin typeface="Arial" charset="0"/>
                  <a:ea typeface="新細明體" charset="-120"/>
                </a:rPr>
                <a:t>參與校內轉銜</a:t>
              </a:r>
              <a:r>
                <a:rPr lang="zh-TW" altLang="en-US" sz="1200" dirty="0">
                  <a:solidFill>
                    <a:schemeClr val="tx1"/>
                  </a:solidFill>
                  <a:latin typeface="Arial" charset="0"/>
                  <a:ea typeface="新細明體" charset="-120"/>
                </a:rPr>
                <a:t>評估</a:t>
              </a:r>
              <a:r>
                <a:rPr lang="zh-TW" altLang="zh-TW" sz="1200" dirty="0">
                  <a:solidFill>
                    <a:schemeClr val="tx1"/>
                  </a:solidFill>
                  <a:latin typeface="Arial" charset="0"/>
                  <a:ea typeface="新細明體" charset="-120"/>
                </a:rPr>
                <a:t>會議。</a:t>
              </a:r>
            </a:p>
            <a:p>
              <a:pPr eaLnBrk="1" hangingPunct="1">
                <a:spcBef>
                  <a:spcPct val="0"/>
                </a:spcBef>
                <a:buFontTx/>
                <a:buNone/>
              </a:pPr>
              <a:r>
                <a:rPr lang="en-US" altLang="zh-TW" sz="1200" dirty="0">
                  <a:solidFill>
                    <a:schemeClr val="tx1"/>
                  </a:solidFill>
                  <a:latin typeface="Arial" charset="0"/>
                  <a:ea typeface="新細明體" charset="-120"/>
                </a:rPr>
                <a:t>2.</a:t>
              </a:r>
              <a:r>
                <a:rPr lang="zh-TW" altLang="zh-TW" sz="1200" dirty="0">
                  <a:solidFill>
                    <a:schemeClr val="tx1"/>
                  </a:solidFill>
                  <a:latin typeface="Arial" charset="0"/>
                  <a:ea typeface="新細明體" charset="-120"/>
                </a:rPr>
                <a:t>對轉銜名單提供相關專業建議。</a:t>
              </a:r>
            </a:p>
            <a:p>
              <a:pPr eaLnBrk="1" hangingPunct="1">
                <a:spcBef>
                  <a:spcPct val="0"/>
                </a:spcBef>
                <a:buFontTx/>
                <a:buNone/>
              </a:pPr>
              <a:r>
                <a:rPr lang="en-US" altLang="zh-TW" sz="1200" dirty="0">
                  <a:solidFill>
                    <a:schemeClr val="tx1"/>
                  </a:solidFill>
                  <a:latin typeface="Arial" charset="0"/>
                  <a:ea typeface="新細明體" charset="-120"/>
                </a:rPr>
                <a:t>3.</a:t>
              </a:r>
              <a:r>
                <a:rPr lang="zh-TW" altLang="zh-TW" sz="1200" dirty="0">
                  <a:solidFill>
                    <a:schemeClr val="tx1"/>
                  </a:solidFill>
                  <a:latin typeface="Arial" charset="0"/>
                  <a:ea typeface="新細明體" charset="-120"/>
                </a:rPr>
                <a:t>填寫轉銜表：補充未被導師轉銜出來之學生。 </a:t>
              </a:r>
              <a:endParaRPr lang="zh-TW" altLang="en-US" sz="1200" dirty="0">
                <a:solidFill>
                  <a:schemeClr val="tx1"/>
                </a:solidFill>
                <a:latin typeface="Arial" charset="0"/>
                <a:ea typeface="新細明體" charset="-120"/>
              </a:endParaRPr>
            </a:p>
          </p:txBody>
        </p:sp>
        <p:sp>
          <p:nvSpPr>
            <p:cNvPr id="17" name="矩形 12"/>
            <p:cNvSpPr>
              <a:spLocks noChangeArrowheads="1"/>
            </p:cNvSpPr>
            <p:nvPr/>
          </p:nvSpPr>
          <p:spPr bwMode="auto">
            <a:xfrm>
              <a:off x="7429688" y="5829146"/>
              <a:ext cx="1224135" cy="58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提供國中端後續說明</a:t>
              </a:r>
              <a:r>
                <a:rPr lang="zh-TW" altLang="zh-TW" sz="1200">
                  <a:solidFill>
                    <a:schemeClr val="tx1"/>
                  </a:solidFill>
                  <a:latin typeface="Arial" charset="0"/>
                  <a:ea typeface="新細明體" charset="-120"/>
                </a:rPr>
                <a:t>與補充</a:t>
              </a:r>
              <a:r>
                <a:rPr lang="zh-TW" altLang="en-US" sz="1200">
                  <a:solidFill>
                    <a:schemeClr val="tx1"/>
                  </a:solidFill>
                  <a:latin typeface="Arial" charset="0"/>
                  <a:ea typeface="新細明體" charset="-120"/>
                </a:rPr>
                <a:t>。</a:t>
              </a:r>
              <a:endParaRPr lang="zh-TW" altLang="zh-TW" sz="1200" dirty="0">
                <a:solidFill>
                  <a:schemeClr val="tx1"/>
                </a:solidFill>
                <a:latin typeface="Arial" charset="0"/>
                <a:ea typeface="新細明體" charset="-120"/>
              </a:endParaRPr>
            </a:p>
          </p:txBody>
        </p:sp>
        <p:sp>
          <p:nvSpPr>
            <p:cNvPr id="18" name="文字方塊 17"/>
            <p:cNvSpPr txBox="1"/>
            <p:nvPr/>
          </p:nvSpPr>
          <p:spPr>
            <a:xfrm>
              <a:off x="2284875" y="-150354"/>
              <a:ext cx="5472608" cy="815168"/>
            </a:xfrm>
            <a:prstGeom prst="rect">
              <a:avLst/>
            </a:prstGeom>
            <a:noFill/>
          </p:spPr>
          <p:txBody>
            <a:bodyPr>
              <a:spAutoFit/>
            </a:bodyPr>
            <a:lstStyle/>
            <a:p>
              <a:pPr algn="ctr">
                <a:defRPr/>
              </a:pPr>
              <a:r>
                <a:rPr lang="zh-TW" altLang="en-US" sz="3600" b="1" dirty="0">
                  <a:ln w="1905"/>
                  <a:solidFill>
                    <a:srgbClr val="FF0000"/>
                  </a:solidFill>
                  <a:effectLst>
                    <a:innerShdw blurRad="69850" dist="43180" dir="5400000">
                      <a:srgbClr val="000000">
                        <a:alpha val="65000"/>
                      </a:srgbClr>
                    </a:innerShdw>
                  </a:effectLst>
                  <a:ea typeface="新細明體" charset="0"/>
                  <a:cs typeface="新細明體" charset="0"/>
                </a:rPr>
                <a:t>國小</a:t>
              </a:r>
              <a:r>
                <a:rPr lang="zh-TW" altLang="en-US" sz="3600" b="1" dirty="0">
                  <a:ln w="1905"/>
                  <a:solidFill>
                    <a:schemeClr val="accent1">
                      <a:lumMod val="25000"/>
                    </a:schemeClr>
                  </a:solidFill>
                  <a:effectLst>
                    <a:innerShdw blurRad="69850" dist="43180" dir="5400000">
                      <a:srgbClr val="000000">
                        <a:alpha val="65000"/>
                      </a:srgbClr>
                    </a:innerShdw>
                  </a:effectLst>
                  <a:ea typeface="新細明體" charset="0"/>
                  <a:cs typeface="新細明體" charset="0"/>
                </a:rPr>
                <a:t>端各人員</a:t>
              </a:r>
            </a:p>
          </p:txBody>
        </p:sp>
      </p:grpSp>
      <p:sp>
        <p:nvSpPr>
          <p:cNvPr id="33" name="Rectangle 9"/>
          <p:cNvSpPr>
            <a:spLocks noChangeArrowheads="1"/>
          </p:cNvSpPr>
          <p:nvPr/>
        </p:nvSpPr>
        <p:spPr bwMode="gray">
          <a:xfrm>
            <a:off x="94415" y="6031117"/>
            <a:ext cx="1206551" cy="304325"/>
          </a:xfrm>
          <a:prstGeom prst="rect">
            <a:avLst/>
          </a:prstGeom>
          <a:solidFill>
            <a:srgbClr val="814F82"/>
          </a:solidFill>
          <a:ln>
            <a:noFill/>
          </a:ln>
          <a:extLst/>
        </p:spPr>
        <p:txBody>
          <a:bodyPr lIns="34290" tIns="33338" rIns="34290" bIns="33338"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專業人員</a:t>
            </a:r>
          </a:p>
        </p:txBody>
      </p:sp>
      <p:sp>
        <p:nvSpPr>
          <p:cNvPr id="34" name="AutoShape 10"/>
          <p:cNvSpPr>
            <a:spLocks noChangeArrowheads="1"/>
          </p:cNvSpPr>
          <p:nvPr/>
        </p:nvSpPr>
        <p:spPr bwMode="gray">
          <a:xfrm rot="5400000">
            <a:off x="1079832" y="6014613"/>
            <a:ext cx="806623" cy="32188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60 w 21600"/>
              <a:gd name="T13" fmla="*/ 5058 h 21600"/>
              <a:gd name="T14" fmla="*/ 16440 w 21600"/>
              <a:gd name="T15" fmla="*/ 16542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814F82"/>
              </a:gs>
              <a:gs pos="100000">
                <a:srgbClr val="E4E6CA"/>
              </a:gs>
            </a:gsLst>
            <a:lin ang="5400000" scaled="1"/>
          </a:gradFill>
          <a:ln>
            <a:noFill/>
          </a:ln>
          <a:extLst/>
        </p:spPr>
        <p:txBody>
          <a:bodyPr lIns="34290" tIns="33338" rIns="34290" bIns="33338" anchor="ctr" anchorCtr="1"/>
          <a:lstStyle/>
          <a:p>
            <a:endParaRPr lang="zh-TW" altLang="en-US"/>
          </a:p>
        </p:txBody>
      </p:sp>
      <p:sp>
        <p:nvSpPr>
          <p:cNvPr id="35" name="Rectangle 11"/>
          <p:cNvSpPr>
            <a:spLocks noChangeArrowheads="1"/>
          </p:cNvSpPr>
          <p:nvPr/>
        </p:nvSpPr>
        <p:spPr bwMode="auto">
          <a:xfrm>
            <a:off x="1636059" y="5790430"/>
            <a:ext cx="7329455" cy="779694"/>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37" name="矩形 11"/>
          <p:cNvSpPr>
            <a:spLocks noChangeArrowheads="1"/>
          </p:cNvSpPr>
          <p:nvPr/>
        </p:nvSpPr>
        <p:spPr bwMode="auto">
          <a:xfrm>
            <a:off x="3409368" y="5891953"/>
            <a:ext cx="17032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a:solidFill>
                  <a:schemeClr val="tx1"/>
                </a:solidFill>
                <a:latin typeface="Arial" charset="0"/>
                <a:ea typeface="新細明體" charset="-120"/>
              </a:rPr>
              <a:t>1.</a:t>
            </a:r>
            <a:r>
              <a:rPr lang="zh-TW" altLang="en-US" sz="1200">
                <a:solidFill>
                  <a:schemeClr val="tx1"/>
                </a:solidFill>
                <a:latin typeface="Arial" charset="0"/>
                <a:ea typeface="新細明體" charset="-120"/>
              </a:rPr>
              <a:t>出席校內轉銜會議</a:t>
            </a:r>
            <a:r>
              <a:rPr lang="zh-TW" altLang="zh-TW" sz="1200">
                <a:solidFill>
                  <a:schemeClr val="tx1"/>
                </a:solidFill>
                <a:latin typeface="Arial" charset="0"/>
                <a:ea typeface="新細明體" charset="-120"/>
              </a:rPr>
              <a:t>。 </a:t>
            </a:r>
            <a:endParaRPr lang="en-US" altLang="zh-TW" sz="1200" dirty="0">
              <a:solidFill>
                <a:schemeClr val="tx1"/>
              </a:solidFill>
              <a:latin typeface="Arial" charset="0"/>
              <a:ea typeface="新細明體" charset="-120"/>
            </a:endParaRPr>
          </a:p>
          <a:p>
            <a:pPr eaLnBrk="1" hangingPunct="1">
              <a:spcBef>
                <a:spcPct val="0"/>
              </a:spcBef>
              <a:buFontTx/>
              <a:buNone/>
            </a:pPr>
            <a:r>
              <a:rPr lang="en-US" altLang="zh-TW" sz="1200">
                <a:solidFill>
                  <a:schemeClr val="tx1"/>
                </a:solidFill>
                <a:latin typeface="Arial" charset="0"/>
                <a:ea typeface="新細明體" charset="-120"/>
              </a:rPr>
              <a:t>2.</a:t>
            </a:r>
            <a:r>
              <a:rPr lang="zh-TW" altLang="en-US" sz="1200">
                <a:solidFill>
                  <a:schemeClr val="tx1"/>
                </a:solidFill>
                <a:latin typeface="Arial" charset="0"/>
                <a:ea typeface="新細明體" charset="-120"/>
              </a:rPr>
              <a:t>偕同確認轉銜名單。</a:t>
            </a:r>
            <a:endParaRPr lang="zh-TW" altLang="en-US" sz="1200" dirty="0">
              <a:solidFill>
                <a:schemeClr val="tx1"/>
              </a:solidFill>
              <a:latin typeface="Arial" charset="0"/>
              <a:ea typeface="新細明體" charset="-120"/>
            </a:endParaRPr>
          </a:p>
        </p:txBody>
      </p:sp>
      <p:sp>
        <p:nvSpPr>
          <p:cNvPr id="38" name="矩形 11"/>
          <p:cNvSpPr>
            <a:spLocks noChangeArrowheads="1"/>
          </p:cNvSpPr>
          <p:nvPr/>
        </p:nvSpPr>
        <p:spPr bwMode="auto">
          <a:xfrm>
            <a:off x="1900635" y="5984285"/>
            <a:ext cx="17032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200" dirty="0">
                <a:solidFill>
                  <a:schemeClr val="tx1"/>
                </a:solidFill>
                <a:latin typeface="Arial" charset="0"/>
                <a:ea typeface="新細明體" charset="-120"/>
              </a:rPr>
              <a:t>不須出席</a:t>
            </a:r>
            <a:r>
              <a:rPr lang="zh-TW" altLang="zh-TW" sz="1200" dirty="0">
                <a:solidFill>
                  <a:schemeClr val="tx1"/>
                </a:solidFill>
                <a:latin typeface="Arial" charset="0"/>
                <a:ea typeface="新細明體" charset="-120"/>
              </a:rPr>
              <a:t>。 </a:t>
            </a:r>
            <a:endParaRPr lang="zh-TW" altLang="en-US" sz="1200" dirty="0">
              <a:solidFill>
                <a:schemeClr val="tx1"/>
              </a:solidFill>
              <a:latin typeface="Arial" charset="0"/>
              <a:ea typeface="新細明體" charset="-120"/>
            </a:endParaRPr>
          </a:p>
        </p:txBody>
      </p:sp>
      <p:sp>
        <p:nvSpPr>
          <p:cNvPr id="39" name="矩形 11"/>
          <p:cNvSpPr>
            <a:spLocks noChangeArrowheads="1"/>
          </p:cNvSpPr>
          <p:nvPr/>
        </p:nvSpPr>
        <p:spPr bwMode="auto">
          <a:xfrm>
            <a:off x="5799382" y="5930181"/>
            <a:ext cx="14128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200" dirty="0">
                <a:solidFill>
                  <a:schemeClr val="tx1"/>
                </a:solidFill>
                <a:latin typeface="Arial" charset="0"/>
                <a:ea typeface="新細明體" charset="-120"/>
              </a:rPr>
              <a:t>出席並進行轉銜學生</a:t>
            </a:r>
            <a:r>
              <a:rPr lang="zh-TW" altLang="en-US" sz="1200">
                <a:solidFill>
                  <a:schemeClr val="tx1"/>
                </a:solidFill>
                <a:latin typeface="Arial" charset="0"/>
                <a:ea typeface="新細明體" charset="-120"/>
              </a:rPr>
              <a:t>資料補充。</a:t>
            </a:r>
            <a:endParaRPr lang="zh-TW" altLang="en-US" sz="1200" dirty="0">
              <a:solidFill>
                <a:schemeClr val="tx1"/>
              </a:solidFill>
              <a:latin typeface="Arial" charset="0"/>
              <a:ea typeface="新細明體" charset="-120"/>
            </a:endParaRPr>
          </a:p>
        </p:txBody>
      </p:sp>
      <p:sp>
        <p:nvSpPr>
          <p:cNvPr id="42" name="矩形 41"/>
          <p:cNvSpPr/>
          <p:nvPr/>
        </p:nvSpPr>
        <p:spPr>
          <a:xfrm>
            <a:off x="7338249" y="5767780"/>
            <a:ext cx="1649521" cy="830997"/>
          </a:xfrm>
          <a:prstGeom prst="rect">
            <a:avLst/>
          </a:prstGeom>
        </p:spPr>
        <p:txBody>
          <a:bodyPr wrap="square">
            <a:spAutoFit/>
          </a:bodyPr>
          <a:lstStyle/>
          <a:p>
            <a:pPr>
              <a:spcBef>
                <a:spcPct val="0"/>
              </a:spcBef>
            </a:pPr>
            <a:r>
              <a:rPr lang="zh-TW" altLang="en-US" sz="1200" dirty="0"/>
              <a:t>學校社工師透過</a:t>
            </a:r>
            <a:r>
              <a:rPr lang="zh-TW" altLang="zh-TW" sz="1200" dirty="0"/>
              <a:t>區域轉銜類型</a:t>
            </a:r>
            <a:r>
              <a:rPr lang="zh-TW" altLang="en-US" sz="1200" dirty="0"/>
              <a:t>的分析</a:t>
            </a:r>
            <a:r>
              <a:rPr lang="zh-TW" altLang="zh-TW" sz="1200" dirty="0"/>
              <a:t>，作為後續協助指標，發展服務方案與策略</a:t>
            </a:r>
            <a:r>
              <a:rPr lang="zh-TW" altLang="en-US" sz="1200" dirty="0">
                <a:latin typeface="新細明體"/>
                <a:ea typeface="新細明體"/>
              </a:rPr>
              <a:t>。</a:t>
            </a:r>
            <a:endParaRPr lang="zh-TW" altLang="en-US" sz="1200" dirty="0"/>
          </a:p>
        </p:txBody>
      </p:sp>
      <p:sp>
        <p:nvSpPr>
          <p:cNvPr id="2" name="文字方塊 1"/>
          <p:cNvSpPr txBox="1"/>
          <p:nvPr/>
        </p:nvSpPr>
        <p:spPr>
          <a:xfrm>
            <a:off x="5952982" y="5143031"/>
            <a:ext cx="1385267" cy="307777"/>
          </a:xfrm>
          <a:prstGeom prst="rect">
            <a:avLst/>
          </a:prstGeom>
          <a:noFill/>
        </p:spPr>
        <p:txBody>
          <a:bodyPr wrap="square" rtlCol="0">
            <a:spAutoFit/>
          </a:bodyPr>
          <a:lstStyle/>
          <a:p>
            <a:r>
              <a:rPr lang="zh-TW" altLang="en-US" sz="1400" b="1" dirty="0">
                <a:solidFill>
                  <a:srgbClr val="FF0000"/>
                </a:solidFill>
              </a:rPr>
              <a:t>務必出席</a:t>
            </a:r>
          </a:p>
        </p:txBody>
      </p:sp>
      <p:sp>
        <p:nvSpPr>
          <p:cNvPr id="36" name="文字方塊 35"/>
          <p:cNvSpPr txBox="1"/>
          <p:nvPr/>
        </p:nvSpPr>
        <p:spPr>
          <a:xfrm>
            <a:off x="5932965" y="2515901"/>
            <a:ext cx="1385267" cy="307777"/>
          </a:xfrm>
          <a:prstGeom prst="rect">
            <a:avLst/>
          </a:prstGeom>
          <a:noFill/>
        </p:spPr>
        <p:txBody>
          <a:bodyPr wrap="square" rtlCol="0">
            <a:spAutoFit/>
          </a:bodyPr>
          <a:lstStyle/>
          <a:p>
            <a:r>
              <a:rPr lang="zh-TW" altLang="en-US" sz="1400" b="1" dirty="0">
                <a:solidFill>
                  <a:srgbClr val="FF0000"/>
                </a:solidFill>
              </a:rPr>
              <a:t>務必出席</a:t>
            </a:r>
          </a:p>
        </p:txBody>
      </p:sp>
    </p:spTree>
    <p:extLst>
      <p:ext uri="{BB962C8B-B14F-4D97-AF65-F5344CB8AC3E}">
        <p14:creationId xmlns:p14="http://schemas.microsoft.com/office/powerpoint/2010/main" val="418854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45958" y="476672"/>
            <a:ext cx="8229600" cy="1143000"/>
          </a:xfrm>
        </p:spPr>
        <p:txBody>
          <a:bodyPr/>
          <a:lstStyle/>
          <a:p>
            <a:r>
              <a:rPr lang="zh-TW" altLang="en-US" dirty="0"/>
              <a:t>簡報大綱</a:t>
            </a:r>
          </a:p>
        </p:txBody>
      </p:sp>
      <p:sp>
        <p:nvSpPr>
          <p:cNvPr id="3" name="內容版面配置區 2"/>
          <p:cNvSpPr>
            <a:spLocks noGrp="1"/>
          </p:cNvSpPr>
          <p:nvPr>
            <p:ph idx="1"/>
          </p:nvPr>
        </p:nvSpPr>
        <p:spPr>
          <a:xfrm>
            <a:off x="457200" y="1916832"/>
            <a:ext cx="8229600" cy="4209332"/>
          </a:xfrm>
        </p:spPr>
        <p:txBody>
          <a:bodyPr/>
          <a:lstStyle/>
          <a:p>
            <a:r>
              <a:rPr lang="zh-TW" altLang="en-US" dirty="0">
                <a:solidFill>
                  <a:schemeClr val="accent6">
                    <a:lumMod val="50000"/>
                  </a:schemeClr>
                </a:solidFill>
              </a:rPr>
              <a:t>轉銜類型</a:t>
            </a:r>
            <a:endParaRPr lang="en-US" altLang="zh-TW" dirty="0">
              <a:solidFill>
                <a:schemeClr val="accent6">
                  <a:lumMod val="50000"/>
                </a:schemeClr>
              </a:solidFill>
            </a:endParaRPr>
          </a:p>
          <a:p>
            <a:r>
              <a:rPr lang="zh-TW" altLang="en-US">
                <a:solidFill>
                  <a:schemeClr val="accent6">
                    <a:lumMod val="50000"/>
                  </a:schemeClr>
                </a:solidFill>
              </a:rPr>
              <a:t>新北市轉銜輔導的</a:t>
            </a:r>
            <a:r>
              <a:rPr lang="zh-TW" altLang="en-US" dirty="0">
                <a:solidFill>
                  <a:schemeClr val="accent6">
                    <a:lumMod val="50000"/>
                  </a:schemeClr>
                </a:solidFill>
              </a:rPr>
              <a:t>規劃操作</a:t>
            </a:r>
            <a:endParaRPr lang="en-US" altLang="zh-TW" dirty="0">
              <a:solidFill>
                <a:schemeClr val="accent6">
                  <a:lumMod val="50000"/>
                </a:schemeClr>
              </a:solidFill>
            </a:endParaRPr>
          </a:p>
          <a:p>
            <a:pPr marL="514350" indent="-514350">
              <a:buFont typeface="+mj-lt"/>
              <a:buAutoNum type="arabicParenR"/>
            </a:pPr>
            <a:r>
              <a:rPr lang="zh-TW" altLang="en-US">
                <a:solidFill>
                  <a:schemeClr val="accent6">
                    <a:lumMod val="50000"/>
                  </a:schemeClr>
                </a:solidFill>
              </a:rPr>
              <a:t>目的</a:t>
            </a:r>
            <a:endParaRPr lang="en-US" altLang="zh-TW" dirty="0">
              <a:solidFill>
                <a:schemeClr val="accent6">
                  <a:lumMod val="50000"/>
                </a:schemeClr>
              </a:solidFill>
            </a:endParaRPr>
          </a:p>
          <a:p>
            <a:pPr marL="514350" indent="-514350">
              <a:buFont typeface="+mj-lt"/>
              <a:buAutoNum type="arabicParenR"/>
            </a:pPr>
            <a:r>
              <a:rPr lang="zh-TW" altLang="en-US" dirty="0">
                <a:solidFill>
                  <a:schemeClr val="accent6">
                    <a:lumMod val="50000"/>
                  </a:schemeClr>
                </a:solidFill>
              </a:rPr>
              <a:t>運作方式</a:t>
            </a:r>
            <a:endParaRPr lang="en-US" altLang="zh-TW" dirty="0">
              <a:solidFill>
                <a:schemeClr val="accent6">
                  <a:lumMod val="50000"/>
                </a:schemeClr>
              </a:solidFill>
            </a:endParaRPr>
          </a:p>
          <a:p>
            <a:r>
              <a:rPr lang="zh-TW" altLang="en-US" dirty="0">
                <a:solidFill>
                  <a:schemeClr val="accent6">
                    <a:lumMod val="50000"/>
                  </a:schemeClr>
                </a:solidFill>
              </a:rPr>
              <a:t>轉銜常見</a:t>
            </a:r>
            <a:r>
              <a:rPr lang="zh-TW" altLang="en-US">
                <a:solidFill>
                  <a:schemeClr val="accent6">
                    <a:lumMod val="50000"/>
                  </a:schemeClr>
                </a:solidFill>
              </a:rPr>
              <a:t>問題集</a:t>
            </a:r>
            <a:endParaRPr lang="en-US" altLang="zh-TW">
              <a:solidFill>
                <a:schemeClr val="accent6">
                  <a:lumMod val="50000"/>
                </a:schemeClr>
              </a:solidFill>
            </a:endParaRPr>
          </a:p>
          <a:p>
            <a:r>
              <a:rPr lang="zh-TW" altLang="zh-TW">
                <a:solidFill>
                  <a:schemeClr val="accent6">
                    <a:lumMod val="50000"/>
                  </a:schemeClr>
                </a:solidFill>
              </a:rPr>
              <a:t>國中升高中轉銜輔導特別提醒</a:t>
            </a:r>
            <a:r>
              <a:rPr lang="zh-TW" altLang="en-US" sz="2400">
                <a:solidFill>
                  <a:schemeClr val="accent6">
                    <a:lumMod val="50000"/>
                  </a:schemeClr>
                </a:solidFill>
              </a:rPr>
              <a:t>（</a:t>
            </a:r>
            <a:r>
              <a:rPr lang="en-US" altLang="zh-TW" sz="2400">
                <a:solidFill>
                  <a:schemeClr val="accent6">
                    <a:lumMod val="50000"/>
                  </a:schemeClr>
                </a:solidFill>
              </a:rPr>
              <a:t>115</a:t>
            </a:r>
            <a:r>
              <a:rPr lang="zh-TW" altLang="en-US" sz="2400">
                <a:solidFill>
                  <a:schemeClr val="accent6">
                    <a:lumMod val="50000"/>
                  </a:schemeClr>
                </a:solidFill>
              </a:rPr>
              <a:t>年新增）</a:t>
            </a:r>
            <a:endParaRPr lang="en-US" altLang="zh-TW" sz="2400" dirty="0">
              <a:solidFill>
                <a:schemeClr val="accent6">
                  <a:lumMod val="50000"/>
                </a:schemeClr>
              </a:solidFill>
            </a:endParaRPr>
          </a:p>
          <a:p>
            <a:r>
              <a:rPr lang="zh-TW" altLang="en-US">
                <a:solidFill>
                  <a:schemeClr val="accent6">
                    <a:lumMod val="50000"/>
                  </a:schemeClr>
                </a:solidFill>
              </a:rPr>
              <a:t>教育部</a:t>
            </a:r>
            <a:r>
              <a:rPr lang="zh-TW" altLang="en-US" dirty="0">
                <a:solidFill>
                  <a:schemeClr val="accent6">
                    <a:lumMod val="50000"/>
                  </a:schemeClr>
                </a:solidFill>
              </a:rPr>
              <a:t>轉銜系統簡介</a:t>
            </a:r>
            <a:endParaRPr lang="en-US" altLang="zh-TW" dirty="0">
              <a:solidFill>
                <a:schemeClr val="accent6">
                  <a:lumMod val="50000"/>
                </a:schemeClr>
              </a:solidFill>
            </a:endParaRPr>
          </a:p>
          <a:p>
            <a:endParaRPr lang="en-US" altLang="zh-TW" dirty="0"/>
          </a:p>
          <a:p>
            <a:endParaRPr lang="zh-TW" altLang="en-US" dirty="0"/>
          </a:p>
        </p:txBody>
      </p:sp>
    </p:spTree>
    <p:extLst>
      <p:ext uri="{BB962C8B-B14F-4D97-AF65-F5344CB8AC3E}">
        <p14:creationId xmlns:p14="http://schemas.microsoft.com/office/powerpoint/2010/main" val="3981176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a:grpSpLocks/>
          </p:cNvGrpSpPr>
          <p:nvPr/>
        </p:nvGrpSpPr>
        <p:grpSpPr bwMode="auto">
          <a:xfrm>
            <a:off x="127164" y="476673"/>
            <a:ext cx="8981339" cy="4211927"/>
            <a:chOff x="87121" y="222467"/>
            <a:chExt cx="9053552" cy="5094073"/>
          </a:xfrm>
        </p:grpSpPr>
        <p:grpSp>
          <p:nvGrpSpPr>
            <p:cNvPr id="5" name="Group 2"/>
            <p:cNvGrpSpPr>
              <a:grpSpLocks/>
            </p:cNvGrpSpPr>
            <p:nvPr/>
          </p:nvGrpSpPr>
          <p:grpSpPr bwMode="auto">
            <a:xfrm>
              <a:off x="1436535" y="1176115"/>
              <a:ext cx="7704138" cy="668338"/>
              <a:chOff x="340" y="741"/>
              <a:chExt cx="4853" cy="421"/>
            </a:xfrm>
          </p:grpSpPr>
          <p:sp>
            <p:nvSpPr>
              <p:cNvPr id="22" name="Line 3"/>
              <p:cNvSpPr>
                <a:spLocks noChangeShapeType="1"/>
              </p:cNvSpPr>
              <p:nvPr/>
            </p:nvSpPr>
            <p:spPr bwMode="auto">
              <a:xfrm>
                <a:off x="340" y="962"/>
                <a:ext cx="4853" cy="0"/>
              </a:xfrm>
              <a:prstGeom prst="line">
                <a:avLst/>
              </a:prstGeom>
              <a:noFill/>
              <a:ln w="76200">
                <a:solidFill>
                  <a:schemeClr val="bg2"/>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3" name="Rectangle 4"/>
              <p:cNvSpPr>
                <a:spLocks noChangeArrowheads="1"/>
              </p:cNvSpPr>
              <p:nvPr/>
            </p:nvSpPr>
            <p:spPr bwMode="gray">
              <a:xfrm>
                <a:off x="521" y="754"/>
                <a:ext cx="1159" cy="408"/>
              </a:xfrm>
              <a:prstGeom prst="rect">
                <a:avLst/>
              </a:prstGeom>
              <a:solidFill>
                <a:srgbClr val="6399AB"/>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FontTx/>
                  <a:buNone/>
                </a:pPr>
                <a:r>
                  <a:rPr kumimoji="0" lang="zh-TW" altLang="en-US" sz="1350" dirty="0">
                    <a:solidFill>
                      <a:schemeClr val="tx1"/>
                    </a:solidFill>
                    <a:latin typeface="Tahoma" pitchFamily="34" charset="0"/>
                    <a:ea typeface="新細明體" charset="-120"/>
                    <a:cs typeface="Tahoma" pitchFamily="34" charset="0"/>
                  </a:rPr>
                  <a:t>轉銜前</a:t>
                </a:r>
                <a:endParaRPr kumimoji="0" lang="en-US" altLang="zh-TW" sz="1350" dirty="0">
                  <a:solidFill>
                    <a:schemeClr val="tx1"/>
                  </a:solidFill>
                  <a:latin typeface="Tahoma" pitchFamily="34" charset="0"/>
                  <a:ea typeface="新細明體" charset="-120"/>
                  <a:cs typeface="Tahoma" pitchFamily="34" charset="0"/>
                </a:endParaRPr>
              </a:p>
              <a:p>
                <a:pPr algn="ctr">
                  <a:lnSpc>
                    <a:spcPct val="85000"/>
                  </a:lnSpc>
                  <a:spcBef>
                    <a:spcPct val="30000"/>
                  </a:spcBef>
                  <a:buFontTx/>
                  <a:buNone/>
                </a:pPr>
                <a:r>
                  <a:rPr kumimoji="0" lang="en-US" altLang="zh-TW" sz="1350" dirty="0">
                    <a:solidFill>
                      <a:schemeClr val="tx1"/>
                    </a:solidFill>
                    <a:latin typeface="Tahoma" pitchFamily="34" charset="0"/>
                    <a:ea typeface="新細明體" charset="-120"/>
                    <a:cs typeface="Tahoma" pitchFamily="34" charset="0"/>
                  </a:rPr>
                  <a:t>(</a:t>
                </a:r>
                <a:r>
                  <a:rPr kumimoji="0" lang="zh-TW" altLang="en-US" sz="1350" dirty="0">
                    <a:solidFill>
                      <a:schemeClr val="tx1"/>
                    </a:solidFill>
                    <a:latin typeface="Tahoma" pitchFamily="34" charset="0"/>
                    <a:ea typeface="新細明體" charset="-120"/>
                    <a:cs typeface="Tahoma" pitchFamily="34" charset="0"/>
                  </a:rPr>
                  <a:t>分區說明會</a:t>
                </a:r>
                <a:r>
                  <a:rPr kumimoji="0" lang="en-US" altLang="zh-TW" sz="1350" dirty="0">
                    <a:solidFill>
                      <a:schemeClr val="tx1"/>
                    </a:solidFill>
                    <a:latin typeface="Tahoma" pitchFamily="34" charset="0"/>
                    <a:ea typeface="新細明體" charset="-120"/>
                    <a:cs typeface="Tahoma" pitchFamily="34" charset="0"/>
                  </a:rPr>
                  <a:t>)</a:t>
                </a:r>
                <a:endParaRPr lang="zh-TW" altLang="en-US" sz="1350" dirty="0">
                  <a:solidFill>
                    <a:schemeClr val="tx1"/>
                  </a:solidFill>
                  <a:latin typeface="Arial" charset="0"/>
                  <a:ea typeface="新細明體" charset="-120"/>
                </a:endParaRPr>
              </a:p>
            </p:txBody>
          </p:sp>
          <p:sp>
            <p:nvSpPr>
              <p:cNvPr id="24" name="Rectangle 6"/>
              <p:cNvSpPr>
                <a:spLocks noChangeArrowheads="1"/>
              </p:cNvSpPr>
              <p:nvPr/>
            </p:nvSpPr>
            <p:spPr bwMode="gray">
              <a:xfrm>
                <a:off x="2303" y="741"/>
                <a:ext cx="750" cy="408"/>
              </a:xfrm>
              <a:prstGeom prst="rect">
                <a:avLst/>
              </a:prstGeom>
              <a:solidFill>
                <a:srgbClr val="E0AD12"/>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轉銜中</a:t>
                </a:r>
                <a:endParaRPr lang="en-US" altLang="zh-TW" sz="1350" dirty="0">
                  <a:solidFill>
                    <a:schemeClr val="tx1"/>
                  </a:solidFill>
                  <a:latin typeface="Arial" charset="0"/>
                  <a:ea typeface="新細明體" charset="-120"/>
                </a:endParaRPr>
              </a:p>
              <a:p>
                <a:pPr algn="ctr">
                  <a:lnSpc>
                    <a:spcPct val="85000"/>
                  </a:lnSpc>
                  <a:spcBef>
                    <a:spcPct val="30000"/>
                  </a:spcBef>
                  <a:buFontTx/>
                  <a:buNone/>
                </a:pPr>
                <a:r>
                  <a:rPr kumimoji="0" lang="en-US" altLang="zh-TW" sz="1350" dirty="0">
                    <a:solidFill>
                      <a:schemeClr val="tx1"/>
                    </a:solidFill>
                    <a:latin typeface="Tahoma" pitchFamily="34" charset="0"/>
                    <a:ea typeface="新細明體" charset="-120"/>
                    <a:cs typeface="Tahoma" pitchFamily="34" charset="0"/>
                  </a:rPr>
                  <a:t>(</a:t>
                </a:r>
                <a:r>
                  <a:rPr kumimoji="0" lang="zh-TW" altLang="en-US" sz="1350" dirty="0">
                    <a:solidFill>
                      <a:schemeClr val="tx1"/>
                    </a:solidFill>
                    <a:latin typeface="Tahoma" pitchFamily="34" charset="0"/>
                    <a:ea typeface="新細明體" charset="-120"/>
                    <a:cs typeface="Tahoma" pitchFamily="34" charset="0"/>
                  </a:rPr>
                  <a:t>實質轉銜</a:t>
                </a:r>
                <a:r>
                  <a:rPr kumimoji="0" lang="en-US" altLang="zh-TW" sz="1350" dirty="0">
                    <a:solidFill>
                      <a:schemeClr val="tx1"/>
                    </a:solidFill>
                    <a:latin typeface="Tahoma" pitchFamily="34" charset="0"/>
                    <a:ea typeface="新細明體" charset="-120"/>
                    <a:cs typeface="Tahoma" pitchFamily="34" charset="0"/>
                  </a:rPr>
                  <a:t>)</a:t>
                </a:r>
                <a:endParaRPr lang="zh-TW" altLang="en-US" sz="1350" dirty="0">
                  <a:solidFill>
                    <a:schemeClr val="tx1"/>
                  </a:solidFill>
                  <a:latin typeface="Arial" charset="0"/>
                  <a:ea typeface="新細明體" charset="-120"/>
                </a:endParaRPr>
              </a:p>
            </p:txBody>
          </p:sp>
          <p:sp>
            <p:nvSpPr>
              <p:cNvPr id="25" name="Rectangle 7"/>
              <p:cNvSpPr>
                <a:spLocks noChangeArrowheads="1"/>
              </p:cNvSpPr>
              <p:nvPr/>
            </p:nvSpPr>
            <p:spPr bwMode="gray">
              <a:xfrm>
                <a:off x="3395" y="754"/>
                <a:ext cx="1610" cy="408"/>
              </a:xfrm>
              <a:prstGeom prst="rect">
                <a:avLst/>
              </a:prstGeom>
              <a:solidFill>
                <a:srgbClr val="A1A646"/>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a:solidFill>
                      <a:schemeClr val="tx1"/>
                    </a:solidFill>
                    <a:latin typeface="Arial" charset="0"/>
                    <a:ea typeface="新細明體" charset="-120"/>
                  </a:rPr>
                  <a:t>轉銜後</a:t>
                </a:r>
              </a:p>
            </p:txBody>
          </p:sp>
        </p:grpSp>
        <p:grpSp>
          <p:nvGrpSpPr>
            <p:cNvPr id="6" name="Group 2"/>
            <p:cNvGrpSpPr>
              <a:grpSpLocks/>
            </p:cNvGrpSpPr>
            <p:nvPr/>
          </p:nvGrpSpPr>
          <p:grpSpPr bwMode="auto">
            <a:xfrm>
              <a:off x="87121" y="1918192"/>
              <a:ext cx="8813512" cy="3398348"/>
              <a:chOff x="738" y="600"/>
              <a:chExt cx="4324" cy="2499"/>
            </a:xfrm>
          </p:grpSpPr>
          <p:sp>
            <p:nvSpPr>
              <p:cNvPr id="13" name="Rectangle 3"/>
              <p:cNvSpPr>
                <a:spLocks noChangeArrowheads="1"/>
              </p:cNvSpPr>
              <p:nvPr/>
            </p:nvSpPr>
            <p:spPr bwMode="gray">
              <a:xfrm>
                <a:off x="741" y="1086"/>
                <a:ext cx="589" cy="583"/>
              </a:xfrm>
              <a:prstGeom prst="rect">
                <a:avLst/>
              </a:prstGeom>
              <a:solidFill>
                <a:srgbClr val="6399A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a:solidFill>
                      <a:schemeClr val="tx1"/>
                    </a:solidFill>
                    <a:latin typeface="Arial" charset="0"/>
                    <a:ea typeface="新細明體" charset="-120"/>
                  </a:rPr>
                  <a:t>行政人員</a:t>
                </a:r>
              </a:p>
            </p:txBody>
          </p:sp>
          <p:sp>
            <p:nvSpPr>
              <p:cNvPr id="14" name="AutoShape 4"/>
              <p:cNvSpPr>
                <a:spLocks noChangeArrowheads="1"/>
              </p:cNvSpPr>
              <p:nvPr/>
            </p:nvSpPr>
            <p:spPr bwMode="gray">
              <a:xfrm rot="5400000">
                <a:off x="609" y="1328"/>
                <a:ext cx="1604" cy="1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52 w 21600"/>
                  <a:gd name="T13" fmla="*/ 5143 h 21600"/>
                  <a:gd name="T14" fmla="*/ 16448 w 21600"/>
                  <a:gd name="T15" fmla="*/ 16457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6399AB"/>
                  </a:gs>
                  <a:gs pos="100000">
                    <a:srgbClr val="D2E2E7"/>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15" name="Rectangle 5"/>
              <p:cNvSpPr>
                <a:spLocks noChangeArrowheads="1"/>
              </p:cNvSpPr>
              <p:nvPr/>
            </p:nvSpPr>
            <p:spPr bwMode="auto">
              <a:xfrm>
                <a:off x="1485" y="607"/>
                <a:ext cx="3573" cy="1596"/>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16" name="Rectangle 6"/>
              <p:cNvSpPr>
                <a:spLocks noChangeArrowheads="1"/>
              </p:cNvSpPr>
              <p:nvPr/>
            </p:nvSpPr>
            <p:spPr bwMode="gray">
              <a:xfrm>
                <a:off x="748" y="2263"/>
                <a:ext cx="589" cy="260"/>
              </a:xfrm>
              <a:prstGeom prst="rect">
                <a:avLst/>
              </a:prstGeom>
              <a:solidFill>
                <a:srgbClr val="E0AD12"/>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a:solidFill>
                      <a:schemeClr val="tx1"/>
                    </a:solidFill>
                    <a:latin typeface="Arial" charset="0"/>
                    <a:ea typeface="新細明體" charset="-120"/>
                  </a:rPr>
                  <a:t>導師</a:t>
                </a:r>
              </a:p>
            </p:txBody>
          </p:sp>
          <p:sp>
            <p:nvSpPr>
              <p:cNvPr id="17" name="AutoShape 7"/>
              <p:cNvSpPr>
                <a:spLocks noChangeArrowheads="1"/>
              </p:cNvSpPr>
              <p:nvPr/>
            </p:nvSpPr>
            <p:spPr bwMode="gray">
              <a:xfrm rot="5400000">
                <a:off x="1224" y="2325"/>
                <a:ext cx="365" cy="1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75 w 21600"/>
                  <a:gd name="T13" fmla="*/ 5108 h 21600"/>
                  <a:gd name="T14" fmla="*/ 16425 w 21600"/>
                  <a:gd name="T15" fmla="*/ 16492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E0AD12"/>
                  </a:gs>
                  <a:gs pos="100000">
                    <a:srgbClr val="F6E8BB"/>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18" name="Rectangle 8"/>
              <p:cNvSpPr>
                <a:spLocks noChangeArrowheads="1"/>
              </p:cNvSpPr>
              <p:nvPr/>
            </p:nvSpPr>
            <p:spPr bwMode="auto">
              <a:xfrm>
                <a:off x="1485" y="2217"/>
                <a:ext cx="3573" cy="365"/>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19" name="Rectangle 9"/>
              <p:cNvSpPr>
                <a:spLocks noChangeArrowheads="1"/>
              </p:cNvSpPr>
              <p:nvPr/>
            </p:nvSpPr>
            <p:spPr bwMode="gray">
              <a:xfrm>
                <a:off x="738" y="2699"/>
                <a:ext cx="592" cy="318"/>
              </a:xfrm>
              <a:prstGeom prst="rect">
                <a:avLst/>
              </a:prstGeom>
              <a:solidFill>
                <a:srgbClr val="A1A646"/>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專兼輔教師</a:t>
                </a:r>
              </a:p>
            </p:txBody>
          </p:sp>
          <p:sp>
            <p:nvSpPr>
              <p:cNvPr id="20" name="AutoShape 10"/>
              <p:cNvSpPr>
                <a:spLocks noChangeArrowheads="1"/>
              </p:cNvSpPr>
              <p:nvPr/>
            </p:nvSpPr>
            <p:spPr bwMode="gray">
              <a:xfrm rot="5400000">
                <a:off x="1152" y="2767"/>
                <a:ext cx="516" cy="1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44 w 21600"/>
                  <a:gd name="T13" fmla="*/ 5143 h 21600"/>
                  <a:gd name="T14" fmla="*/ 16456 w 21600"/>
                  <a:gd name="T15" fmla="*/ 16457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A1A646"/>
                  </a:gs>
                  <a:gs pos="100000">
                    <a:srgbClr val="E4E6CA"/>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21" name="Rectangle 11"/>
              <p:cNvSpPr>
                <a:spLocks noChangeArrowheads="1"/>
              </p:cNvSpPr>
              <p:nvPr/>
            </p:nvSpPr>
            <p:spPr bwMode="auto">
              <a:xfrm>
                <a:off x="1489" y="2582"/>
                <a:ext cx="3573" cy="516"/>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grpSp>
        <p:sp>
          <p:nvSpPr>
            <p:cNvPr id="7" name="矩形 62"/>
            <p:cNvSpPr>
              <a:spLocks noChangeArrowheads="1"/>
            </p:cNvSpPr>
            <p:nvPr/>
          </p:nvSpPr>
          <p:spPr bwMode="auto">
            <a:xfrm>
              <a:off x="1721442" y="2025015"/>
              <a:ext cx="2496478" cy="1898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新細明體" panose="02020500000000000000" pitchFamily="18" charset="-120"/>
                  <a:ea typeface="新細明體" panose="02020500000000000000" pitchFamily="18" charset="-120"/>
                </a:rPr>
                <a:t>1.</a:t>
              </a:r>
              <a:r>
                <a:rPr lang="zh-TW" altLang="zh-TW" sz="1200" dirty="0">
                  <a:solidFill>
                    <a:schemeClr val="tx1"/>
                  </a:solidFill>
                  <a:latin typeface="新細明體" panose="02020500000000000000" pitchFamily="18" charset="-120"/>
                  <a:ea typeface="新細明體" panose="02020500000000000000" pitchFamily="18" charset="-120"/>
                </a:rPr>
                <a:t>整理過往接受轉銜名單後之安排與服務經驗，協助國小了解資料的流向與效益。</a:t>
              </a:r>
            </a:p>
            <a:p>
              <a:pPr eaLnBrk="1" hangingPunct="1">
                <a:spcBef>
                  <a:spcPct val="0"/>
                </a:spcBef>
                <a:buFontTx/>
                <a:buNone/>
              </a:pPr>
              <a:r>
                <a:rPr lang="en-US" altLang="zh-TW" sz="1200" dirty="0">
                  <a:solidFill>
                    <a:schemeClr val="tx1"/>
                  </a:solidFill>
                  <a:latin typeface="新細明體" panose="02020500000000000000" pitchFamily="18" charset="-120"/>
                  <a:ea typeface="新細明體" panose="02020500000000000000" pitchFamily="18" charset="-120"/>
                </a:rPr>
                <a:t>2.</a:t>
              </a:r>
              <a:r>
                <a:rPr lang="zh-TW" altLang="zh-TW" sz="1200" dirty="0">
                  <a:solidFill>
                    <a:schemeClr val="tx1"/>
                  </a:solidFill>
                  <a:latin typeface="新細明體" panose="02020500000000000000" pitchFamily="18" charset="-120"/>
                  <a:ea typeface="新細明體" panose="02020500000000000000" pitchFamily="18" charset="-120"/>
                </a:rPr>
                <a:t>說明國中端期待延續服務對象及希望取得之資訊為何。</a:t>
              </a:r>
            </a:p>
            <a:p>
              <a:pPr eaLnBrk="1" hangingPunct="1">
                <a:spcBef>
                  <a:spcPct val="0"/>
                </a:spcBef>
                <a:buFontTx/>
                <a:buNone/>
              </a:pPr>
              <a:r>
                <a:rPr lang="en-US" altLang="zh-TW" sz="1200" dirty="0">
                  <a:solidFill>
                    <a:schemeClr val="tx1"/>
                  </a:solidFill>
                  <a:latin typeface="新細明體" panose="02020500000000000000" pitchFamily="18" charset="-120"/>
                  <a:ea typeface="新細明體" panose="02020500000000000000" pitchFamily="18" charset="-120"/>
                </a:rPr>
                <a:t>3.</a:t>
              </a:r>
              <a:r>
                <a:rPr lang="zh-TW" altLang="en-US" sz="1200" dirty="0">
                  <a:solidFill>
                    <a:schemeClr val="tx1"/>
                  </a:solidFill>
                  <a:latin typeface="新細明體" panose="02020500000000000000" pitchFamily="18" charset="-120"/>
                  <a:ea typeface="新細明體" panose="02020500000000000000" pitchFamily="18" charset="-120"/>
                </a:rPr>
                <a:t>針對上述進行「市內實質轉銜」表格之修訂，並討論可能執行的困難與</a:t>
              </a:r>
              <a:r>
                <a:rPr lang="zh-TW" altLang="en-US" sz="1200">
                  <a:solidFill>
                    <a:schemeClr val="tx1"/>
                  </a:solidFill>
                  <a:latin typeface="新細明體" panose="02020500000000000000" pitchFamily="18" charset="-120"/>
                  <a:ea typeface="新細明體" panose="02020500000000000000" pitchFamily="18" charset="-120"/>
                </a:rPr>
                <a:t>因應方式</a:t>
              </a:r>
              <a:r>
                <a:rPr lang="zh-TW" altLang="zh-TW" sz="1200">
                  <a:solidFill>
                    <a:schemeClr val="tx1"/>
                  </a:solidFill>
                  <a:latin typeface="新細明體" panose="02020500000000000000" pitchFamily="18" charset="-120"/>
                  <a:ea typeface="新細明體" panose="02020500000000000000" pitchFamily="18" charset="-120"/>
                </a:rPr>
                <a:t>。</a:t>
              </a:r>
              <a:endParaRPr lang="zh-TW" altLang="en-US" sz="1200" dirty="0">
                <a:solidFill>
                  <a:schemeClr val="tx1"/>
                </a:solidFill>
                <a:latin typeface="新細明體" panose="02020500000000000000" pitchFamily="18" charset="-120"/>
                <a:ea typeface="新細明體" panose="02020500000000000000" pitchFamily="18" charset="-120"/>
              </a:endParaRPr>
            </a:p>
          </p:txBody>
        </p:sp>
        <p:sp>
          <p:nvSpPr>
            <p:cNvPr id="8" name="矩形 63"/>
            <p:cNvSpPr>
              <a:spLocks noChangeArrowheads="1"/>
            </p:cNvSpPr>
            <p:nvPr/>
          </p:nvSpPr>
          <p:spPr bwMode="auto">
            <a:xfrm>
              <a:off x="4403894" y="2728960"/>
              <a:ext cx="1488431" cy="558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200" dirty="0">
                  <a:solidFill>
                    <a:schemeClr val="tx1"/>
                  </a:solidFill>
                  <a:latin typeface="Arial" charset="0"/>
                  <a:ea typeface="新細明體" charset="-120"/>
                </a:rPr>
                <a:t>出席並</a:t>
              </a:r>
              <a:r>
                <a:rPr lang="zh-TW" altLang="zh-TW" sz="1200" dirty="0">
                  <a:solidFill>
                    <a:schemeClr val="tx1"/>
                  </a:solidFill>
                  <a:latin typeface="Arial" charset="0"/>
                  <a:ea typeface="新細明體" charset="-120"/>
                </a:rPr>
                <a:t>逐一了解轉銜</a:t>
              </a:r>
              <a:r>
                <a:rPr lang="zh-TW" altLang="en-US" sz="1200" dirty="0">
                  <a:solidFill>
                    <a:schemeClr val="tx1"/>
                  </a:solidFill>
                  <a:latin typeface="Arial" charset="0"/>
                  <a:ea typeface="新細明體" charset="-120"/>
                </a:rPr>
                <a:t>學生</a:t>
              </a:r>
              <a:r>
                <a:rPr lang="zh-TW" altLang="zh-TW" sz="1200" dirty="0">
                  <a:solidFill>
                    <a:schemeClr val="tx1"/>
                  </a:solidFill>
                  <a:latin typeface="Arial" charset="0"/>
                  <a:ea typeface="新細明體" charset="-120"/>
                </a:rPr>
                <a:t>。</a:t>
              </a:r>
              <a:endParaRPr lang="zh-TW" altLang="en-US" sz="1200" dirty="0">
                <a:solidFill>
                  <a:schemeClr val="tx1"/>
                </a:solidFill>
                <a:latin typeface="Arial" charset="0"/>
                <a:ea typeface="新細明體" charset="-120"/>
              </a:endParaRPr>
            </a:p>
          </p:txBody>
        </p:sp>
        <p:sp>
          <p:nvSpPr>
            <p:cNvPr id="9" name="矩形 64"/>
            <p:cNvSpPr>
              <a:spLocks noChangeArrowheads="1"/>
            </p:cNvSpPr>
            <p:nvPr/>
          </p:nvSpPr>
          <p:spPr bwMode="auto">
            <a:xfrm>
              <a:off x="6241385" y="2174508"/>
              <a:ext cx="2645800" cy="16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Arial" charset="0"/>
                  <a:ea typeface="新細明體" charset="-120"/>
                </a:rPr>
                <a:t>1.</a:t>
              </a:r>
              <a:r>
                <a:rPr lang="zh-TW" altLang="zh-TW" sz="1200" dirty="0">
                  <a:solidFill>
                    <a:schemeClr val="tx1"/>
                  </a:solidFill>
                  <a:latin typeface="Arial" charset="0"/>
                  <a:ea typeface="新細明體" charset="-120"/>
                </a:rPr>
                <a:t>整理轉銜名單與資料，進行分級處理，以盤整後續輔導老師及導師各自所須之資訊。</a:t>
              </a:r>
            </a:p>
            <a:p>
              <a:pPr eaLnBrk="1" hangingPunct="1">
                <a:spcBef>
                  <a:spcPct val="0"/>
                </a:spcBef>
                <a:buFontTx/>
                <a:buNone/>
              </a:pPr>
              <a:r>
                <a:rPr lang="en-US" altLang="zh-TW" sz="1200" dirty="0">
                  <a:solidFill>
                    <a:schemeClr val="tx1"/>
                  </a:solidFill>
                  <a:latin typeface="Arial" charset="0"/>
                  <a:ea typeface="新細明體" charset="-120"/>
                </a:rPr>
                <a:t>2.</a:t>
              </a:r>
              <a:r>
                <a:rPr lang="zh-TW" altLang="zh-TW" sz="1200" dirty="0">
                  <a:solidFill>
                    <a:schemeClr val="tx1"/>
                  </a:solidFill>
                  <a:latin typeface="Arial" charset="0"/>
                  <a:ea typeface="新細明體" charset="-120"/>
                </a:rPr>
                <a:t>轉銜資料保存。</a:t>
              </a:r>
            </a:p>
            <a:p>
              <a:pPr eaLnBrk="1" hangingPunct="1">
                <a:spcBef>
                  <a:spcPct val="0"/>
                </a:spcBef>
                <a:buFontTx/>
                <a:buNone/>
              </a:pPr>
              <a:r>
                <a:rPr lang="en-US" altLang="zh-TW" sz="1200" dirty="0">
                  <a:solidFill>
                    <a:schemeClr val="tx1"/>
                  </a:solidFill>
                  <a:latin typeface="Arial" charset="0"/>
                  <a:ea typeface="新細明體" charset="-120"/>
                </a:rPr>
                <a:t>3.</a:t>
              </a:r>
              <a:r>
                <a:rPr lang="zh-TW" altLang="zh-TW" sz="1200" dirty="0">
                  <a:solidFill>
                    <a:schemeClr val="tx1"/>
                  </a:solidFill>
                  <a:latin typeface="Arial" charset="0"/>
                  <a:ea typeface="新細明體" charset="-120"/>
                </a:rPr>
                <a:t>個別學生的介入</a:t>
              </a:r>
              <a:r>
                <a:rPr lang="zh-TW" altLang="zh-TW" sz="1200">
                  <a:solidFill>
                    <a:schemeClr val="tx1"/>
                  </a:solidFill>
                  <a:latin typeface="Arial" charset="0"/>
                  <a:ea typeface="新細明體" charset="-120"/>
                </a:rPr>
                <a:t>處理規劃</a:t>
              </a:r>
              <a:r>
                <a:rPr lang="zh-TW" altLang="zh-TW" sz="1200" dirty="0">
                  <a:solidFill>
                    <a:schemeClr val="tx1"/>
                  </a:solidFill>
                  <a:latin typeface="Arial" charset="0"/>
                  <a:ea typeface="新細明體" charset="-120"/>
                </a:rPr>
                <a:t>與行政協助</a:t>
              </a:r>
              <a:r>
                <a:rPr lang="zh-TW" altLang="en-US" sz="1200" dirty="0">
                  <a:solidFill>
                    <a:schemeClr val="tx1"/>
                  </a:solidFill>
                  <a:latin typeface="新細明體"/>
                  <a:ea typeface="新細明體"/>
                </a:rPr>
                <a:t>，評估學生需求，</a:t>
              </a:r>
              <a:r>
                <a:rPr lang="zh-TW" altLang="en-US" sz="1200" dirty="0">
                  <a:solidFill>
                    <a:schemeClr val="tx1"/>
                  </a:solidFill>
                  <a:latin typeface="Arial" charset="0"/>
                  <a:ea typeface="新細明體" charset="-120"/>
                </a:rPr>
                <a:t>召開轉介會議</a:t>
              </a:r>
              <a:r>
                <a:rPr lang="zh-TW" altLang="zh-TW" sz="1200" dirty="0">
                  <a:solidFill>
                    <a:schemeClr val="tx1"/>
                  </a:solidFill>
                  <a:latin typeface="Arial" charset="0"/>
                  <a:ea typeface="新細明體" charset="-120"/>
                </a:rPr>
                <a:t>。</a:t>
              </a:r>
            </a:p>
            <a:p>
              <a:pPr eaLnBrk="1" hangingPunct="1">
                <a:spcBef>
                  <a:spcPct val="0"/>
                </a:spcBef>
                <a:buFontTx/>
                <a:buNone/>
              </a:pPr>
              <a:r>
                <a:rPr lang="en-US" altLang="zh-TW" sz="1200" dirty="0">
                  <a:solidFill>
                    <a:schemeClr val="tx1"/>
                  </a:solidFill>
                  <a:latin typeface="Arial" charset="0"/>
                  <a:ea typeface="新細明體" charset="-120"/>
                </a:rPr>
                <a:t>4.</a:t>
              </a:r>
              <a:r>
                <a:rPr lang="zh-TW" altLang="zh-TW" sz="1200" dirty="0">
                  <a:solidFill>
                    <a:schemeClr val="tx1"/>
                  </a:solidFill>
                  <a:latin typeface="Arial" charset="0"/>
                  <a:ea typeface="新細明體" charset="-120"/>
                </a:rPr>
                <a:t>轉銜學生未轉入，</a:t>
              </a:r>
              <a:r>
                <a:rPr lang="zh-TW" altLang="zh-TW" sz="1200">
                  <a:solidFill>
                    <a:schemeClr val="tx1"/>
                  </a:solidFill>
                  <a:latin typeface="Arial" charset="0"/>
                  <a:ea typeface="新細明體" charset="-120"/>
                </a:rPr>
                <a:t>需聯繫</a:t>
              </a:r>
              <a:r>
                <a:rPr lang="zh-TW" altLang="zh-TW" sz="1200" dirty="0">
                  <a:solidFill>
                    <a:schemeClr val="tx1"/>
                  </a:solidFill>
                  <a:latin typeface="Arial" charset="0"/>
                  <a:ea typeface="新細明體" charset="-120"/>
                </a:rPr>
                <a:t>原學校。 </a:t>
              </a:r>
              <a:endParaRPr lang="zh-TW" altLang="en-US" sz="1200" dirty="0">
                <a:solidFill>
                  <a:schemeClr val="tx1"/>
                </a:solidFill>
                <a:latin typeface="Arial" charset="0"/>
                <a:ea typeface="新細明體" charset="-120"/>
              </a:endParaRPr>
            </a:p>
          </p:txBody>
        </p:sp>
        <p:sp>
          <p:nvSpPr>
            <p:cNvPr id="10" name="矩形 65"/>
            <p:cNvSpPr>
              <a:spLocks noChangeArrowheads="1"/>
            </p:cNvSpPr>
            <p:nvPr/>
          </p:nvSpPr>
          <p:spPr bwMode="auto">
            <a:xfrm>
              <a:off x="6315525" y="4188400"/>
              <a:ext cx="2062728" cy="33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協助學生適應</a:t>
              </a:r>
              <a:r>
                <a:rPr lang="zh-TW" altLang="zh-TW" sz="1200">
                  <a:solidFill>
                    <a:schemeClr val="tx1"/>
                  </a:solidFill>
                  <a:latin typeface="Arial" charset="0"/>
                  <a:ea typeface="新細明體" charset="-120"/>
                </a:rPr>
                <a:t>與輔導</a:t>
              </a:r>
              <a:r>
                <a:rPr lang="zh-TW" altLang="en-US" sz="1200">
                  <a:solidFill>
                    <a:schemeClr val="tx1"/>
                  </a:solidFill>
                  <a:latin typeface="Arial" charset="0"/>
                  <a:ea typeface="新細明體" charset="-120"/>
                </a:rPr>
                <a:t>。</a:t>
              </a:r>
              <a:r>
                <a:rPr lang="zh-TW" altLang="zh-TW" sz="1200">
                  <a:solidFill>
                    <a:schemeClr val="tx1"/>
                  </a:solidFill>
                  <a:latin typeface="Arial" charset="0"/>
                  <a:ea typeface="新細明體" charset="-120"/>
                </a:rPr>
                <a:t> </a:t>
              </a:r>
              <a:endParaRPr lang="zh-TW" altLang="en-US" sz="1200" dirty="0">
                <a:solidFill>
                  <a:schemeClr val="tx1"/>
                </a:solidFill>
                <a:latin typeface="Arial" charset="0"/>
                <a:ea typeface="新細明體" charset="-120"/>
              </a:endParaRPr>
            </a:p>
          </p:txBody>
        </p:sp>
        <p:sp>
          <p:nvSpPr>
            <p:cNvPr id="11" name="矩形 66"/>
            <p:cNvSpPr>
              <a:spLocks noChangeArrowheads="1"/>
            </p:cNvSpPr>
            <p:nvPr/>
          </p:nvSpPr>
          <p:spPr bwMode="auto">
            <a:xfrm>
              <a:off x="6315525" y="4666757"/>
              <a:ext cx="2221691" cy="558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了解重點名單，提早觀察及輔導介入規劃。</a:t>
              </a:r>
            </a:p>
          </p:txBody>
        </p:sp>
        <p:sp>
          <p:nvSpPr>
            <p:cNvPr id="12" name="文字方塊 11"/>
            <p:cNvSpPr txBox="1"/>
            <p:nvPr/>
          </p:nvSpPr>
          <p:spPr>
            <a:xfrm>
              <a:off x="107504" y="222467"/>
              <a:ext cx="9022022" cy="781699"/>
            </a:xfrm>
            <a:prstGeom prst="rect">
              <a:avLst/>
            </a:prstGeom>
            <a:noFill/>
          </p:spPr>
          <p:txBody>
            <a:bodyPr wrap="square">
              <a:spAutoFit/>
            </a:bodyPr>
            <a:lstStyle/>
            <a:p>
              <a:pPr algn="ctr">
                <a:defRPr/>
              </a:pPr>
              <a:r>
                <a:rPr lang="zh-TW" altLang="en-US" sz="3600" b="1" dirty="0">
                  <a:ln w="1905"/>
                  <a:solidFill>
                    <a:srgbClr val="FF0000"/>
                  </a:solidFill>
                  <a:effectLst>
                    <a:innerShdw blurRad="69850" dist="43180" dir="5400000">
                      <a:srgbClr val="000000">
                        <a:alpha val="65000"/>
                      </a:srgbClr>
                    </a:innerShdw>
                  </a:effectLst>
                  <a:ea typeface="新細明體" charset="0"/>
                  <a:cs typeface="新細明體" charset="0"/>
                </a:rPr>
                <a:t>國中</a:t>
              </a:r>
              <a:r>
                <a:rPr lang="zh-TW" altLang="en-US" sz="3600" b="1" dirty="0">
                  <a:ln w="1905"/>
                  <a:effectLst>
                    <a:innerShdw blurRad="69850" dist="43180" dir="5400000">
                      <a:srgbClr val="000000">
                        <a:alpha val="65000"/>
                      </a:srgbClr>
                    </a:innerShdw>
                  </a:effectLst>
                  <a:ea typeface="新細明體" charset="0"/>
                  <a:cs typeface="新細明體" charset="0"/>
                </a:rPr>
                <a:t>端各人員</a:t>
              </a:r>
              <a:r>
                <a:rPr lang="en-US" altLang="zh-TW" sz="3600" b="1" dirty="0">
                  <a:ln w="1905"/>
                  <a:effectLst>
                    <a:innerShdw blurRad="69850" dist="43180" dir="5400000">
                      <a:srgbClr val="000000">
                        <a:alpha val="65000"/>
                      </a:srgbClr>
                    </a:innerShdw>
                  </a:effectLst>
                  <a:ea typeface="新細明體" charset="0"/>
                  <a:cs typeface="新細明體" charset="0"/>
                </a:rPr>
                <a:t>(</a:t>
              </a:r>
              <a:r>
                <a:rPr lang="zh-TW" altLang="en-US" sz="3600" b="1" dirty="0">
                  <a:ln w="1905"/>
                  <a:effectLst>
                    <a:innerShdw blurRad="69850" dist="43180" dir="5400000">
                      <a:srgbClr val="000000">
                        <a:alpha val="65000"/>
                      </a:srgbClr>
                    </a:innerShdw>
                  </a:effectLst>
                  <a:ea typeface="新細明體" charset="0"/>
                  <a:cs typeface="新細明體" charset="0"/>
                </a:rPr>
                <a:t>針對接收任務</a:t>
              </a:r>
              <a:r>
                <a:rPr lang="en-US" altLang="zh-TW" sz="3600" b="1" dirty="0">
                  <a:ln w="1905"/>
                  <a:effectLst>
                    <a:innerShdw blurRad="69850" dist="43180" dir="5400000">
                      <a:srgbClr val="000000">
                        <a:alpha val="65000"/>
                      </a:srgbClr>
                    </a:innerShdw>
                  </a:effectLst>
                  <a:ea typeface="新細明體" charset="0"/>
                  <a:cs typeface="新細明體" charset="0"/>
                </a:rPr>
                <a:t>)</a:t>
              </a:r>
              <a:endParaRPr lang="zh-TW" altLang="en-US" sz="3600" b="1" dirty="0">
                <a:ln w="1905"/>
                <a:effectLst>
                  <a:innerShdw blurRad="69850" dist="43180" dir="5400000">
                    <a:srgbClr val="000000">
                      <a:alpha val="65000"/>
                    </a:srgbClr>
                  </a:innerShdw>
                </a:effectLst>
                <a:ea typeface="新細明體" charset="0"/>
                <a:cs typeface="新細明體" charset="0"/>
              </a:endParaRPr>
            </a:p>
          </p:txBody>
        </p:sp>
      </p:grpSp>
      <p:sp>
        <p:nvSpPr>
          <p:cNvPr id="26" name="Rectangle 9"/>
          <p:cNvSpPr>
            <a:spLocks noChangeArrowheads="1"/>
          </p:cNvSpPr>
          <p:nvPr/>
        </p:nvSpPr>
        <p:spPr bwMode="gray">
          <a:xfrm>
            <a:off x="127164" y="5146741"/>
            <a:ext cx="1180608" cy="478739"/>
          </a:xfrm>
          <a:prstGeom prst="rect">
            <a:avLst/>
          </a:prstGeom>
          <a:solidFill>
            <a:srgbClr val="814F82"/>
          </a:solidFill>
          <a:ln>
            <a:noFill/>
          </a:ln>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專業人員</a:t>
            </a:r>
          </a:p>
        </p:txBody>
      </p:sp>
      <p:sp>
        <p:nvSpPr>
          <p:cNvPr id="27" name="AutoShape 10"/>
          <p:cNvSpPr>
            <a:spLocks noChangeArrowheads="1"/>
          </p:cNvSpPr>
          <p:nvPr/>
        </p:nvSpPr>
        <p:spPr bwMode="gray">
          <a:xfrm rot="5400000">
            <a:off x="750130" y="5256670"/>
            <a:ext cx="1477727" cy="3395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60 w 21600"/>
              <a:gd name="T13" fmla="*/ 5058 h 21600"/>
              <a:gd name="T14" fmla="*/ 16440 w 21600"/>
              <a:gd name="T15" fmla="*/ 16542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814F82"/>
              </a:gs>
              <a:gs pos="100000">
                <a:srgbClr val="E4E6CA"/>
              </a:gs>
            </a:gsLst>
            <a:lin ang="5400000" scaled="1"/>
          </a:gradFill>
          <a:ln>
            <a:noFill/>
          </a:ln>
          <a:extLst/>
        </p:spPr>
        <p:txBody>
          <a:bodyPr lIns="34290" tIns="33338" rIns="34290" bIns="33338" anchor="ctr" anchorCtr="1"/>
          <a:lstStyle/>
          <a:p>
            <a:endParaRPr lang="zh-TW" altLang="en-US"/>
          </a:p>
        </p:txBody>
      </p:sp>
      <p:sp>
        <p:nvSpPr>
          <p:cNvPr id="28" name="Rectangle 11"/>
          <p:cNvSpPr>
            <a:spLocks noChangeArrowheads="1"/>
          </p:cNvSpPr>
          <p:nvPr/>
        </p:nvSpPr>
        <p:spPr bwMode="auto">
          <a:xfrm>
            <a:off x="1648583" y="4694322"/>
            <a:ext cx="7221795" cy="1470981"/>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29" name="矩形 11"/>
          <p:cNvSpPr>
            <a:spLocks noChangeArrowheads="1"/>
          </p:cNvSpPr>
          <p:nvPr/>
        </p:nvSpPr>
        <p:spPr bwMode="auto">
          <a:xfrm>
            <a:off x="6305889" y="4694322"/>
            <a:ext cx="2317817"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200" dirty="0">
                <a:solidFill>
                  <a:schemeClr val="tx1"/>
                </a:solidFill>
                <a:latin typeface="Arial" charset="0"/>
                <a:ea typeface="新細明體" charset="-120"/>
              </a:rPr>
              <a:t>1.</a:t>
            </a:r>
            <a:r>
              <a:rPr lang="zh-TW" altLang="zh-TW" sz="1200" dirty="0">
                <a:solidFill>
                  <a:schemeClr val="tx1"/>
                </a:solidFill>
                <a:latin typeface="Arial" charset="0"/>
                <a:ea typeface="新細明體" charset="-120"/>
              </a:rPr>
              <a:t>追縱轉銜會議中評估需後續服務之學生。</a:t>
            </a:r>
            <a:endParaRPr lang="en-US" altLang="zh-TW" sz="1200" dirty="0">
              <a:solidFill>
                <a:schemeClr val="tx1"/>
              </a:solidFill>
              <a:latin typeface="Arial" charset="0"/>
              <a:ea typeface="新細明體" charset="-120"/>
            </a:endParaRPr>
          </a:p>
          <a:p>
            <a:pPr eaLnBrk="1" hangingPunct="1">
              <a:spcBef>
                <a:spcPct val="0"/>
              </a:spcBef>
              <a:buNone/>
            </a:pPr>
            <a:r>
              <a:rPr lang="en-US" altLang="zh-TW" sz="1200" dirty="0">
                <a:solidFill>
                  <a:schemeClr val="tx1"/>
                </a:solidFill>
                <a:latin typeface="Arial" charset="0"/>
                <a:ea typeface="新細明體" charset="-120"/>
              </a:rPr>
              <a:t>2.</a:t>
            </a:r>
            <a:r>
              <a:rPr lang="zh-TW" altLang="zh-TW" sz="1200" dirty="0">
                <a:solidFill>
                  <a:schemeClr val="tx1"/>
                </a:solidFill>
                <a:latin typeface="Arial" charset="0"/>
                <a:ea typeface="新細明體" charset="-120"/>
              </a:rPr>
              <a:t>針對國中評估仍有轉介需求之學生召開轉介</a:t>
            </a:r>
            <a:r>
              <a:rPr lang="zh-TW" altLang="zh-TW" sz="1200">
                <a:solidFill>
                  <a:schemeClr val="tx1"/>
                </a:solidFill>
                <a:latin typeface="Arial" charset="0"/>
                <a:ea typeface="新細明體" charset="-120"/>
              </a:rPr>
              <a:t>會議提供服務</a:t>
            </a:r>
            <a:r>
              <a:rPr lang="zh-TW" altLang="en-US" sz="1200">
                <a:solidFill>
                  <a:schemeClr val="tx1"/>
                </a:solidFill>
                <a:latin typeface="Arial" charset="0"/>
                <a:ea typeface="新細明體" charset="-120"/>
              </a:rPr>
              <a:t>。</a:t>
            </a:r>
            <a:endParaRPr lang="en-US" altLang="zh-TW" sz="1200" dirty="0">
              <a:solidFill>
                <a:schemeClr val="tx1"/>
              </a:solidFill>
              <a:latin typeface="Arial" charset="0"/>
              <a:ea typeface="新細明體" charset="-120"/>
            </a:endParaRPr>
          </a:p>
          <a:p>
            <a:pPr eaLnBrk="1" hangingPunct="1">
              <a:spcBef>
                <a:spcPct val="0"/>
              </a:spcBef>
              <a:buNone/>
            </a:pPr>
            <a:r>
              <a:rPr lang="en-US" altLang="zh-TW" sz="1200" dirty="0">
                <a:solidFill>
                  <a:schemeClr val="tx1"/>
                </a:solidFill>
                <a:latin typeface="Arial" charset="0"/>
                <a:ea typeface="新細明體" charset="-120"/>
              </a:rPr>
              <a:t>3.</a:t>
            </a:r>
            <a:r>
              <a:rPr lang="zh-TW" altLang="en-US" sz="1200" dirty="0">
                <a:solidFill>
                  <a:schemeClr val="tx1"/>
                </a:solidFill>
                <a:latin typeface="Arial" charset="0"/>
                <a:ea typeface="新細明體" charset="-120"/>
              </a:rPr>
              <a:t>學校社工師透過</a:t>
            </a:r>
            <a:r>
              <a:rPr lang="zh-TW" altLang="zh-TW" sz="1200" dirty="0">
                <a:solidFill>
                  <a:schemeClr val="tx1"/>
                </a:solidFill>
                <a:latin typeface="Arial" charset="0"/>
                <a:ea typeface="新細明體" charset="-120"/>
              </a:rPr>
              <a:t>區域轉銜類型</a:t>
            </a:r>
            <a:r>
              <a:rPr lang="zh-TW" altLang="en-US" sz="1200" dirty="0">
                <a:solidFill>
                  <a:schemeClr val="tx1"/>
                </a:solidFill>
                <a:latin typeface="Arial" charset="0"/>
                <a:ea typeface="新細明體" charset="-120"/>
              </a:rPr>
              <a:t>的分析</a:t>
            </a:r>
            <a:r>
              <a:rPr lang="zh-TW" altLang="zh-TW" sz="1200" dirty="0">
                <a:solidFill>
                  <a:schemeClr val="tx1"/>
                </a:solidFill>
                <a:latin typeface="Arial" charset="0"/>
                <a:ea typeface="新細明體" charset="-120"/>
              </a:rPr>
              <a:t>，作為後續協助指標，發展服務方案與策略</a:t>
            </a:r>
            <a:r>
              <a:rPr lang="zh-TW" altLang="en-US" sz="1200" dirty="0">
                <a:solidFill>
                  <a:schemeClr val="tx1"/>
                </a:solidFill>
                <a:latin typeface="新細明體"/>
                <a:ea typeface="新細明體"/>
              </a:rPr>
              <a:t>。</a:t>
            </a:r>
            <a:endParaRPr lang="zh-TW" altLang="en-US" sz="1200" dirty="0">
              <a:solidFill>
                <a:schemeClr val="tx1"/>
              </a:solidFill>
              <a:latin typeface="Arial" charset="0"/>
              <a:ea typeface="新細明體" charset="-120"/>
            </a:endParaRPr>
          </a:p>
          <a:p>
            <a:pPr eaLnBrk="1" hangingPunct="1">
              <a:spcBef>
                <a:spcPct val="0"/>
              </a:spcBef>
              <a:buNone/>
            </a:pPr>
            <a:endParaRPr lang="en-US" altLang="zh-TW" sz="1050" dirty="0">
              <a:solidFill>
                <a:schemeClr val="tx1"/>
              </a:solidFill>
              <a:latin typeface="Arial" charset="0"/>
              <a:ea typeface="新細明體" charset="-120"/>
            </a:endParaRPr>
          </a:p>
          <a:p>
            <a:pPr eaLnBrk="1" hangingPunct="1">
              <a:spcBef>
                <a:spcPct val="0"/>
              </a:spcBef>
              <a:buFontTx/>
              <a:buNone/>
            </a:pPr>
            <a:endParaRPr lang="en-US" altLang="zh-TW" sz="1050" dirty="0">
              <a:solidFill>
                <a:schemeClr val="tx1"/>
              </a:solidFill>
              <a:latin typeface="Arial" charset="0"/>
              <a:ea typeface="新細明體" charset="-120"/>
            </a:endParaRPr>
          </a:p>
        </p:txBody>
      </p:sp>
      <p:sp>
        <p:nvSpPr>
          <p:cNvPr id="31" name="矩形 11"/>
          <p:cNvSpPr>
            <a:spLocks noChangeArrowheads="1"/>
          </p:cNvSpPr>
          <p:nvPr/>
        </p:nvSpPr>
        <p:spPr bwMode="auto">
          <a:xfrm>
            <a:off x="1840488" y="5146741"/>
            <a:ext cx="10813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200" dirty="0">
                <a:solidFill>
                  <a:schemeClr val="tx1"/>
                </a:solidFill>
                <a:latin typeface="Arial" charset="0"/>
                <a:ea typeface="新細明體" charset="-120"/>
              </a:rPr>
              <a:t>不須出席</a:t>
            </a:r>
            <a:r>
              <a:rPr lang="zh-TW" altLang="zh-TW" sz="1200" dirty="0">
                <a:solidFill>
                  <a:schemeClr val="tx1"/>
                </a:solidFill>
                <a:latin typeface="Arial" charset="0"/>
                <a:ea typeface="新細明體" charset="-120"/>
              </a:rPr>
              <a:t>。 </a:t>
            </a:r>
            <a:endParaRPr lang="zh-TW" altLang="en-US" sz="1200" dirty="0">
              <a:solidFill>
                <a:schemeClr val="tx1"/>
              </a:solidFill>
              <a:latin typeface="Arial" charset="0"/>
              <a:ea typeface="新細明體" charset="-120"/>
            </a:endParaRPr>
          </a:p>
        </p:txBody>
      </p:sp>
      <p:sp>
        <p:nvSpPr>
          <p:cNvPr id="32" name="矩形 11"/>
          <p:cNvSpPr>
            <a:spLocks noChangeArrowheads="1"/>
          </p:cNvSpPr>
          <p:nvPr/>
        </p:nvSpPr>
        <p:spPr bwMode="auto">
          <a:xfrm>
            <a:off x="4584378" y="5146741"/>
            <a:ext cx="13473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200" dirty="0">
                <a:solidFill>
                  <a:schemeClr val="tx1"/>
                </a:solidFill>
                <a:latin typeface="Arial" charset="0"/>
                <a:ea typeface="新細明體" charset="-120"/>
              </a:rPr>
              <a:t>出席並進行轉銜學生</a:t>
            </a:r>
            <a:r>
              <a:rPr lang="zh-TW" altLang="en-US" sz="1200">
                <a:solidFill>
                  <a:schemeClr val="tx1"/>
                </a:solidFill>
                <a:latin typeface="Arial" charset="0"/>
                <a:ea typeface="新細明體" charset="-120"/>
              </a:rPr>
              <a:t>資料補充。</a:t>
            </a:r>
            <a:endParaRPr lang="zh-TW" altLang="en-US" sz="1200" dirty="0">
              <a:solidFill>
                <a:schemeClr val="tx1"/>
              </a:solidFill>
              <a:latin typeface="Arial" charset="0"/>
              <a:ea typeface="新細明體" charset="-120"/>
            </a:endParaRPr>
          </a:p>
        </p:txBody>
      </p:sp>
      <p:sp>
        <p:nvSpPr>
          <p:cNvPr id="30" name="文字方塊 29"/>
          <p:cNvSpPr txBox="1"/>
          <p:nvPr/>
        </p:nvSpPr>
        <p:spPr>
          <a:xfrm>
            <a:off x="4788024" y="4229047"/>
            <a:ext cx="1385267" cy="307777"/>
          </a:xfrm>
          <a:prstGeom prst="rect">
            <a:avLst/>
          </a:prstGeom>
          <a:noFill/>
        </p:spPr>
        <p:txBody>
          <a:bodyPr wrap="square" rtlCol="0">
            <a:spAutoFit/>
          </a:bodyPr>
          <a:lstStyle/>
          <a:p>
            <a:r>
              <a:rPr lang="zh-TW" altLang="en-US" sz="1400" b="1" dirty="0">
                <a:solidFill>
                  <a:srgbClr val="FF0000"/>
                </a:solidFill>
              </a:rPr>
              <a:t>務必出席</a:t>
            </a:r>
          </a:p>
        </p:txBody>
      </p:sp>
    </p:spTree>
    <p:extLst>
      <p:ext uri="{BB962C8B-B14F-4D97-AF65-F5344CB8AC3E}">
        <p14:creationId xmlns:p14="http://schemas.microsoft.com/office/powerpoint/2010/main" val="1838801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a:grpSpLocks/>
          </p:cNvGrpSpPr>
          <p:nvPr/>
        </p:nvGrpSpPr>
        <p:grpSpPr bwMode="auto">
          <a:xfrm>
            <a:off x="169870" y="378287"/>
            <a:ext cx="8974129" cy="5176662"/>
            <a:chOff x="143125" y="116632"/>
            <a:chExt cx="8892653" cy="6288589"/>
          </a:xfrm>
        </p:grpSpPr>
        <p:grpSp>
          <p:nvGrpSpPr>
            <p:cNvPr id="5" name="Group 2"/>
            <p:cNvGrpSpPr>
              <a:grpSpLocks/>
            </p:cNvGrpSpPr>
            <p:nvPr/>
          </p:nvGrpSpPr>
          <p:grpSpPr bwMode="auto">
            <a:xfrm>
              <a:off x="1331640" y="908720"/>
              <a:ext cx="7704138" cy="654050"/>
              <a:chOff x="340" y="754"/>
              <a:chExt cx="4853" cy="412"/>
            </a:xfrm>
          </p:grpSpPr>
          <p:sp>
            <p:nvSpPr>
              <p:cNvPr id="22" name="Line 3"/>
              <p:cNvSpPr>
                <a:spLocks noChangeShapeType="1"/>
              </p:cNvSpPr>
              <p:nvPr/>
            </p:nvSpPr>
            <p:spPr bwMode="auto">
              <a:xfrm>
                <a:off x="340" y="962"/>
                <a:ext cx="4853" cy="0"/>
              </a:xfrm>
              <a:prstGeom prst="line">
                <a:avLst/>
              </a:prstGeom>
              <a:noFill/>
              <a:ln w="76200">
                <a:solidFill>
                  <a:schemeClr val="bg2"/>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3" name="Rectangle 4"/>
              <p:cNvSpPr>
                <a:spLocks noChangeArrowheads="1"/>
              </p:cNvSpPr>
              <p:nvPr/>
            </p:nvSpPr>
            <p:spPr bwMode="gray">
              <a:xfrm>
                <a:off x="567" y="758"/>
                <a:ext cx="1037" cy="408"/>
              </a:xfrm>
              <a:prstGeom prst="rect">
                <a:avLst/>
              </a:prstGeom>
              <a:solidFill>
                <a:srgbClr val="6399AB"/>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FontTx/>
                  <a:buNone/>
                </a:pPr>
                <a:r>
                  <a:rPr kumimoji="0" lang="zh-TW" altLang="en-US" sz="1350" dirty="0">
                    <a:solidFill>
                      <a:schemeClr val="tx1"/>
                    </a:solidFill>
                    <a:latin typeface="Tahoma" pitchFamily="34" charset="0"/>
                    <a:ea typeface="新細明體" charset="-120"/>
                    <a:cs typeface="Tahoma" pitchFamily="34" charset="0"/>
                  </a:rPr>
                  <a:t>轉銜前</a:t>
                </a:r>
                <a:endParaRPr kumimoji="0" lang="en-US" altLang="zh-TW" sz="1350" dirty="0">
                  <a:solidFill>
                    <a:schemeClr val="tx1"/>
                  </a:solidFill>
                  <a:latin typeface="Tahoma" pitchFamily="34" charset="0"/>
                  <a:ea typeface="新細明體" charset="-120"/>
                  <a:cs typeface="Tahoma" pitchFamily="34" charset="0"/>
                </a:endParaRPr>
              </a:p>
              <a:p>
                <a:pPr algn="ctr">
                  <a:lnSpc>
                    <a:spcPct val="85000"/>
                  </a:lnSpc>
                  <a:spcBef>
                    <a:spcPct val="30000"/>
                  </a:spcBef>
                  <a:buFontTx/>
                  <a:buNone/>
                </a:pPr>
                <a:r>
                  <a:rPr kumimoji="0" lang="en-US" altLang="zh-TW" sz="1350" dirty="0">
                    <a:solidFill>
                      <a:schemeClr val="tx1"/>
                    </a:solidFill>
                    <a:latin typeface="Tahoma" pitchFamily="34" charset="0"/>
                    <a:ea typeface="新細明體" charset="-120"/>
                    <a:cs typeface="Tahoma" pitchFamily="34" charset="0"/>
                  </a:rPr>
                  <a:t>(</a:t>
                </a:r>
                <a:r>
                  <a:rPr kumimoji="0" lang="zh-TW" altLang="en-US" sz="1350" dirty="0">
                    <a:solidFill>
                      <a:schemeClr val="tx1"/>
                    </a:solidFill>
                    <a:latin typeface="Tahoma" pitchFamily="34" charset="0"/>
                    <a:ea typeface="新細明體" charset="-120"/>
                    <a:cs typeface="Tahoma" pitchFamily="34" charset="0"/>
                  </a:rPr>
                  <a:t>分區說明會</a:t>
                </a:r>
                <a:r>
                  <a:rPr kumimoji="0" lang="en-US" altLang="zh-TW" sz="1350" dirty="0">
                    <a:solidFill>
                      <a:schemeClr val="tx1"/>
                    </a:solidFill>
                    <a:latin typeface="Tahoma" pitchFamily="34" charset="0"/>
                    <a:ea typeface="新細明體" charset="-120"/>
                    <a:cs typeface="Tahoma" pitchFamily="34" charset="0"/>
                  </a:rPr>
                  <a:t>)</a:t>
                </a:r>
                <a:endParaRPr lang="zh-TW" altLang="en-US" sz="1350" dirty="0">
                  <a:solidFill>
                    <a:schemeClr val="tx1"/>
                  </a:solidFill>
                  <a:latin typeface="Arial" charset="0"/>
                  <a:ea typeface="新細明體" charset="-120"/>
                </a:endParaRPr>
              </a:p>
            </p:txBody>
          </p:sp>
          <p:sp>
            <p:nvSpPr>
              <p:cNvPr id="24" name="Rectangle 6"/>
              <p:cNvSpPr>
                <a:spLocks noChangeArrowheads="1"/>
              </p:cNvSpPr>
              <p:nvPr/>
            </p:nvSpPr>
            <p:spPr bwMode="gray">
              <a:xfrm>
                <a:off x="3251" y="761"/>
                <a:ext cx="605" cy="390"/>
              </a:xfrm>
              <a:prstGeom prst="rect">
                <a:avLst/>
              </a:prstGeom>
              <a:solidFill>
                <a:srgbClr val="E0AD12"/>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轉銜中</a:t>
                </a:r>
                <a:endParaRPr lang="zh-TW" altLang="en-US" sz="1350" dirty="0">
                  <a:solidFill>
                    <a:srgbClr val="FF0000"/>
                  </a:solidFill>
                  <a:latin typeface="Arial" charset="0"/>
                  <a:ea typeface="新細明體" charset="-120"/>
                </a:endParaRPr>
              </a:p>
            </p:txBody>
          </p:sp>
          <p:sp>
            <p:nvSpPr>
              <p:cNvPr id="25" name="Rectangle 7"/>
              <p:cNvSpPr>
                <a:spLocks noChangeArrowheads="1"/>
              </p:cNvSpPr>
              <p:nvPr/>
            </p:nvSpPr>
            <p:spPr bwMode="gray">
              <a:xfrm>
                <a:off x="4009" y="754"/>
                <a:ext cx="1094" cy="397"/>
              </a:xfrm>
              <a:prstGeom prst="rect">
                <a:avLst/>
              </a:prstGeom>
              <a:solidFill>
                <a:srgbClr val="A1A646"/>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dirty="0">
                    <a:solidFill>
                      <a:schemeClr val="tx1"/>
                    </a:solidFill>
                    <a:latin typeface="Arial" charset="0"/>
                    <a:ea typeface="新細明體" charset="-120"/>
                  </a:rPr>
                  <a:t>轉銜後</a:t>
                </a:r>
              </a:p>
            </p:txBody>
          </p:sp>
        </p:grpSp>
        <p:grpSp>
          <p:nvGrpSpPr>
            <p:cNvPr id="6" name="Group 2"/>
            <p:cNvGrpSpPr>
              <a:grpSpLocks/>
            </p:cNvGrpSpPr>
            <p:nvPr/>
          </p:nvGrpSpPr>
          <p:grpSpPr bwMode="auto">
            <a:xfrm>
              <a:off x="143125" y="1547979"/>
              <a:ext cx="8783724" cy="4857242"/>
              <a:chOff x="730" y="593"/>
              <a:chExt cx="4345" cy="3307"/>
            </a:xfrm>
          </p:grpSpPr>
          <p:sp>
            <p:nvSpPr>
              <p:cNvPr id="13" name="Rectangle 3"/>
              <p:cNvSpPr>
                <a:spLocks noChangeArrowheads="1"/>
              </p:cNvSpPr>
              <p:nvPr/>
            </p:nvSpPr>
            <p:spPr bwMode="gray">
              <a:xfrm>
                <a:off x="752" y="1105"/>
                <a:ext cx="589" cy="539"/>
              </a:xfrm>
              <a:prstGeom prst="rect">
                <a:avLst/>
              </a:prstGeom>
              <a:solidFill>
                <a:srgbClr val="6399AB"/>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dirty="0">
                    <a:solidFill>
                      <a:schemeClr val="tx1"/>
                    </a:solidFill>
                    <a:latin typeface="Arial" charset="0"/>
                    <a:ea typeface="新細明體" charset="-120"/>
                  </a:rPr>
                  <a:t>行政人員</a:t>
                </a:r>
              </a:p>
            </p:txBody>
          </p:sp>
          <p:sp>
            <p:nvSpPr>
              <p:cNvPr id="14" name="AutoShape 4"/>
              <p:cNvSpPr>
                <a:spLocks noChangeArrowheads="1"/>
              </p:cNvSpPr>
              <p:nvPr/>
            </p:nvSpPr>
            <p:spPr bwMode="gray">
              <a:xfrm rot="5400000">
                <a:off x="611" y="1332"/>
                <a:ext cx="1626" cy="14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49 w 21600"/>
                  <a:gd name="T13" fmla="*/ 5143 h 21600"/>
                  <a:gd name="T14" fmla="*/ 16451 w 21600"/>
                  <a:gd name="T15" fmla="*/ 16457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6399AB"/>
                  </a:gs>
                  <a:gs pos="100000">
                    <a:srgbClr val="D2E2E7"/>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15" name="Rectangle 5"/>
              <p:cNvSpPr>
                <a:spLocks noChangeArrowheads="1"/>
              </p:cNvSpPr>
              <p:nvPr/>
            </p:nvSpPr>
            <p:spPr bwMode="auto">
              <a:xfrm>
                <a:off x="1502" y="608"/>
                <a:ext cx="3567" cy="1632"/>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16" name="Rectangle 6"/>
              <p:cNvSpPr>
                <a:spLocks noChangeArrowheads="1"/>
              </p:cNvSpPr>
              <p:nvPr/>
            </p:nvSpPr>
            <p:spPr bwMode="gray">
              <a:xfrm>
                <a:off x="730" y="2399"/>
                <a:ext cx="589" cy="344"/>
              </a:xfrm>
              <a:prstGeom prst="rect">
                <a:avLst/>
              </a:prstGeom>
              <a:solidFill>
                <a:srgbClr val="E0AD12"/>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350">
                    <a:solidFill>
                      <a:schemeClr val="tx1"/>
                    </a:solidFill>
                    <a:latin typeface="Arial" charset="0"/>
                    <a:ea typeface="新細明體" charset="-120"/>
                  </a:rPr>
                  <a:t>導師</a:t>
                </a:r>
              </a:p>
            </p:txBody>
          </p:sp>
          <p:sp>
            <p:nvSpPr>
              <p:cNvPr id="17" name="AutoShape 7"/>
              <p:cNvSpPr>
                <a:spLocks noChangeArrowheads="1"/>
              </p:cNvSpPr>
              <p:nvPr/>
            </p:nvSpPr>
            <p:spPr bwMode="gray">
              <a:xfrm rot="5400000">
                <a:off x="1068" y="2482"/>
                <a:ext cx="678" cy="17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43 w 21600"/>
                  <a:gd name="T13" fmla="*/ 5097 h 21600"/>
                  <a:gd name="T14" fmla="*/ 16457 w 21600"/>
                  <a:gd name="T15" fmla="*/ 16503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E0AD12"/>
                  </a:gs>
                  <a:gs pos="100000">
                    <a:srgbClr val="F6E8BB"/>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18" name="Rectangle 8"/>
              <p:cNvSpPr>
                <a:spLocks noChangeArrowheads="1"/>
              </p:cNvSpPr>
              <p:nvPr/>
            </p:nvSpPr>
            <p:spPr bwMode="auto">
              <a:xfrm>
                <a:off x="1502" y="2236"/>
                <a:ext cx="3573" cy="670"/>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19" name="Rectangle 9"/>
              <p:cNvSpPr>
                <a:spLocks noChangeArrowheads="1"/>
              </p:cNvSpPr>
              <p:nvPr/>
            </p:nvSpPr>
            <p:spPr bwMode="gray">
              <a:xfrm>
                <a:off x="730" y="3221"/>
                <a:ext cx="616" cy="344"/>
              </a:xfrm>
              <a:prstGeom prst="rect">
                <a:avLst/>
              </a:prstGeom>
              <a:solidFill>
                <a:srgbClr val="A1A646"/>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專兼輔教師</a:t>
                </a:r>
              </a:p>
            </p:txBody>
          </p:sp>
          <p:sp>
            <p:nvSpPr>
              <p:cNvPr id="20" name="AutoShape 10"/>
              <p:cNvSpPr>
                <a:spLocks noChangeArrowheads="1"/>
              </p:cNvSpPr>
              <p:nvPr/>
            </p:nvSpPr>
            <p:spPr bwMode="gray">
              <a:xfrm rot="5400000">
                <a:off x="917" y="3321"/>
                <a:ext cx="1000" cy="15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60 w 21600"/>
                  <a:gd name="T13" fmla="*/ 5058 h 21600"/>
                  <a:gd name="T14" fmla="*/ 16440 w 21600"/>
                  <a:gd name="T15" fmla="*/ 16542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A1A646"/>
                  </a:gs>
                  <a:gs pos="100000">
                    <a:srgbClr val="E4E6CA"/>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p>
                <a:endParaRPr lang="zh-TW" altLang="en-US"/>
              </a:p>
            </p:txBody>
          </p:sp>
          <p:sp>
            <p:nvSpPr>
              <p:cNvPr id="21" name="Rectangle 11"/>
              <p:cNvSpPr>
                <a:spLocks noChangeArrowheads="1"/>
              </p:cNvSpPr>
              <p:nvPr/>
            </p:nvSpPr>
            <p:spPr bwMode="auto">
              <a:xfrm>
                <a:off x="1499" y="2900"/>
                <a:ext cx="3573" cy="977"/>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grpSp>
        <p:sp>
          <p:nvSpPr>
            <p:cNvPr id="7" name="矩形 5"/>
            <p:cNvSpPr>
              <a:spLocks noChangeArrowheads="1"/>
            </p:cNvSpPr>
            <p:nvPr/>
          </p:nvSpPr>
          <p:spPr bwMode="auto">
            <a:xfrm>
              <a:off x="3644908" y="1590262"/>
              <a:ext cx="2307943" cy="23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marL="228600" indent="-228600" algn="just" eaLnBrk="1" fontAlgn="auto" hangingPunct="1">
                <a:spcBef>
                  <a:spcPct val="0"/>
                </a:spcBef>
                <a:spcAft>
                  <a:spcPts val="0"/>
                </a:spcAft>
                <a:buFont typeface="+mj-lt"/>
                <a:buAutoNum type="arabicPeriod"/>
              </a:pPr>
              <a:r>
                <a:rPr kumimoji="0" lang="zh-TW" altLang="zh-TW" sz="1200" b="1" dirty="0">
                  <a:solidFill>
                    <a:srgbClr val="FF0000"/>
                  </a:solidFill>
                  <a:latin typeface="Arial" charset="0"/>
                  <a:ea typeface="新細明體" charset="-120"/>
                  <a:cs typeface="+mn-cs"/>
                </a:rPr>
                <a:t>召開</a:t>
              </a:r>
              <a:r>
                <a:rPr kumimoji="0" lang="zh-TW" altLang="zh-TW" sz="1200" b="1" dirty="0">
                  <a:solidFill>
                    <a:schemeClr val="tx1"/>
                  </a:solidFill>
                  <a:latin typeface="Arial" charset="0"/>
                  <a:ea typeface="新細明體" charset="-120"/>
                  <a:cs typeface="+mn-cs"/>
                </a:rPr>
                <a:t>校內轉銜說明會議</a:t>
              </a:r>
              <a:r>
                <a:rPr kumimoji="0" lang="zh-TW" altLang="zh-TW" sz="1200" dirty="0">
                  <a:solidFill>
                    <a:schemeClr val="tx1"/>
                  </a:solidFill>
                  <a:latin typeface="Arial" charset="0"/>
                  <a:ea typeface="新細明體" charset="-120"/>
                  <a:cs typeface="+mn-cs"/>
                </a:rPr>
                <a:t>，向導師傳達轉銜信念並說明轉銜表。</a:t>
              </a:r>
            </a:p>
            <a:p>
              <a:pPr marL="228600" indent="-228600" algn="just" eaLnBrk="1" fontAlgn="auto" hangingPunct="1">
                <a:spcBef>
                  <a:spcPct val="0"/>
                </a:spcBef>
                <a:spcAft>
                  <a:spcPts val="0"/>
                </a:spcAft>
                <a:buFont typeface="+mj-lt"/>
                <a:buAutoNum type="arabicPeriod"/>
              </a:pPr>
              <a:r>
                <a:rPr kumimoji="0" lang="zh-TW" altLang="zh-TW" sz="1200" b="1" dirty="0">
                  <a:solidFill>
                    <a:srgbClr val="FF0000"/>
                  </a:solidFill>
                  <a:latin typeface="Arial" charset="0"/>
                  <a:ea typeface="新細明體" charset="-120"/>
                  <a:cs typeface="+mn-cs"/>
                </a:rPr>
                <a:t>盤整</a:t>
              </a:r>
              <a:r>
                <a:rPr kumimoji="0" lang="zh-TW" altLang="zh-TW" sz="1200" dirty="0">
                  <a:solidFill>
                    <a:schemeClr val="tx1"/>
                  </a:solidFill>
                  <a:latin typeface="Arial" charset="0"/>
                  <a:ea typeface="新細明體" charset="-120"/>
                  <a:cs typeface="+mn-cs"/>
                </a:rPr>
                <a:t>輔導個案，提供導師初步推薦名單。</a:t>
              </a:r>
            </a:p>
            <a:p>
              <a:pPr marL="228600" indent="-228600" algn="just" eaLnBrk="1" fontAlgn="auto" hangingPunct="1">
                <a:spcBef>
                  <a:spcPct val="0"/>
                </a:spcBef>
                <a:spcAft>
                  <a:spcPts val="0"/>
                </a:spcAft>
                <a:buFont typeface="+mj-lt"/>
                <a:buAutoNum type="arabicPeriod"/>
              </a:pPr>
              <a:r>
                <a:rPr kumimoji="0" lang="zh-TW" altLang="zh-TW" sz="1200" b="1" dirty="0">
                  <a:solidFill>
                    <a:srgbClr val="FF0000"/>
                  </a:solidFill>
                  <a:latin typeface="Arial" charset="0"/>
                  <a:ea typeface="新細明體" charset="-120"/>
                  <a:cs typeface="+mn-cs"/>
                </a:rPr>
                <a:t>確認</a:t>
              </a:r>
              <a:r>
                <a:rPr kumimoji="0" lang="zh-TW" altLang="zh-TW" sz="1200" dirty="0">
                  <a:solidFill>
                    <a:schemeClr val="tx1"/>
                  </a:solidFill>
                  <a:latin typeface="Arial" charset="0"/>
                  <a:ea typeface="新細明體" charset="-120"/>
                  <a:cs typeface="+mn-cs"/>
                </a:rPr>
                <a:t>最終轉銜名單，並彙整校內轉銜表及相關輔導資料。</a:t>
              </a:r>
            </a:p>
            <a:p>
              <a:pPr marL="228600" indent="-228600" algn="just" eaLnBrk="1" fontAlgn="auto" hangingPunct="1">
                <a:spcBef>
                  <a:spcPct val="0"/>
                </a:spcBef>
                <a:spcAft>
                  <a:spcPts val="0"/>
                </a:spcAft>
                <a:buFont typeface="+mj-lt"/>
                <a:buAutoNum type="arabicPeriod"/>
              </a:pPr>
              <a:r>
                <a:rPr kumimoji="0" lang="zh-TW" altLang="zh-TW" sz="1200" b="1" dirty="0">
                  <a:solidFill>
                    <a:srgbClr val="FF0000"/>
                  </a:solidFill>
                  <a:latin typeface="Arial" charset="0"/>
                  <a:ea typeface="新細明體" charset="-120"/>
                  <a:cs typeface="+mn-cs"/>
                </a:rPr>
                <a:t>確認</a:t>
              </a:r>
              <a:r>
                <a:rPr kumimoji="0" lang="zh-TW" altLang="zh-TW" sz="1200" dirty="0">
                  <a:solidFill>
                    <a:schemeClr val="tx1"/>
                  </a:solidFill>
                  <a:latin typeface="Arial" charset="0"/>
                  <a:ea typeface="新細明體" charset="-120"/>
                  <a:cs typeface="+mn-cs"/>
                </a:rPr>
                <a:t>轉銜名單中所需之</a:t>
              </a:r>
              <a:r>
                <a:rPr kumimoji="0" lang="zh-TW" altLang="zh-TW" sz="1200" b="1" u="sng" dirty="0">
                  <a:solidFill>
                    <a:schemeClr val="tx1"/>
                  </a:solidFill>
                  <a:latin typeface="Arial" charset="0"/>
                  <a:ea typeface="新細明體" charset="-120"/>
                  <a:cs typeface="+mn-cs"/>
                </a:rPr>
                <a:t>行政協助</a:t>
              </a:r>
              <a:r>
                <a:rPr kumimoji="0" lang="zh-TW" altLang="zh-TW" sz="1200" dirty="0">
                  <a:solidFill>
                    <a:schemeClr val="tx1"/>
                  </a:solidFill>
                  <a:latin typeface="Arial" charset="0"/>
                  <a:ea typeface="新細明體" charset="-120"/>
                  <a:cs typeface="+mn-cs"/>
                </a:rPr>
                <a:t>事項。</a:t>
              </a:r>
              <a:endParaRPr kumimoji="0" lang="en-US" altLang="zh-TW" sz="1200" dirty="0">
                <a:solidFill>
                  <a:schemeClr val="tx1"/>
                </a:solidFill>
                <a:latin typeface="Arial" charset="0"/>
                <a:ea typeface="新細明體" charset="-120"/>
                <a:cs typeface="+mn-cs"/>
              </a:endParaRPr>
            </a:p>
            <a:p>
              <a:pPr marL="228600" indent="-228600" algn="just" eaLnBrk="1" fontAlgn="auto" hangingPunct="1">
                <a:spcBef>
                  <a:spcPct val="0"/>
                </a:spcBef>
                <a:spcAft>
                  <a:spcPts val="0"/>
                </a:spcAft>
                <a:buFont typeface="+mj-lt"/>
                <a:buAutoNum type="arabicPeriod"/>
              </a:pPr>
              <a:r>
                <a:rPr kumimoji="0" lang="zh-TW" altLang="zh-TW" sz="1200" b="1" dirty="0">
                  <a:solidFill>
                    <a:srgbClr val="FF0000"/>
                  </a:solidFill>
                  <a:latin typeface="Arial" charset="0"/>
                  <a:ea typeface="新細明體" charset="-120"/>
                  <a:cs typeface="+mn-cs"/>
                </a:rPr>
                <a:t>留存</a:t>
              </a:r>
              <a:r>
                <a:rPr kumimoji="0" lang="zh-TW" altLang="zh-TW" sz="1200" dirty="0">
                  <a:solidFill>
                    <a:schemeClr val="tx1"/>
                  </a:solidFill>
                  <a:latin typeface="Arial" charset="0"/>
                  <a:ea typeface="新細明體" charset="-120"/>
                  <a:cs typeface="+mn-cs"/>
                </a:rPr>
                <a:t>校內轉銜名單存參。 </a:t>
              </a:r>
              <a:endParaRPr kumimoji="0" lang="zh-TW" altLang="en-US" sz="1200" dirty="0">
                <a:solidFill>
                  <a:schemeClr val="tx1"/>
                </a:solidFill>
                <a:latin typeface="Arial" charset="0"/>
                <a:ea typeface="新細明體" charset="-120"/>
                <a:cs typeface="+mn-cs"/>
              </a:endParaRPr>
            </a:p>
          </p:txBody>
        </p:sp>
        <p:sp>
          <p:nvSpPr>
            <p:cNvPr id="8" name="矩形 8"/>
            <p:cNvSpPr>
              <a:spLocks noChangeArrowheads="1"/>
            </p:cNvSpPr>
            <p:nvPr/>
          </p:nvSpPr>
          <p:spPr bwMode="auto">
            <a:xfrm>
              <a:off x="3644909" y="3961176"/>
              <a:ext cx="2447749" cy="1009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marL="228600" indent="-228600" eaLnBrk="1" hangingPunct="1">
                <a:spcBef>
                  <a:spcPct val="0"/>
                </a:spcBef>
                <a:buFont typeface="+mj-lt"/>
                <a:buAutoNum type="arabicPeriod"/>
              </a:pPr>
              <a:r>
                <a:rPr lang="zh-TW" altLang="zh-TW" sz="1200" dirty="0">
                  <a:solidFill>
                    <a:schemeClr val="tx1"/>
                  </a:solidFill>
                  <a:latin typeface="Arial" charset="0"/>
                  <a:ea typeface="新細明體" charset="-120"/>
                </a:rPr>
                <a:t>參加校內轉銜說明會。</a:t>
              </a:r>
            </a:p>
            <a:p>
              <a:pPr marL="228600" indent="-228600" eaLnBrk="1" hangingPunct="1">
                <a:spcBef>
                  <a:spcPct val="0"/>
                </a:spcBef>
                <a:buFont typeface="+mj-lt"/>
                <a:buAutoNum type="arabicPeriod"/>
              </a:pPr>
              <a:r>
                <a:rPr lang="zh-TW" altLang="zh-TW" sz="1200" dirty="0">
                  <a:solidFill>
                    <a:schemeClr val="tx1"/>
                  </a:solidFill>
                  <a:latin typeface="Arial" charset="0"/>
                  <a:ea typeface="新細明體" charset="-120"/>
                </a:rPr>
                <a:t>了解轉銜表單與填寫方式。</a:t>
              </a:r>
            </a:p>
            <a:p>
              <a:pPr marL="228600" indent="-228600" eaLnBrk="1" hangingPunct="1">
                <a:spcBef>
                  <a:spcPct val="0"/>
                </a:spcBef>
                <a:buFont typeface="+mj-lt"/>
                <a:buAutoNum type="arabicPeriod"/>
              </a:pPr>
              <a:r>
                <a:rPr lang="zh-TW" altLang="zh-TW" sz="1200" dirty="0">
                  <a:solidFill>
                    <a:schemeClr val="tx1"/>
                  </a:solidFill>
                  <a:latin typeface="Arial" charset="0"/>
                  <a:ea typeface="新細明體" charset="-120"/>
                </a:rPr>
                <a:t>轉銜適合學生。</a:t>
              </a:r>
            </a:p>
            <a:p>
              <a:pPr marL="228600" indent="-228600" eaLnBrk="1" hangingPunct="1">
                <a:spcBef>
                  <a:spcPct val="0"/>
                </a:spcBef>
                <a:buFont typeface="+mj-lt"/>
                <a:buAutoNum type="arabicPeriod"/>
              </a:pPr>
              <a:r>
                <a:rPr lang="zh-TW" altLang="zh-TW" sz="1200" dirty="0">
                  <a:solidFill>
                    <a:schemeClr val="tx1"/>
                  </a:solidFill>
                  <a:latin typeface="Arial" charset="0"/>
                  <a:ea typeface="新細明體" charset="-120"/>
                </a:rPr>
                <a:t>填寫轉銜表。 </a:t>
              </a:r>
              <a:endParaRPr lang="zh-TW" altLang="en-US" sz="1200" dirty="0">
                <a:solidFill>
                  <a:schemeClr val="tx1"/>
                </a:solidFill>
                <a:latin typeface="Arial" charset="0"/>
                <a:ea typeface="新細明體" charset="-120"/>
              </a:endParaRPr>
            </a:p>
          </p:txBody>
        </p:sp>
        <p:sp>
          <p:nvSpPr>
            <p:cNvPr id="9" name="矩形 9"/>
            <p:cNvSpPr>
              <a:spLocks noChangeArrowheads="1"/>
            </p:cNvSpPr>
            <p:nvPr/>
          </p:nvSpPr>
          <p:spPr bwMode="auto">
            <a:xfrm>
              <a:off x="7155881" y="4192336"/>
              <a:ext cx="1637306" cy="56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提供</a:t>
              </a:r>
              <a:r>
                <a:rPr lang="zh-TW" altLang="en-US" sz="1200" dirty="0">
                  <a:solidFill>
                    <a:schemeClr val="tx1"/>
                  </a:solidFill>
                  <a:latin typeface="Arial" charset="0"/>
                  <a:ea typeface="新細明體" charset="-120"/>
                </a:rPr>
                <a:t>高</a:t>
              </a:r>
              <a:r>
                <a:rPr lang="zh-TW" altLang="zh-TW" sz="1200" dirty="0">
                  <a:solidFill>
                    <a:schemeClr val="tx1"/>
                  </a:solidFill>
                  <a:latin typeface="Arial" charset="0"/>
                  <a:ea typeface="新細明體" charset="-120"/>
                </a:rPr>
                <a:t>中端後續說明與補充 。</a:t>
              </a:r>
              <a:endParaRPr lang="zh-TW" altLang="en-US" sz="1200" dirty="0">
                <a:solidFill>
                  <a:schemeClr val="tx1"/>
                </a:solidFill>
                <a:latin typeface="Arial" charset="0"/>
                <a:ea typeface="新細明體" charset="-120"/>
              </a:endParaRPr>
            </a:p>
          </p:txBody>
        </p:sp>
        <p:sp>
          <p:nvSpPr>
            <p:cNvPr id="10" name="矩形 10"/>
            <p:cNvSpPr>
              <a:spLocks noChangeArrowheads="1"/>
            </p:cNvSpPr>
            <p:nvPr/>
          </p:nvSpPr>
          <p:spPr bwMode="auto">
            <a:xfrm>
              <a:off x="1732565" y="5260295"/>
              <a:ext cx="1656184" cy="78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整理</a:t>
              </a:r>
              <a:r>
                <a:rPr lang="zh-TW" altLang="en-US" sz="1200" dirty="0">
                  <a:solidFill>
                    <a:schemeClr val="tx1"/>
                  </a:solidFill>
                  <a:latin typeface="Arial" charset="0"/>
                  <a:ea typeface="新細明體" charset="-120"/>
                </a:rPr>
                <a:t>九</a:t>
              </a:r>
              <a:r>
                <a:rPr lang="zh-TW" altLang="zh-TW" sz="1200" dirty="0">
                  <a:solidFill>
                    <a:schemeClr val="tx1"/>
                  </a:solidFill>
                  <a:latin typeface="Arial" charset="0"/>
                  <a:ea typeface="新細明體" charset="-120"/>
                </a:rPr>
                <a:t>年級</a:t>
              </a:r>
              <a:r>
                <a:rPr lang="zh-TW" altLang="en-US" sz="1200" dirty="0">
                  <a:solidFill>
                    <a:schemeClr val="tx1"/>
                  </a:solidFill>
                  <a:latin typeface="Arial" charset="0"/>
                  <a:ea typeface="新細明體" charset="-120"/>
                </a:rPr>
                <a:t>學生</a:t>
              </a:r>
              <a:r>
                <a:rPr lang="zh-TW" altLang="zh-TW" sz="1200" dirty="0">
                  <a:solidFill>
                    <a:schemeClr val="tx1"/>
                  </a:solidFill>
                  <a:latin typeface="Arial" charset="0"/>
                  <a:ea typeface="新細明體" charset="-120"/>
                </a:rPr>
                <a:t>屬性，提供學校輔導之分析予行政參考。 </a:t>
              </a:r>
              <a:endParaRPr lang="zh-TW" altLang="en-US" sz="1200" dirty="0">
                <a:solidFill>
                  <a:schemeClr val="tx1"/>
                </a:solidFill>
                <a:latin typeface="Arial" charset="0"/>
                <a:ea typeface="新細明體" charset="-120"/>
              </a:endParaRPr>
            </a:p>
          </p:txBody>
        </p:sp>
        <p:sp>
          <p:nvSpPr>
            <p:cNvPr id="11" name="矩形 11"/>
            <p:cNvSpPr>
              <a:spLocks noChangeArrowheads="1"/>
            </p:cNvSpPr>
            <p:nvPr/>
          </p:nvSpPr>
          <p:spPr bwMode="auto">
            <a:xfrm>
              <a:off x="3665419" y="5006427"/>
              <a:ext cx="2016224" cy="123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marL="228600" indent="-228600" eaLnBrk="1" hangingPunct="1">
                <a:spcBef>
                  <a:spcPct val="0"/>
                </a:spcBef>
                <a:buFont typeface="+mj-lt"/>
                <a:buAutoNum type="arabicPeriod"/>
              </a:pPr>
              <a:r>
                <a:rPr lang="zh-TW" altLang="en-US" sz="1200" dirty="0">
                  <a:solidFill>
                    <a:schemeClr val="tx1"/>
                  </a:solidFill>
                  <a:latin typeface="Arial" charset="0"/>
                  <a:ea typeface="新細明體" charset="-120"/>
                </a:rPr>
                <a:t>參與校內轉銜評估會議。</a:t>
              </a:r>
            </a:p>
            <a:p>
              <a:pPr marL="228600" indent="-228600" eaLnBrk="1" hangingPunct="1">
                <a:spcBef>
                  <a:spcPct val="0"/>
                </a:spcBef>
                <a:buFont typeface="+mj-lt"/>
                <a:buAutoNum type="arabicPeriod"/>
              </a:pPr>
              <a:r>
                <a:rPr lang="zh-TW" altLang="en-US" sz="1200" dirty="0">
                  <a:solidFill>
                    <a:schemeClr val="tx1"/>
                  </a:solidFill>
                  <a:latin typeface="Arial" charset="0"/>
                  <a:ea typeface="新細明體" charset="-120"/>
                </a:rPr>
                <a:t>對轉銜名單提供相關專業建議。</a:t>
              </a:r>
            </a:p>
            <a:p>
              <a:pPr marL="228600" indent="-228600" eaLnBrk="1" hangingPunct="1">
                <a:spcBef>
                  <a:spcPct val="0"/>
                </a:spcBef>
                <a:buFont typeface="+mj-lt"/>
                <a:buAutoNum type="arabicPeriod"/>
              </a:pPr>
              <a:r>
                <a:rPr lang="zh-TW" altLang="en-US" sz="1200" dirty="0">
                  <a:solidFill>
                    <a:schemeClr val="tx1"/>
                  </a:solidFill>
                  <a:latin typeface="Arial" charset="0"/>
                  <a:ea typeface="新細明體" charset="-120"/>
                </a:rPr>
                <a:t>填寫轉銜表：補充未被導師轉銜出來之學生。 </a:t>
              </a:r>
            </a:p>
          </p:txBody>
        </p:sp>
        <p:sp>
          <p:nvSpPr>
            <p:cNvPr id="12" name="文字方塊 11"/>
            <p:cNvSpPr txBox="1"/>
            <p:nvPr/>
          </p:nvSpPr>
          <p:spPr>
            <a:xfrm>
              <a:off x="539892" y="116632"/>
              <a:ext cx="7992311" cy="785160"/>
            </a:xfrm>
            <a:prstGeom prst="rect">
              <a:avLst/>
            </a:prstGeom>
            <a:noFill/>
          </p:spPr>
          <p:txBody>
            <a:bodyPr wrap="square">
              <a:spAutoFit/>
            </a:bodyPr>
            <a:lstStyle/>
            <a:p>
              <a:pPr algn="ctr">
                <a:defRPr/>
              </a:pPr>
              <a:r>
                <a:rPr lang="zh-TW" altLang="en-US" sz="3600" b="1" dirty="0">
                  <a:ln w="1905"/>
                  <a:solidFill>
                    <a:srgbClr val="FF0000"/>
                  </a:solidFill>
                  <a:effectLst>
                    <a:innerShdw blurRad="69850" dist="43180" dir="5400000">
                      <a:srgbClr val="000000">
                        <a:alpha val="65000"/>
                      </a:srgbClr>
                    </a:innerShdw>
                  </a:effectLst>
                  <a:ea typeface="新細明體" charset="0"/>
                  <a:cs typeface="新細明體" charset="0"/>
                </a:rPr>
                <a:t>國中</a:t>
              </a:r>
              <a:r>
                <a:rPr lang="zh-TW" altLang="en-US" sz="3600" b="1" dirty="0">
                  <a:ln w="1905"/>
                  <a:effectLst>
                    <a:innerShdw blurRad="69850" dist="43180" dir="5400000">
                      <a:srgbClr val="000000">
                        <a:alpha val="65000"/>
                      </a:srgbClr>
                    </a:innerShdw>
                  </a:effectLst>
                  <a:ea typeface="新細明體" charset="0"/>
                  <a:cs typeface="新細明體" charset="0"/>
                </a:rPr>
                <a:t>端各人員</a:t>
              </a:r>
              <a:r>
                <a:rPr lang="en-US" altLang="zh-TW" sz="3600" b="1" dirty="0">
                  <a:ln w="1905"/>
                  <a:effectLst>
                    <a:innerShdw blurRad="69850" dist="43180" dir="5400000">
                      <a:srgbClr val="000000">
                        <a:alpha val="65000"/>
                      </a:srgbClr>
                    </a:innerShdw>
                  </a:effectLst>
                  <a:ea typeface="新細明體" charset="0"/>
                  <a:cs typeface="新細明體" charset="0"/>
                </a:rPr>
                <a:t>(</a:t>
              </a:r>
              <a:r>
                <a:rPr lang="zh-TW" altLang="en-US" sz="3600" b="1" dirty="0">
                  <a:ln w="1905"/>
                  <a:effectLst>
                    <a:innerShdw blurRad="69850" dist="43180" dir="5400000">
                      <a:srgbClr val="000000">
                        <a:alpha val="65000"/>
                      </a:srgbClr>
                    </a:innerShdw>
                  </a:effectLst>
                  <a:ea typeface="新細明體" charset="0"/>
                  <a:cs typeface="新細明體" charset="0"/>
                </a:rPr>
                <a:t>針對轉出任務</a:t>
              </a:r>
              <a:r>
                <a:rPr lang="en-US" altLang="zh-TW" sz="3600" b="1" dirty="0">
                  <a:ln w="1905"/>
                  <a:effectLst>
                    <a:innerShdw blurRad="69850" dist="43180" dir="5400000">
                      <a:srgbClr val="000000">
                        <a:alpha val="65000"/>
                      </a:srgbClr>
                    </a:innerShdw>
                  </a:effectLst>
                  <a:ea typeface="新細明體" charset="0"/>
                  <a:cs typeface="新細明體" charset="0"/>
                </a:rPr>
                <a:t>)</a:t>
              </a:r>
              <a:endParaRPr lang="zh-TW" altLang="en-US" sz="3600" b="1" dirty="0">
                <a:ln w="1905"/>
                <a:effectLst>
                  <a:innerShdw blurRad="69850" dist="43180" dir="5400000">
                    <a:srgbClr val="000000">
                      <a:alpha val="65000"/>
                    </a:srgbClr>
                  </a:innerShdw>
                </a:effectLst>
                <a:ea typeface="新細明體" charset="0"/>
                <a:cs typeface="新細明體" charset="0"/>
              </a:endParaRPr>
            </a:p>
          </p:txBody>
        </p:sp>
      </p:grpSp>
      <p:sp>
        <p:nvSpPr>
          <p:cNvPr id="26" name="Rectangle 9"/>
          <p:cNvSpPr>
            <a:spLocks noChangeArrowheads="1"/>
          </p:cNvSpPr>
          <p:nvPr/>
        </p:nvSpPr>
        <p:spPr bwMode="gray">
          <a:xfrm>
            <a:off x="169870" y="5866756"/>
            <a:ext cx="1220017" cy="325618"/>
          </a:xfrm>
          <a:prstGeom prst="rect">
            <a:avLst/>
          </a:prstGeom>
          <a:solidFill>
            <a:srgbClr val="814F82"/>
          </a:solidFill>
          <a:ln>
            <a:noFill/>
          </a:ln>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FontTx/>
              <a:buNone/>
            </a:pPr>
            <a:r>
              <a:rPr lang="zh-TW" altLang="en-US" sz="1350" dirty="0">
                <a:solidFill>
                  <a:schemeClr val="tx1"/>
                </a:solidFill>
                <a:latin typeface="Arial" charset="0"/>
                <a:ea typeface="新細明體" charset="-120"/>
              </a:rPr>
              <a:t>專業人員</a:t>
            </a:r>
          </a:p>
        </p:txBody>
      </p:sp>
      <p:sp>
        <p:nvSpPr>
          <p:cNvPr id="27" name="AutoShape 10"/>
          <p:cNvSpPr>
            <a:spLocks noChangeArrowheads="1"/>
          </p:cNvSpPr>
          <p:nvPr/>
        </p:nvSpPr>
        <p:spPr bwMode="gray">
          <a:xfrm rot="5400000">
            <a:off x="1067664" y="5860071"/>
            <a:ext cx="1006172" cy="32437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160 w 21600"/>
              <a:gd name="T13" fmla="*/ 5058 h 21600"/>
              <a:gd name="T14" fmla="*/ 16440 w 21600"/>
              <a:gd name="T15" fmla="*/ 16542 h 21600"/>
            </a:gdLst>
            <a:ahLst/>
            <a:cxnLst>
              <a:cxn ang="T8">
                <a:pos x="T0" y="T1"/>
              </a:cxn>
              <a:cxn ang="T9">
                <a:pos x="T2" y="T3"/>
              </a:cxn>
              <a:cxn ang="T10">
                <a:pos x="T4" y="T5"/>
              </a:cxn>
              <a:cxn ang="T11">
                <a:pos x="T6" y="T7"/>
              </a:cxn>
            </a:cxnLst>
            <a:rect l="T12" t="T13" r="T14" b="T15"/>
            <a:pathLst>
              <a:path w="21600" h="21600">
                <a:moveTo>
                  <a:pt x="0" y="0"/>
                </a:moveTo>
                <a:lnTo>
                  <a:pt x="6700" y="21600"/>
                </a:lnTo>
                <a:lnTo>
                  <a:pt x="14900" y="21600"/>
                </a:lnTo>
                <a:lnTo>
                  <a:pt x="21600" y="0"/>
                </a:lnTo>
                <a:lnTo>
                  <a:pt x="0" y="0"/>
                </a:lnTo>
                <a:close/>
              </a:path>
            </a:pathLst>
          </a:custGeom>
          <a:gradFill rotWithShape="1">
            <a:gsLst>
              <a:gs pos="0">
                <a:srgbClr val="814F82"/>
              </a:gs>
              <a:gs pos="100000">
                <a:srgbClr val="E4E6CA"/>
              </a:gs>
            </a:gsLst>
            <a:lin ang="5400000" scaled="1"/>
          </a:gradFill>
          <a:ln>
            <a:noFill/>
          </a:ln>
          <a:extLst/>
        </p:spPr>
        <p:txBody>
          <a:bodyPr lIns="34290" tIns="33338" rIns="34290" bIns="33338" anchor="ctr" anchorCtr="1"/>
          <a:lstStyle/>
          <a:p>
            <a:endParaRPr lang="zh-TW" altLang="en-US"/>
          </a:p>
        </p:txBody>
      </p:sp>
      <p:sp>
        <p:nvSpPr>
          <p:cNvPr id="28" name="Rectangle 11"/>
          <p:cNvSpPr>
            <a:spLocks noChangeArrowheads="1"/>
          </p:cNvSpPr>
          <p:nvPr/>
        </p:nvSpPr>
        <p:spPr bwMode="auto">
          <a:xfrm>
            <a:off x="1732938" y="5533788"/>
            <a:ext cx="7289250" cy="991555"/>
          </a:xfrm>
          <a:prstGeom prst="rect">
            <a:avLst/>
          </a:prstGeom>
          <a:noFill/>
          <a:ln w="28575">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endParaRPr lang="zh-TW" altLang="en-US" sz="1350">
              <a:solidFill>
                <a:schemeClr val="tx1"/>
              </a:solidFill>
              <a:latin typeface="Arial" charset="0"/>
              <a:ea typeface="新細明體" charset="-120"/>
            </a:endParaRPr>
          </a:p>
        </p:txBody>
      </p:sp>
      <p:sp>
        <p:nvSpPr>
          <p:cNvPr id="29" name="矩形 11"/>
          <p:cNvSpPr>
            <a:spLocks noChangeArrowheads="1"/>
          </p:cNvSpPr>
          <p:nvPr/>
        </p:nvSpPr>
        <p:spPr bwMode="auto">
          <a:xfrm>
            <a:off x="7076460" y="5501656"/>
            <a:ext cx="1890006"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marL="228600" indent="-228600" eaLnBrk="1" hangingPunct="1">
              <a:spcBef>
                <a:spcPct val="0"/>
              </a:spcBef>
              <a:buFont typeface="+mj-lt"/>
              <a:buAutoNum type="arabicPeriod"/>
            </a:pPr>
            <a:r>
              <a:rPr lang="zh-TW" altLang="en-US" sz="1200" dirty="0">
                <a:solidFill>
                  <a:schemeClr val="tx1"/>
                </a:solidFill>
                <a:latin typeface="Arial" charset="0"/>
                <a:ea typeface="新細明體" charset="-120"/>
              </a:rPr>
              <a:t>學生後續服務的</a:t>
            </a:r>
            <a:r>
              <a:rPr lang="zh-TW" altLang="en-US" sz="1200">
                <a:solidFill>
                  <a:schemeClr val="tx1"/>
                </a:solidFill>
                <a:latin typeface="Arial" charset="0"/>
                <a:ea typeface="新細明體" charset="-120"/>
              </a:rPr>
              <a:t>轉介。</a:t>
            </a:r>
            <a:endParaRPr lang="en-US" altLang="zh-TW" sz="1200" dirty="0">
              <a:solidFill>
                <a:schemeClr val="tx1"/>
              </a:solidFill>
              <a:latin typeface="Arial" charset="0"/>
              <a:ea typeface="新細明體" charset="-120"/>
            </a:endParaRPr>
          </a:p>
          <a:p>
            <a:pPr marL="228600" indent="-228600" algn="just" eaLnBrk="1" hangingPunct="1">
              <a:spcBef>
                <a:spcPct val="0"/>
              </a:spcBef>
              <a:buFont typeface="+mj-lt"/>
              <a:buAutoNum type="arabicPeriod"/>
            </a:pPr>
            <a:r>
              <a:rPr lang="zh-TW" altLang="en-US" sz="1200" dirty="0">
                <a:solidFill>
                  <a:schemeClr val="tx1"/>
                </a:solidFill>
                <a:latin typeface="Arial" charset="0"/>
                <a:ea typeface="新細明體" charset="-120"/>
              </a:rPr>
              <a:t>學校社工師透過</a:t>
            </a:r>
            <a:r>
              <a:rPr lang="zh-TW" altLang="zh-TW" sz="1200" dirty="0">
                <a:solidFill>
                  <a:schemeClr val="tx1"/>
                </a:solidFill>
                <a:latin typeface="Arial" charset="0"/>
                <a:ea typeface="新細明體" charset="-120"/>
              </a:rPr>
              <a:t>區域轉銜類型</a:t>
            </a:r>
            <a:r>
              <a:rPr lang="zh-TW" altLang="en-US" sz="1200" dirty="0">
                <a:solidFill>
                  <a:schemeClr val="tx1"/>
                </a:solidFill>
                <a:latin typeface="Arial" charset="0"/>
                <a:ea typeface="新細明體" charset="-120"/>
              </a:rPr>
              <a:t>的分析</a:t>
            </a:r>
            <a:r>
              <a:rPr lang="zh-TW" altLang="zh-TW" sz="1200" dirty="0">
                <a:solidFill>
                  <a:schemeClr val="tx1"/>
                </a:solidFill>
                <a:latin typeface="Arial" charset="0"/>
                <a:ea typeface="新細明體" charset="-120"/>
              </a:rPr>
              <a:t>，作為後續協助指標，發展服務方案與策略</a:t>
            </a:r>
            <a:r>
              <a:rPr lang="zh-TW" altLang="en-US" sz="1200" dirty="0">
                <a:solidFill>
                  <a:schemeClr val="tx1"/>
                </a:solidFill>
                <a:latin typeface="新細明體"/>
                <a:ea typeface="新細明體"/>
              </a:rPr>
              <a:t>。</a:t>
            </a:r>
            <a:endParaRPr lang="zh-TW" altLang="en-US" sz="1200" dirty="0">
              <a:solidFill>
                <a:schemeClr val="tx1"/>
              </a:solidFill>
              <a:latin typeface="Arial" charset="0"/>
              <a:ea typeface="新細明體" charset="-120"/>
            </a:endParaRPr>
          </a:p>
          <a:p>
            <a:pPr eaLnBrk="1" hangingPunct="1">
              <a:spcBef>
                <a:spcPct val="0"/>
              </a:spcBef>
              <a:buNone/>
            </a:pPr>
            <a:endParaRPr lang="en-US" altLang="zh-TW" sz="1050" dirty="0">
              <a:solidFill>
                <a:schemeClr val="tx1"/>
              </a:solidFill>
              <a:latin typeface="Arial" charset="0"/>
              <a:ea typeface="新細明體" charset="-120"/>
            </a:endParaRPr>
          </a:p>
          <a:p>
            <a:pPr eaLnBrk="1" hangingPunct="1">
              <a:spcBef>
                <a:spcPct val="0"/>
              </a:spcBef>
              <a:buFontTx/>
              <a:buNone/>
            </a:pPr>
            <a:endParaRPr lang="en-US" altLang="zh-TW" sz="1050" dirty="0">
              <a:solidFill>
                <a:schemeClr val="tx1"/>
              </a:solidFill>
              <a:latin typeface="Arial" charset="0"/>
              <a:ea typeface="新細明體" charset="-120"/>
            </a:endParaRPr>
          </a:p>
        </p:txBody>
      </p:sp>
      <p:sp>
        <p:nvSpPr>
          <p:cNvPr id="30" name="矩形 11"/>
          <p:cNvSpPr>
            <a:spLocks noChangeArrowheads="1"/>
          </p:cNvSpPr>
          <p:nvPr/>
        </p:nvSpPr>
        <p:spPr bwMode="auto">
          <a:xfrm>
            <a:off x="1850611" y="5855400"/>
            <a:ext cx="10813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en-US" sz="1200" dirty="0">
                <a:solidFill>
                  <a:schemeClr val="tx1"/>
                </a:solidFill>
                <a:latin typeface="Arial" charset="0"/>
                <a:ea typeface="新細明體" charset="-120"/>
              </a:rPr>
              <a:t>不須出席</a:t>
            </a:r>
            <a:r>
              <a:rPr lang="zh-TW" altLang="zh-TW" sz="1200" dirty="0">
                <a:solidFill>
                  <a:schemeClr val="tx1"/>
                </a:solidFill>
                <a:latin typeface="Arial" charset="0"/>
                <a:ea typeface="新細明體" charset="-120"/>
              </a:rPr>
              <a:t>。 </a:t>
            </a:r>
            <a:endParaRPr lang="zh-TW" altLang="en-US" sz="1200" dirty="0">
              <a:solidFill>
                <a:schemeClr val="tx1"/>
              </a:solidFill>
              <a:latin typeface="Arial" charset="0"/>
              <a:ea typeface="新細明體" charset="-120"/>
            </a:endParaRPr>
          </a:p>
        </p:txBody>
      </p:sp>
      <p:sp>
        <p:nvSpPr>
          <p:cNvPr id="32" name="Rectangle 5"/>
          <p:cNvSpPr>
            <a:spLocks noChangeArrowheads="1"/>
          </p:cNvSpPr>
          <p:nvPr/>
        </p:nvSpPr>
        <p:spPr bwMode="gray">
          <a:xfrm>
            <a:off x="3895661" y="980728"/>
            <a:ext cx="1695001" cy="560553"/>
          </a:xfrm>
          <a:prstGeom prst="rect">
            <a:avLst/>
          </a:prstGeom>
          <a:solidFill>
            <a:srgbClr val="B1A35D"/>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34290" tIns="33338" rIns="34290" bIns="33338" anchor="ctr" anchorCtr="1"/>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ctr" eaLnBrk="1" hangingPunct="1">
              <a:spcBef>
                <a:spcPct val="0"/>
              </a:spcBef>
              <a:buNone/>
            </a:pPr>
            <a:r>
              <a:rPr kumimoji="0" lang="zh-TW" altLang="en-US" sz="1200" dirty="0">
                <a:solidFill>
                  <a:schemeClr val="tx1"/>
                </a:solidFill>
                <a:latin typeface="Tahoma" pitchFamily="34" charset="0"/>
                <a:ea typeface="新細明體" charset="-120"/>
                <a:cs typeface="Tahoma" pitchFamily="34" charset="0"/>
              </a:rPr>
              <a:t>轉銜資料蒐集</a:t>
            </a:r>
            <a:endParaRPr kumimoji="0" lang="en-US" altLang="zh-TW" sz="1200" dirty="0">
              <a:solidFill>
                <a:schemeClr val="tx1"/>
              </a:solidFill>
              <a:latin typeface="Tahoma" pitchFamily="34" charset="0"/>
              <a:ea typeface="新細明體" charset="-120"/>
              <a:cs typeface="Tahoma" pitchFamily="34" charset="0"/>
            </a:endParaRPr>
          </a:p>
          <a:p>
            <a:pPr algn="ctr" eaLnBrk="1" hangingPunct="1">
              <a:spcBef>
                <a:spcPct val="0"/>
              </a:spcBef>
              <a:buNone/>
            </a:pPr>
            <a:r>
              <a:rPr kumimoji="0" lang="en-US" altLang="zh-TW" sz="1200" dirty="0">
                <a:solidFill>
                  <a:schemeClr val="tx1"/>
                </a:solidFill>
                <a:latin typeface="Tahoma" pitchFamily="34" charset="0"/>
                <a:ea typeface="新細明體" charset="-120"/>
                <a:cs typeface="Tahoma" pitchFamily="34" charset="0"/>
              </a:rPr>
              <a:t>(</a:t>
            </a:r>
            <a:r>
              <a:rPr kumimoji="0" lang="zh-TW" altLang="en-US" sz="1200" dirty="0">
                <a:solidFill>
                  <a:schemeClr val="tx1"/>
                </a:solidFill>
                <a:latin typeface="Tahoma" pitchFamily="34" charset="0"/>
                <a:ea typeface="新細明體" charset="-120"/>
                <a:cs typeface="Tahoma" pitchFamily="34" charset="0"/>
              </a:rPr>
              <a:t>校內轉銜說明</a:t>
            </a:r>
            <a:r>
              <a:rPr kumimoji="0" lang="zh-TW" altLang="en-US" sz="1200" dirty="0">
                <a:solidFill>
                  <a:schemeClr val="tx1"/>
                </a:solidFill>
                <a:latin typeface="新細明體"/>
                <a:ea typeface="新細明體"/>
                <a:cs typeface="Tahoma" pitchFamily="34" charset="0"/>
              </a:rPr>
              <a:t>、</a:t>
            </a:r>
            <a:endParaRPr kumimoji="0" lang="en-US" altLang="zh-TW" sz="1200" dirty="0">
              <a:solidFill>
                <a:schemeClr val="tx1"/>
              </a:solidFill>
              <a:latin typeface="新細明體"/>
              <a:ea typeface="新細明體"/>
              <a:cs typeface="Tahoma" pitchFamily="34" charset="0"/>
            </a:endParaRPr>
          </a:p>
          <a:p>
            <a:pPr algn="ctr" eaLnBrk="1" hangingPunct="1">
              <a:spcBef>
                <a:spcPct val="0"/>
              </a:spcBef>
              <a:buNone/>
            </a:pPr>
            <a:r>
              <a:rPr lang="zh-TW" altLang="zh-TW" sz="1200" dirty="0">
                <a:solidFill>
                  <a:schemeClr val="tx1"/>
                </a:solidFill>
                <a:latin typeface="Arial" charset="0"/>
                <a:ea typeface="新細明體" charset="-120"/>
              </a:rPr>
              <a:t>轉銜</a:t>
            </a:r>
            <a:r>
              <a:rPr lang="zh-TW" altLang="en-US" sz="1200" dirty="0">
                <a:solidFill>
                  <a:schemeClr val="tx1"/>
                </a:solidFill>
                <a:latin typeface="Arial" charset="0"/>
                <a:ea typeface="新細明體" charset="-120"/>
              </a:rPr>
              <a:t>評估</a:t>
            </a:r>
            <a:r>
              <a:rPr lang="zh-TW" altLang="zh-TW" sz="1200" dirty="0">
                <a:solidFill>
                  <a:schemeClr val="tx1"/>
                </a:solidFill>
                <a:latin typeface="Arial" charset="0"/>
                <a:ea typeface="新細明體" charset="-120"/>
              </a:rPr>
              <a:t>會議</a:t>
            </a:r>
            <a:r>
              <a:rPr kumimoji="0" lang="en-US" altLang="zh-TW" sz="1200" dirty="0">
                <a:solidFill>
                  <a:schemeClr val="tx1"/>
                </a:solidFill>
                <a:latin typeface="Tahoma" pitchFamily="34" charset="0"/>
                <a:ea typeface="新細明體" charset="-120"/>
                <a:cs typeface="Tahoma" pitchFamily="34" charset="0"/>
              </a:rPr>
              <a:t>)</a:t>
            </a:r>
          </a:p>
        </p:txBody>
      </p:sp>
      <p:sp>
        <p:nvSpPr>
          <p:cNvPr id="33" name="矩形 11"/>
          <p:cNvSpPr>
            <a:spLocks noChangeArrowheads="1"/>
          </p:cNvSpPr>
          <p:nvPr/>
        </p:nvSpPr>
        <p:spPr bwMode="auto">
          <a:xfrm>
            <a:off x="3785884" y="5763068"/>
            <a:ext cx="163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marL="228600" indent="-228600" eaLnBrk="1" hangingPunct="1">
              <a:spcBef>
                <a:spcPct val="0"/>
              </a:spcBef>
              <a:buFont typeface="+mj-lt"/>
              <a:buAutoNum type="arabicPeriod"/>
            </a:pPr>
            <a:r>
              <a:rPr lang="zh-TW" altLang="en-US" sz="1200">
                <a:solidFill>
                  <a:schemeClr val="tx1"/>
                </a:solidFill>
                <a:latin typeface="Arial" charset="0"/>
                <a:ea typeface="新細明體" charset="-120"/>
              </a:rPr>
              <a:t>出席</a:t>
            </a:r>
            <a:r>
              <a:rPr lang="zh-TW" altLang="en-US" sz="1200" dirty="0">
                <a:solidFill>
                  <a:schemeClr val="tx1"/>
                </a:solidFill>
                <a:latin typeface="Arial" charset="0"/>
                <a:ea typeface="新細明體" charset="-120"/>
              </a:rPr>
              <a:t>校內轉</a:t>
            </a:r>
            <a:r>
              <a:rPr lang="zh-TW" altLang="en-US" sz="1200">
                <a:solidFill>
                  <a:schemeClr val="tx1"/>
                </a:solidFill>
                <a:latin typeface="Arial" charset="0"/>
                <a:ea typeface="新細明體" charset="-120"/>
              </a:rPr>
              <a:t>銜會議。</a:t>
            </a:r>
            <a:endParaRPr lang="en-US" altLang="zh-TW" sz="1200">
              <a:solidFill>
                <a:schemeClr val="tx1"/>
              </a:solidFill>
              <a:latin typeface="Arial" charset="0"/>
              <a:ea typeface="新細明體" charset="-120"/>
            </a:endParaRPr>
          </a:p>
          <a:p>
            <a:pPr marL="228600" indent="-228600" eaLnBrk="1" hangingPunct="1">
              <a:spcBef>
                <a:spcPct val="0"/>
              </a:spcBef>
              <a:buFont typeface="+mj-lt"/>
              <a:buAutoNum type="arabicPeriod"/>
            </a:pPr>
            <a:r>
              <a:rPr lang="zh-TW" altLang="en-US" sz="1200">
                <a:solidFill>
                  <a:schemeClr val="tx1"/>
                </a:solidFill>
                <a:latin typeface="Arial" charset="0"/>
                <a:ea typeface="新細明體" charset="-120"/>
              </a:rPr>
              <a:t>偕同確認轉銜名單</a:t>
            </a:r>
            <a:r>
              <a:rPr lang="zh-TW" altLang="zh-TW" sz="1200">
                <a:solidFill>
                  <a:schemeClr val="tx1"/>
                </a:solidFill>
                <a:latin typeface="Arial" charset="0"/>
                <a:ea typeface="新細明體" charset="-120"/>
              </a:rPr>
              <a:t>。 </a:t>
            </a:r>
            <a:endParaRPr lang="zh-TW" altLang="en-US" sz="1200" dirty="0">
              <a:solidFill>
                <a:schemeClr val="tx1"/>
              </a:solidFill>
              <a:latin typeface="Arial" charset="0"/>
              <a:ea typeface="新細明體" charset="-120"/>
            </a:endParaRPr>
          </a:p>
        </p:txBody>
      </p:sp>
      <p:sp>
        <p:nvSpPr>
          <p:cNvPr id="31" name="矩形 6"/>
          <p:cNvSpPr>
            <a:spLocks noChangeArrowheads="1"/>
          </p:cNvSpPr>
          <p:nvPr/>
        </p:nvSpPr>
        <p:spPr bwMode="auto">
          <a:xfrm>
            <a:off x="6050060" y="2132106"/>
            <a:ext cx="11968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algn="just" eaLnBrk="1" hangingPunct="1">
              <a:spcBef>
                <a:spcPct val="0"/>
              </a:spcBef>
              <a:buFontTx/>
              <a:buNone/>
            </a:pPr>
            <a:r>
              <a:rPr lang="zh-TW" altLang="en-US" sz="1400" b="1" dirty="0">
                <a:solidFill>
                  <a:srgbClr val="FF0000"/>
                </a:solidFill>
                <a:latin typeface="新細明體" panose="02020500000000000000" pitchFamily="18" charset="-120"/>
                <a:ea typeface="新細明體" panose="02020500000000000000" pitchFamily="18" charset="-120"/>
              </a:rPr>
              <a:t>系統轉銜：</a:t>
            </a:r>
            <a:endParaRPr lang="en-US" altLang="zh-TW" sz="1400" b="1" dirty="0">
              <a:solidFill>
                <a:srgbClr val="FF0000"/>
              </a:solidFill>
              <a:latin typeface="新細明體" panose="02020500000000000000" pitchFamily="18" charset="-120"/>
              <a:ea typeface="新細明體" panose="02020500000000000000" pitchFamily="18" charset="-120"/>
            </a:endParaRPr>
          </a:p>
          <a:p>
            <a:pPr algn="just" eaLnBrk="1" hangingPunct="1">
              <a:spcBef>
                <a:spcPct val="0"/>
              </a:spcBef>
              <a:buFontTx/>
              <a:buNone/>
            </a:pPr>
            <a:r>
              <a:rPr lang="zh-TW" altLang="en-US" sz="1400" dirty="0">
                <a:solidFill>
                  <a:srgbClr val="FF0000"/>
                </a:solidFill>
                <a:latin typeface="新細明體" panose="02020500000000000000" pitchFamily="18" charset="-120"/>
                <a:ea typeface="新細明體" panose="02020500000000000000" pitchFamily="18" charset="-120"/>
              </a:rPr>
              <a:t>完成教育部系統轉銜。</a:t>
            </a:r>
            <a:endParaRPr lang="en-US" altLang="zh-TW" sz="1400" dirty="0">
              <a:solidFill>
                <a:srgbClr val="FF0000"/>
              </a:solidFill>
              <a:latin typeface="新細明體" panose="02020500000000000000" pitchFamily="18" charset="-120"/>
              <a:ea typeface="新細明體" panose="02020500000000000000" pitchFamily="18" charset="-120"/>
            </a:endParaRPr>
          </a:p>
        </p:txBody>
      </p:sp>
      <p:sp>
        <p:nvSpPr>
          <p:cNvPr id="34" name="矩形 7"/>
          <p:cNvSpPr>
            <a:spLocks noChangeArrowheads="1"/>
          </p:cNvSpPr>
          <p:nvPr/>
        </p:nvSpPr>
        <p:spPr bwMode="auto">
          <a:xfrm>
            <a:off x="7110563" y="1748899"/>
            <a:ext cx="18218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marL="228600" indent="-228600" algn="just" eaLnBrk="1" hangingPunct="1">
              <a:spcBef>
                <a:spcPct val="0"/>
              </a:spcBef>
              <a:buFont typeface="+mj-lt"/>
              <a:buAutoNum type="arabicPeriod"/>
            </a:pPr>
            <a:r>
              <a:rPr lang="zh-TW" altLang="zh-TW" sz="1200" dirty="0">
                <a:solidFill>
                  <a:srgbClr val="FF0000"/>
                </a:solidFill>
                <a:latin typeface="新細明體" panose="02020500000000000000" pitchFamily="18" charset="-120"/>
                <a:ea typeface="新細明體" panose="02020500000000000000" pitchFamily="18" charset="-120"/>
              </a:rPr>
              <a:t>提供</a:t>
            </a:r>
            <a:r>
              <a:rPr lang="zh-TW" altLang="en-US" sz="1200" dirty="0">
                <a:solidFill>
                  <a:srgbClr val="FF0000"/>
                </a:solidFill>
                <a:latin typeface="新細明體" panose="02020500000000000000" pitchFamily="18" charset="-120"/>
                <a:ea typeface="新細明體" panose="02020500000000000000" pitchFamily="18" charset="-120"/>
              </a:rPr>
              <a:t>高</a:t>
            </a:r>
            <a:r>
              <a:rPr lang="zh-TW" altLang="zh-TW" sz="1200" dirty="0">
                <a:solidFill>
                  <a:srgbClr val="FF0000"/>
                </a:solidFill>
                <a:latin typeface="新細明體" panose="02020500000000000000" pitchFamily="18" charset="-120"/>
                <a:ea typeface="新細明體" panose="02020500000000000000" pitchFamily="18" charset="-120"/>
              </a:rPr>
              <a:t>中端後續說明與補充。</a:t>
            </a:r>
          </a:p>
          <a:p>
            <a:pPr marL="228600" indent="-228600" algn="just" eaLnBrk="1" hangingPunct="1">
              <a:spcBef>
                <a:spcPct val="0"/>
              </a:spcBef>
              <a:buFont typeface="+mj-lt"/>
              <a:buAutoNum type="arabicPeriod"/>
            </a:pPr>
            <a:r>
              <a:rPr lang="zh-TW" altLang="zh-TW" sz="1200" dirty="0">
                <a:solidFill>
                  <a:srgbClr val="FF0000"/>
                </a:solidFill>
                <a:latin typeface="新細明體" panose="02020500000000000000" pitchFamily="18" charset="-120"/>
                <a:ea typeface="新細明體" panose="02020500000000000000" pitchFamily="18" charset="-120"/>
              </a:rPr>
              <a:t>未轉入原轉銜學校，需主動告</a:t>
            </a:r>
            <a:r>
              <a:rPr lang="zh-TW" altLang="en-US" sz="1200" dirty="0">
                <a:solidFill>
                  <a:srgbClr val="FF0000"/>
                </a:solidFill>
                <a:latin typeface="新細明體" panose="02020500000000000000" pitchFamily="18" charset="-120"/>
                <a:ea typeface="新細明體" panose="02020500000000000000" pitchFamily="18" charset="-120"/>
              </a:rPr>
              <a:t>知</a:t>
            </a:r>
            <a:r>
              <a:rPr lang="zh-TW" altLang="zh-TW" sz="1200" dirty="0">
                <a:solidFill>
                  <a:srgbClr val="FF0000"/>
                </a:solidFill>
                <a:latin typeface="新細明體" panose="02020500000000000000" pitchFamily="18" charset="-120"/>
                <a:ea typeface="新細明體" panose="02020500000000000000" pitchFamily="18" charset="-120"/>
              </a:rPr>
              <a:t>原</a:t>
            </a:r>
            <a:r>
              <a:rPr lang="zh-TW" altLang="en-US" sz="1200" dirty="0">
                <a:solidFill>
                  <a:srgbClr val="FF0000"/>
                </a:solidFill>
                <a:latin typeface="新細明體" panose="02020500000000000000" pitchFamily="18" charset="-120"/>
                <a:ea typeface="新細明體" panose="02020500000000000000" pitchFamily="18" charset="-120"/>
              </a:rPr>
              <a:t>轉銜</a:t>
            </a:r>
            <a:r>
              <a:rPr lang="zh-TW" altLang="zh-TW" sz="1200" dirty="0">
                <a:solidFill>
                  <a:srgbClr val="FF0000"/>
                </a:solidFill>
                <a:latin typeface="新細明體" panose="02020500000000000000" pitchFamily="18" charset="-120"/>
                <a:ea typeface="新細明體" panose="02020500000000000000" pitchFamily="18" charset="-120"/>
              </a:rPr>
              <a:t>學校與新轉入學校。</a:t>
            </a:r>
            <a:endParaRPr lang="en-US" altLang="zh-TW" sz="1200" dirty="0">
              <a:solidFill>
                <a:srgbClr val="FF0000"/>
              </a:solidFill>
              <a:latin typeface="新細明體" panose="02020500000000000000" pitchFamily="18" charset="-120"/>
              <a:ea typeface="新細明體" panose="02020500000000000000" pitchFamily="18" charset="-120"/>
            </a:endParaRPr>
          </a:p>
          <a:p>
            <a:pPr marL="228600" indent="-228600" algn="just" eaLnBrk="1" hangingPunct="1">
              <a:spcBef>
                <a:spcPct val="0"/>
              </a:spcBef>
              <a:buFont typeface="+mj-lt"/>
              <a:buAutoNum type="arabicPeriod"/>
            </a:pPr>
            <a:r>
              <a:rPr lang="zh-TW" altLang="en-US" sz="1200" dirty="0">
                <a:solidFill>
                  <a:srgbClr val="FF0000"/>
                </a:solidFill>
                <a:latin typeface="新細明體" panose="02020500000000000000" pitchFamily="18" charset="-120"/>
                <a:ea typeface="新細明體" panose="02020500000000000000" pitchFamily="18" charset="-120"/>
              </a:rPr>
              <a:t>系統上轉銜後六個月若學生轉出無學校接收</a:t>
            </a:r>
            <a:r>
              <a:rPr lang="zh-TW" altLang="zh-TW" sz="1200" dirty="0">
                <a:solidFill>
                  <a:srgbClr val="FF0000"/>
                </a:solidFill>
                <a:latin typeface="新細明體" panose="02020500000000000000" pitchFamily="18" charset="-120"/>
                <a:ea typeface="新細明體" panose="02020500000000000000" pitchFamily="18" charset="-120"/>
              </a:rPr>
              <a:t>，</a:t>
            </a:r>
            <a:r>
              <a:rPr lang="zh-TW" altLang="en-US" sz="1200" dirty="0">
                <a:solidFill>
                  <a:srgbClr val="FF0000"/>
                </a:solidFill>
                <a:latin typeface="新細明體" panose="02020500000000000000" pitchFamily="18" charset="-120"/>
                <a:ea typeface="新細明體" panose="02020500000000000000" pitchFamily="18" charset="-120"/>
              </a:rPr>
              <a:t>將名單報請教育局</a:t>
            </a:r>
            <a:r>
              <a:rPr lang="zh-TW" altLang="zh-TW" sz="1200" dirty="0">
                <a:solidFill>
                  <a:srgbClr val="FF0000"/>
                </a:solidFill>
                <a:latin typeface="新細明體" panose="02020500000000000000" pitchFamily="18" charset="-120"/>
                <a:ea typeface="新細明體" panose="02020500000000000000" pitchFamily="18" charset="-120"/>
              </a:rPr>
              <a:t>。</a:t>
            </a:r>
            <a:endParaRPr lang="zh-TW" altLang="en-US" sz="1200" dirty="0">
              <a:solidFill>
                <a:srgbClr val="FF0000"/>
              </a:solidFill>
              <a:latin typeface="新細明體" panose="02020500000000000000" pitchFamily="18" charset="-120"/>
              <a:ea typeface="新細明體" panose="02020500000000000000" pitchFamily="18" charset="-120"/>
            </a:endParaRPr>
          </a:p>
        </p:txBody>
      </p:sp>
      <p:sp>
        <p:nvSpPr>
          <p:cNvPr id="35" name="矩形 9"/>
          <p:cNvSpPr>
            <a:spLocks noChangeArrowheads="1"/>
          </p:cNvSpPr>
          <p:nvPr/>
        </p:nvSpPr>
        <p:spPr bwMode="auto">
          <a:xfrm>
            <a:off x="7246877" y="4704081"/>
            <a:ext cx="16523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2"/>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3"/>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4"/>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5"/>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6"/>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200" dirty="0">
                <a:solidFill>
                  <a:schemeClr val="tx1"/>
                </a:solidFill>
                <a:latin typeface="Arial" charset="0"/>
                <a:ea typeface="新細明體" charset="-120"/>
              </a:rPr>
              <a:t>提供</a:t>
            </a:r>
            <a:r>
              <a:rPr lang="zh-TW" altLang="en-US" sz="1200" dirty="0">
                <a:solidFill>
                  <a:schemeClr val="tx1"/>
                </a:solidFill>
                <a:latin typeface="Arial" charset="0"/>
                <a:ea typeface="新細明體" charset="-120"/>
              </a:rPr>
              <a:t>高</a:t>
            </a:r>
            <a:r>
              <a:rPr lang="zh-TW" altLang="zh-TW" sz="1200" dirty="0">
                <a:solidFill>
                  <a:schemeClr val="tx1"/>
                </a:solidFill>
                <a:latin typeface="Arial" charset="0"/>
                <a:ea typeface="新細明體" charset="-120"/>
              </a:rPr>
              <a:t>中端後續說明與補充 。</a:t>
            </a:r>
            <a:endParaRPr lang="zh-TW" altLang="en-US" sz="1200" dirty="0">
              <a:solidFill>
                <a:schemeClr val="tx1"/>
              </a:solidFill>
              <a:latin typeface="Arial" charset="0"/>
              <a:ea typeface="新細明體" charset="-120"/>
            </a:endParaRPr>
          </a:p>
        </p:txBody>
      </p:sp>
    </p:spTree>
    <p:extLst>
      <p:ext uri="{BB962C8B-B14F-4D97-AF65-F5344CB8AC3E}">
        <p14:creationId xmlns:p14="http://schemas.microsoft.com/office/powerpoint/2010/main" val="2089904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評估會議參與人員</a:t>
            </a:r>
          </a:p>
        </p:txBody>
      </p:sp>
      <p:sp>
        <p:nvSpPr>
          <p:cNvPr id="3" name="內容版面配置區 2"/>
          <p:cNvSpPr>
            <a:spLocks noGrp="1"/>
          </p:cNvSpPr>
          <p:nvPr>
            <p:ph idx="1"/>
          </p:nvPr>
        </p:nvSpPr>
        <p:spPr/>
        <p:txBody>
          <a:bodyPr/>
          <a:lstStyle/>
          <a:p>
            <a:r>
              <a:rPr lang="zh-TW" altLang="en-US" dirty="0">
                <a:solidFill>
                  <a:srgbClr val="FF0000"/>
                </a:solidFill>
              </a:rPr>
              <a:t>依據學生轉銜輔導及服務辦法第四條規定</a:t>
            </a:r>
            <a:endParaRPr lang="en-US" altLang="zh-TW" dirty="0">
              <a:solidFill>
                <a:srgbClr val="FF0000"/>
              </a:solidFill>
            </a:endParaRPr>
          </a:p>
          <a:p>
            <a:pPr>
              <a:buFont typeface="Wingdings" panose="05000000000000000000" pitchFamily="2" charset="2"/>
              <a:buChar char="Ø"/>
            </a:pPr>
            <a:r>
              <a:rPr lang="zh-TW" altLang="en-US" sz="2200" dirty="0"/>
              <a:t>學校應將曾接受介入性輔導或處遇性輔導之學生，列入高關懷學生名冊，並追蹤輔導。</a:t>
            </a:r>
          </a:p>
          <a:p>
            <a:pPr>
              <a:buFont typeface="Wingdings" panose="05000000000000000000" pitchFamily="2" charset="2"/>
              <a:buChar char="Ø"/>
            </a:pPr>
            <a:r>
              <a:rPr lang="zh-TW" altLang="en-US" sz="2200" dirty="0"/>
              <a:t>原就讀學校應就前項名冊中之高關懷學生，於其</a:t>
            </a:r>
            <a:r>
              <a:rPr lang="zh-TW" altLang="en-US" sz="2200" dirty="0">
                <a:solidFill>
                  <a:srgbClr val="002060"/>
                </a:solidFill>
              </a:rPr>
              <a:t>畢業一個月前，召開評估會議，評估應否列為轉銜學生</a:t>
            </a:r>
            <a:r>
              <a:rPr lang="zh-TW" altLang="en-US" sz="2200" dirty="0"/>
              <a:t>。但學生未畢業而因其他原因提前離校或未按時註冊者，應於離校或開學後</a:t>
            </a:r>
            <a:r>
              <a:rPr lang="zh-TW" altLang="en-US" sz="2200" b="1" u="sng" dirty="0"/>
              <a:t>一個月內</a:t>
            </a:r>
            <a:r>
              <a:rPr lang="zh-TW" altLang="en-US" sz="2200" dirty="0"/>
              <a:t>為之。</a:t>
            </a:r>
          </a:p>
          <a:p>
            <a:pPr>
              <a:buFont typeface="Wingdings" panose="05000000000000000000" pitchFamily="2" charset="2"/>
              <a:buChar char="Ø"/>
            </a:pPr>
            <a:r>
              <a:rPr lang="zh-TW" altLang="en-US" sz="2200" dirty="0"/>
              <a:t>前項</a:t>
            </a:r>
            <a:r>
              <a:rPr lang="zh-TW" altLang="en-US" sz="2200" dirty="0">
                <a:solidFill>
                  <a:srgbClr val="002060"/>
                </a:solidFill>
              </a:rPr>
              <a:t>評估會議由校長或其指定之人員擔任主席，其餘成員應至少包括導師、主責輔導人員、輔導主任或組長、專（兼）任輔導教師、學務處及教務處人員</a:t>
            </a:r>
            <a:r>
              <a:rPr lang="zh-TW" altLang="en-US" sz="2200" dirty="0"/>
              <a:t>；必要時，得邀請學生家長、監護人或其他法定代理人（以下簡稱法定代理人）、校外資源網絡人員、專業輔導人員及其他學者專家等人列席。</a:t>
            </a:r>
          </a:p>
        </p:txBody>
      </p:sp>
    </p:spTree>
    <p:extLst>
      <p:ext uri="{BB962C8B-B14F-4D97-AF65-F5344CB8AC3E}">
        <p14:creationId xmlns:p14="http://schemas.microsoft.com/office/powerpoint/2010/main" val="1142458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179389" y="1319471"/>
            <a:ext cx="8764587" cy="4880661"/>
            <a:chOff x="521" y="663"/>
            <a:chExt cx="4588" cy="2256"/>
          </a:xfrm>
        </p:grpSpPr>
        <p:sp>
          <p:nvSpPr>
            <p:cNvPr id="14347" name="Rectangle 3"/>
            <p:cNvSpPr>
              <a:spLocks noChangeArrowheads="1"/>
            </p:cNvSpPr>
            <p:nvPr/>
          </p:nvSpPr>
          <p:spPr bwMode="gray">
            <a:xfrm>
              <a:off x="521" y="663"/>
              <a:ext cx="998" cy="699"/>
            </a:xfrm>
            <a:prstGeom prst="rect">
              <a:avLst/>
            </a:prstGeom>
            <a:solidFill>
              <a:srgbClr val="6399AB"/>
            </a:solidFill>
            <a:ln w="25400">
              <a:solidFill>
                <a:srgbClr val="FFFFFF"/>
              </a:solidFill>
              <a:miter lim="800000"/>
              <a:headEnd/>
              <a:tailEnd/>
            </a:ln>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FontTx/>
                <a:buNone/>
              </a:pPr>
              <a:r>
                <a:rPr kumimoji="0" lang="zh-TW" altLang="en-US" sz="2400" dirty="0">
                  <a:solidFill>
                    <a:srgbClr val="FFFFFF"/>
                  </a:solidFill>
                  <a:latin typeface="Tahoma" pitchFamily="34" charset="0"/>
                  <a:ea typeface="新細明體" charset="-120"/>
                  <a:cs typeface="Tahoma" pitchFamily="34" charset="0"/>
                </a:rPr>
                <a:t>轉銜前</a:t>
              </a:r>
              <a:endParaRPr kumimoji="0" lang="en-US" altLang="zh-TW" sz="2400" dirty="0">
                <a:solidFill>
                  <a:srgbClr val="FFFFFF"/>
                </a:solidFill>
                <a:latin typeface="Tahoma" pitchFamily="34" charset="0"/>
                <a:ea typeface="新細明體" charset="-120"/>
                <a:cs typeface="Tahoma" pitchFamily="34" charset="0"/>
              </a:endParaRPr>
            </a:p>
            <a:p>
              <a:pPr algn="ctr">
                <a:lnSpc>
                  <a:spcPct val="85000"/>
                </a:lnSpc>
                <a:spcBef>
                  <a:spcPct val="30000"/>
                </a:spcBef>
                <a:buFontTx/>
                <a:buNone/>
              </a:pPr>
              <a:r>
                <a:rPr kumimoji="0" lang="en-US" altLang="zh-TW" sz="2400" dirty="0">
                  <a:solidFill>
                    <a:srgbClr val="FFFFFF"/>
                  </a:solidFill>
                  <a:latin typeface="Tahoma" pitchFamily="34" charset="0"/>
                  <a:ea typeface="新細明體" charset="-120"/>
                  <a:cs typeface="Tahoma" pitchFamily="34" charset="0"/>
                </a:rPr>
                <a:t>(</a:t>
              </a:r>
              <a:r>
                <a:rPr kumimoji="0" lang="zh-TW" altLang="en-US" sz="2400" dirty="0">
                  <a:solidFill>
                    <a:srgbClr val="FFFFFF"/>
                  </a:solidFill>
                  <a:latin typeface="Tahoma" pitchFamily="34" charset="0"/>
                  <a:ea typeface="新細明體" charset="-120"/>
                  <a:cs typeface="Tahoma" pitchFamily="34" charset="0"/>
                </a:rPr>
                <a:t>分區說明會</a:t>
              </a:r>
              <a:r>
                <a:rPr kumimoji="0" lang="en-US" altLang="zh-TW" sz="2400" dirty="0">
                  <a:solidFill>
                    <a:srgbClr val="FFFFFF"/>
                  </a:solidFill>
                  <a:latin typeface="Tahoma" pitchFamily="34" charset="0"/>
                  <a:ea typeface="新細明體" charset="-120"/>
                  <a:cs typeface="Tahoma" pitchFamily="34" charset="0"/>
                </a:rPr>
                <a:t>)</a:t>
              </a:r>
            </a:p>
          </p:txBody>
        </p:sp>
        <p:sp>
          <p:nvSpPr>
            <p:cNvPr id="14348" name="Rectangle 4"/>
            <p:cNvSpPr>
              <a:spLocks noChangeArrowheads="1"/>
            </p:cNvSpPr>
            <p:nvPr/>
          </p:nvSpPr>
          <p:spPr bwMode="gray">
            <a:xfrm>
              <a:off x="521" y="1362"/>
              <a:ext cx="998" cy="466"/>
            </a:xfrm>
            <a:prstGeom prst="rect">
              <a:avLst/>
            </a:prstGeom>
            <a:solidFill>
              <a:srgbClr val="B1A35D"/>
            </a:solidFill>
            <a:ln w="25400">
              <a:solidFill>
                <a:srgbClr val="FFFFFF"/>
              </a:solidFill>
              <a:miter lim="800000"/>
              <a:headEnd/>
              <a:tailEnd/>
            </a:ln>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None/>
              </a:pPr>
              <a:r>
                <a:rPr kumimoji="0" lang="en-US" altLang="zh-TW" sz="2400" dirty="0">
                  <a:solidFill>
                    <a:srgbClr val="FFFFFF"/>
                  </a:solidFill>
                  <a:latin typeface="Tahoma" pitchFamily="34" charset="0"/>
                  <a:ea typeface="新細明體" charset="-120"/>
                  <a:cs typeface="Tahoma" pitchFamily="34" charset="0"/>
                </a:rPr>
                <a:t> </a:t>
              </a:r>
            </a:p>
            <a:p>
              <a:pPr algn="ctr">
                <a:lnSpc>
                  <a:spcPct val="85000"/>
                </a:lnSpc>
                <a:spcBef>
                  <a:spcPct val="30000"/>
                </a:spcBef>
                <a:buNone/>
              </a:pPr>
              <a:r>
                <a:rPr kumimoji="0" lang="zh-TW" altLang="en-US" sz="2400" dirty="0">
                  <a:solidFill>
                    <a:srgbClr val="FFFFFF"/>
                  </a:solidFill>
                  <a:latin typeface="Tahoma" pitchFamily="34" charset="0"/>
                  <a:ea typeface="新細明體" charset="-120"/>
                  <a:cs typeface="Tahoma" pitchFamily="34" charset="0"/>
                </a:rPr>
                <a:t>轉銜資料    蒐集</a:t>
              </a:r>
              <a:endParaRPr kumimoji="0" lang="en-US" altLang="zh-TW" sz="2400" dirty="0">
                <a:solidFill>
                  <a:srgbClr val="FFFFFF"/>
                </a:solidFill>
                <a:latin typeface="Tahoma" pitchFamily="34" charset="0"/>
                <a:ea typeface="新細明體" charset="-120"/>
                <a:cs typeface="Tahoma" pitchFamily="34" charset="0"/>
              </a:endParaRPr>
            </a:p>
            <a:p>
              <a:pPr algn="ctr">
                <a:lnSpc>
                  <a:spcPct val="85000"/>
                </a:lnSpc>
                <a:spcBef>
                  <a:spcPct val="30000"/>
                </a:spcBef>
                <a:buFontTx/>
                <a:buNone/>
              </a:pPr>
              <a:endParaRPr kumimoji="0" lang="en-US" altLang="zh-TW" sz="2400" dirty="0">
                <a:solidFill>
                  <a:srgbClr val="FFFFFF"/>
                </a:solidFill>
                <a:latin typeface="Tahoma" pitchFamily="34" charset="0"/>
                <a:ea typeface="新細明體" charset="-120"/>
                <a:cs typeface="Tahoma" pitchFamily="34" charset="0"/>
              </a:endParaRPr>
            </a:p>
          </p:txBody>
        </p:sp>
        <p:sp>
          <p:nvSpPr>
            <p:cNvPr id="14349" name="Rectangle 5"/>
            <p:cNvSpPr>
              <a:spLocks noChangeArrowheads="1"/>
            </p:cNvSpPr>
            <p:nvPr/>
          </p:nvSpPr>
          <p:spPr bwMode="gray">
            <a:xfrm>
              <a:off x="521" y="1828"/>
              <a:ext cx="998" cy="566"/>
            </a:xfrm>
            <a:prstGeom prst="rect">
              <a:avLst/>
            </a:prstGeom>
            <a:solidFill>
              <a:srgbClr val="D97300"/>
            </a:solidFill>
            <a:ln w="25400">
              <a:solidFill>
                <a:srgbClr val="FFFFFF"/>
              </a:solidFill>
              <a:miter lim="800000"/>
              <a:headEnd/>
              <a:tailEnd/>
            </a:ln>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FontTx/>
                <a:buNone/>
              </a:pPr>
              <a:r>
                <a:rPr kumimoji="0" lang="en-US" altLang="zh-TW" sz="2400" dirty="0">
                  <a:solidFill>
                    <a:srgbClr val="FFFFFF"/>
                  </a:solidFill>
                  <a:latin typeface="Tahoma" pitchFamily="34" charset="0"/>
                  <a:ea typeface="新細明體" charset="-120"/>
                  <a:cs typeface="Tahoma" pitchFamily="34" charset="0"/>
                </a:rPr>
                <a:t> </a:t>
              </a:r>
              <a:r>
                <a:rPr kumimoji="0" lang="zh-TW" altLang="en-US" sz="2400" dirty="0">
                  <a:solidFill>
                    <a:srgbClr val="FFFFFF"/>
                  </a:solidFill>
                  <a:latin typeface="Tahoma" pitchFamily="34" charset="0"/>
                  <a:ea typeface="新細明體" charset="-120"/>
                  <a:cs typeface="Tahoma" pitchFamily="34" charset="0"/>
                </a:rPr>
                <a:t>轉銜中</a:t>
              </a:r>
              <a:endParaRPr kumimoji="0" lang="en-US" altLang="zh-TW" sz="2400" dirty="0">
                <a:solidFill>
                  <a:srgbClr val="FFFFFF"/>
                </a:solidFill>
                <a:latin typeface="Tahoma" pitchFamily="34" charset="0"/>
                <a:ea typeface="新細明體" charset="-120"/>
                <a:cs typeface="Tahoma" pitchFamily="34" charset="0"/>
              </a:endParaRPr>
            </a:p>
            <a:p>
              <a:pPr algn="ctr">
                <a:lnSpc>
                  <a:spcPct val="85000"/>
                </a:lnSpc>
                <a:spcBef>
                  <a:spcPct val="30000"/>
                </a:spcBef>
                <a:buFontTx/>
                <a:buNone/>
              </a:pPr>
              <a:r>
                <a:rPr kumimoji="0" lang="en-US" altLang="zh-TW" sz="2400" dirty="0">
                  <a:solidFill>
                    <a:srgbClr val="FFFFFF"/>
                  </a:solidFill>
                  <a:latin typeface="Tahoma" pitchFamily="34" charset="0"/>
                  <a:ea typeface="新細明體" charset="-120"/>
                  <a:cs typeface="Tahoma" pitchFamily="34" charset="0"/>
                </a:rPr>
                <a:t>(</a:t>
              </a:r>
              <a:r>
                <a:rPr kumimoji="0" lang="zh-TW" altLang="en-US" sz="2400" dirty="0">
                  <a:solidFill>
                    <a:srgbClr val="FFFFFF"/>
                  </a:solidFill>
                  <a:latin typeface="Tahoma" pitchFamily="34" charset="0"/>
                  <a:ea typeface="新細明體" charset="-120"/>
                  <a:cs typeface="Tahoma" pitchFamily="34" charset="0"/>
                </a:rPr>
                <a:t>實質轉銜</a:t>
              </a:r>
              <a:r>
                <a:rPr kumimoji="0" lang="en-US" altLang="zh-TW" sz="2400" dirty="0">
                  <a:solidFill>
                    <a:srgbClr val="FFFFFF"/>
                  </a:solidFill>
                  <a:latin typeface="Tahoma" pitchFamily="34" charset="0"/>
                  <a:ea typeface="新細明體" charset="-120"/>
                  <a:cs typeface="Tahoma" pitchFamily="34" charset="0"/>
                </a:rPr>
                <a:t>)</a:t>
              </a:r>
            </a:p>
          </p:txBody>
        </p:sp>
        <p:sp>
          <p:nvSpPr>
            <p:cNvPr id="14350" name="Rectangle 6"/>
            <p:cNvSpPr>
              <a:spLocks noChangeArrowheads="1"/>
            </p:cNvSpPr>
            <p:nvPr/>
          </p:nvSpPr>
          <p:spPr bwMode="gray">
            <a:xfrm>
              <a:off x="521" y="2394"/>
              <a:ext cx="998" cy="525"/>
            </a:xfrm>
            <a:prstGeom prst="rect">
              <a:avLst/>
            </a:prstGeom>
            <a:solidFill>
              <a:srgbClr val="E0AD12"/>
            </a:solidFill>
            <a:ln w="25400">
              <a:solidFill>
                <a:srgbClr val="FFFFFF"/>
              </a:solidFill>
              <a:miter lim="800000"/>
              <a:headEnd/>
              <a:tailEnd/>
            </a:ln>
          </p:spPr>
          <p:txBody>
            <a:bodyPr lIns="45720" tIns="44450" rIns="45720" bIns="44450" anchor="ctr" anchorCtr="1"/>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algn="ctr">
                <a:lnSpc>
                  <a:spcPct val="85000"/>
                </a:lnSpc>
                <a:spcBef>
                  <a:spcPct val="30000"/>
                </a:spcBef>
                <a:buFontTx/>
                <a:buNone/>
              </a:pPr>
              <a:r>
                <a:rPr kumimoji="0" lang="en-US" altLang="zh-TW" sz="2400" dirty="0">
                  <a:solidFill>
                    <a:srgbClr val="FFFFFF"/>
                  </a:solidFill>
                  <a:latin typeface="Tahoma" pitchFamily="34" charset="0"/>
                  <a:ea typeface="新細明體" charset="-120"/>
                  <a:cs typeface="Tahoma" pitchFamily="34" charset="0"/>
                </a:rPr>
                <a:t> </a:t>
              </a:r>
              <a:r>
                <a:rPr kumimoji="0" lang="zh-TW" altLang="en-US" sz="2400" dirty="0">
                  <a:solidFill>
                    <a:srgbClr val="FFFFFF"/>
                  </a:solidFill>
                  <a:latin typeface="Tahoma" pitchFamily="34" charset="0"/>
                  <a:ea typeface="新細明體" charset="-120"/>
                  <a:cs typeface="Tahoma" pitchFamily="34" charset="0"/>
                </a:rPr>
                <a:t>轉銜後</a:t>
              </a:r>
              <a:endParaRPr kumimoji="0" lang="en-US" altLang="zh-TW" sz="2400" dirty="0">
                <a:solidFill>
                  <a:srgbClr val="FFFFFF"/>
                </a:solidFill>
                <a:latin typeface="Tahoma" pitchFamily="34" charset="0"/>
                <a:ea typeface="新細明體" charset="-120"/>
                <a:cs typeface="Tahoma" pitchFamily="34" charset="0"/>
              </a:endParaRPr>
            </a:p>
          </p:txBody>
        </p:sp>
        <p:sp>
          <p:nvSpPr>
            <p:cNvPr id="14351" name="Line 7"/>
            <p:cNvSpPr>
              <a:spLocks noChangeShapeType="1"/>
            </p:cNvSpPr>
            <p:nvPr/>
          </p:nvSpPr>
          <p:spPr bwMode="gray">
            <a:xfrm>
              <a:off x="1552" y="700"/>
              <a:ext cx="3530" cy="0"/>
            </a:xfrm>
            <a:prstGeom prst="line">
              <a:avLst/>
            </a:prstGeom>
            <a:noFill/>
            <a:ln w="28575" cap="rnd">
              <a:solidFill>
                <a:schemeClr val="bg2"/>
              </a:solidFill>
              <a:prstDash val="sysDot"/>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4352" name="Line 8"/>
            <p:cNvSpPr>
              <a:spLocks noChangeShapeType="1"/>
            </p:cNvSpPr>
            <p:nvPr/>
          </p:nvSpPr>
          <p:spPr bwMode="gray">
            <a:xfrm>
              <a:off x="1501" y="1362"/>
              <a:ext cx="3608" cy="7"/>
            </a:xfrm>
            <a:prstGeom prst="line">
              <a:avLst/>
            </a:prstGeom>
            <a:noFill/>
            <a:ln w="28575" cap="rnd">
              <a:solidFill>
                <a:schemeClr val="bg2"/>
              </a:solidFill>
              <a:prstDash val="sysDot"/>
              <a:round/>
              <a:headEnd/>
              <a:tailEnd/>
            </a:ln>
            <a:extLst>
              <a:ext uri="{909E8E84-426E-40DD-AFC4-6F175D3DCCD1}">
                <a14:hiddenFill xmlns:a14="http://schemas.microsoft.com/office/drawing/2010/main">
                  <a:noFill/>
                </a14:hiddenFill>
              </a:ext>
            </a:extLst>
          </p:spPr>
          <p:txBody>
            <a:bodyPr/>
            <a:lstStyle/>
            <a:p>
              <a:endParaRPr lang="zh-TW" altLang="en-US"/>
            </a:p>
          </p:txBody>
        </p:sp>
      </p:grpSp>
      <p:sp>
        <p:nvSpPr>
          <p:cNvPr id="2" name="文字方塊 1"/>
          <p:cNvSpPr txBox="1">
            <a:spLocks noChangeArrowheads="1"/>
          </p:cNvSpPr>
          <p:nvPr/>
        </p:nvSpPr>
        <p:spPr bwMode="auto">
          <a:xfrm>
            <a:off x="2051053" y="1341438"/>
            <a:ext cx="698544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None/>
            </a:pPr>
            <a:r>
              <a:rPr lang="en-US" altLang="zh-TW" sz="1800" dirty="0">
                <a:solidFill>
                  <a:schemeClr val="tx1"/>
                </a:solidFill>
                <a:latin typeface="Arial" charset="0"/>
                <a:ea typeface="新細明體" charset="-120"/>
              </a:rPr>
              <a:t>1.</a:t>
            </a:r>
            <a:r>
              <a:rPr lang="zh-TW" altLang="zh-TW" sz="1800" dirty="0">
                <a:solidFill>
                  <a:schemeClr val="tx1"/>
                </a:solidFill>
                <a:latin typeface="Arial" charset="0"/>
                <a:ea typeface="新細明體" charset="-120"/>
              </a:rPr>
              <a:t>出席</a:t>
            </a:r>
            <a:r>
              <a:rPr lang="zh-TW" altLang="en-US" sz="1800" dirty="0">
                <a:solidFill>
                  <a:schemeClr val="tx1"/>
                </a:solidFill>
                <a:latin typeface="Arial" charset="0"/>
                <a:ea typeface="新細明體" charset="-120"/>
              </a:rPr>
              <a:t>轉銜分區說明會</a:t>
            </a:r>
            <a:r>
              <a:rPr lang="zh-TW" altLang="en-US" sz="1800" dirty="0">
                <a:solidFill>
                  <a:schemeClr val="tx1"/>
                </a:solidFill>
                <a:latin typeface="新細明體"/>
                <a:ea typeface="新細明體"/>
              </a:rPr>
              <a:t>，進行轉銜說明簡報，</a:t>
            </a:r>
            <a:r>
              <a:rPr lang="zh-TW" altLang="zh-TW" sz="1800">
                <a:solidFill>
                  <a:schemeClr val="tx1"/>
                </a:solidFill>
                <a:latin typeface="Arial" charset="0"/>
                <a:ea typeface="新細明體" charset="-120"/>
              </a:rPr>
              <a:t>引導出席學校</a:t>
            </a:r>
            <a:r>
              <a:rPr lang="zh-TW" altLang="zh-TW" sz="1800" dirty="0">
                <a:solidFill>
                  <a:schemeClr val="tx1"/>
                </a:solidFill>
                <a:latin typeface="Arial" charset="0"/>
                <a:ea typeface="新細明體" charset="-120"/>
              </a:rPr>
              <a:t>進行</a:t>
            </a:r>
            <a:r>
              <a:rPr lang="zh-TW" altLang="zh-TW" sz="1800">
                <a:solidFill>
                  <a:schemeClr val="tx1"/>
                </a:solidFill>
                <a:latin typeface="Arial" charset="0"/>
                <a:ea typeface="新細明體" charset="-120"/>
              </a:rPr>
              <a:t>經</a:t>
            </a:r>
            <a:r>
              <a:rPr lang="zh-TW" altLang="en-US" sz="1800">
                <a:solidFill>
                  <a:schemeClr val="tx1"/>
                </a:solidFill>
                <a:latin typeface="Arial" charset="0"/>
                <a:ea typeface="新細明體" charset="-120"/>
              </a:rPr>
              <a:t>     </a:t>
            </a:r>
            <a:r>
              <a:rPr lang="zh-TW" altLang="zh-TW" sz="1800">
                <a:solidFill>
                  <a:schemeClr val="tx1"/>
                </a:solidFill>
                <a:latin typeface="Arial" charset="0"/>
                <a:ea typeface="新細明體" charset="-120"/>
              </a:rPr>
              <a:t>驗</a:t>
            </a:r>
            <a:r>
              <a:rPr lang="zh-TW" altLang="zh-TW" sz="1800" dirty="0">
                <a:solidFill>
                  <a:schemeClr val="tx1"/>
                </a:solidFill>
                <a:latin typeface="Arial" charset="0"/>
                <a:ea typeface="新細明體" charset="-120"/>
              </a:rPr>
              <a:t>傳承分享。</a:t>
            </a:r>
          </a:p>
          <a:p>
            <a:pPr eaLnBrk="1" hangingPunct="1">
              <a:spcBef>
                <a:spcPct val="0"/>
              </a:spcBef>
              <a:buFontTx/>
              <a:buNone/>
            </a:pPr>
            <a:r>
              <a:rPr lang="en-US" altLang="zh-TW" sz="1800" dirty="0">
                <a:solidFill>
                  <a:schemeClr val="tx1"/>
                </a:solidFill>
                <a:latin typeface="Arial" charset="0"/>
                <a:ea typeface="新細明體" charset="-120"/>
              </a:rPr>
              <a:t>2.</a:t>
            </a:r>
            <a:r>
              <a:rPr lang="zh-TW" altLang="zh-TW" sz="1800" dirty="0">
                <a:solidFill>
                  <a:schemeClr val="tx1"/>
                </a:solidFill>
                <a:latin typeface="Arial" charset="0"/>
                <a:ea typeface="新細明體" charset="-120"/>
              </a:rPr>
              <a:t>帶領出席學校</a:t>
            </a:r>
            <a:r>
              <a:rPr lang="zh-TW" altLang="en-US" sz="1800" dirty="0">
                <a:solidFill>
                  <a:schemeClr val="tx1"/>
                </a:solidFill>
                <a:latin typeface="Arial" charset="0"/>
                <a:ea typeface="新細明體" charset="-120"/>
              </a:rPr>
              <a:t>試作「教育部系統</a:t>
            </a:r>
            <a:r>
              <a:rPr lang="zh-TW" altLang="zh-TW" sz="1800" dirty="0">
                <a:solidFill>
                  <a:schemeClr val="tx1"/>
                </a:solidFill>
                <a:latin typeface="Arial" charset="0"/>
                <a:ea typeface="新細明體" charset="-120"/>
              </a:rPr>
              <a:t>轉銜</a:t>
            </a:r>
            <a:r>
              <a:rPr lang="zh-TW" altLang="en-US" sz="1800" dirty="0">
                <a:solidFill>
                  <a:schemeClr val="tx1"/>
                </a:solidFill>
                <a:latin typeface="Arial" charset="0"/>
                <a:ea typeface="新細明體" charset="-120"/>
              </a:rPr>
              <a:t>」</a:t>
            </a:r>
            <a:r>
              <a:rPr lang="zh-TW" altLang="zh-TW" sz="1800" dirty="0">
                <a:solidFill>
                  <a:schemeClr val="tx1"/>
                </a:solidFill>
                <a:latin typeface="Arial" charset="0"/>
                <a:ea typeface="新細明體" charset="-120"/>
              </a:rPr>
              <a:t>。</a:t>
            </a:r>
          </a:p>
          <a:p>
            <a:pPr eaLnBrk="1" hangingPunct="1">
              <a:spcBef>
                <a:spcPct val="0"/>
              </a:spcBef>
              <a:buFontTx/>
              <a:buNone/>
            </a:pPr>
            <a:r>
              <a:rPr lang="en-US" altLang="zh-TW" sz="1800" dirty="0">
                <a:solidFill>
                  <a:schemeClr val="tx1"/>
                </a:solidFill>
                <a:latin typeface="Arial" charset="0"/>
                <a:ea typeface="新細明體" charset="-120"/>
              </a:rPr>
              <a:t>3.</a:t>
            </a:r>
            <a:r>
              <a:rPr lang="zh-TW" altLang="zh-TW" sz="1800" dirty="0">
                <a:solidFill>
                  <a:schemeClr val="tx1"/>
                </a:solidFill>
                <a:latin typeface="Arial" charset="0"/>
                <a:ea typeface="新細明體" charset="-120"/>
              </a:rPr>
              <a:t>整合相關需求</a:t>
            </a:r>
            <a:r>
              <a:rPr lang="zh-TW" altLang="en-US" sz="1800" dirty="0">
                <a:solidFill>
                  <a:schemeClr val="tx1"/>
                </a:solidFill>
                <a:latin typeface="Arial" charset="0"/>
                <a:ea typeface="新細明體" charset="-120"/>
              </a:rPr>
              <a:t>進行「市內實質轉銜」表格</a:t>
            </a:r>
            <a:r>
              <a:rPr lang="zh-TW" altLang="zh-TW" sz="1800" dirty="0">
                <a:solidFill>
                  <a:schemeClr val="tx1"/>
                </a:solidFill>
                <a:latin typeface="Arial" charset="0"/>
                <a:ea typeface="新細明體" charset="-120"/>
              </a:rPr>
              <a:t>調整。</a:t>
            </a:r>
            <a:endParaRPr lang="en-US" altLang="zh-TW" sz="1800" dirty="0">
              <a:solidFill>
                <a:schemeClr val="tx1"/>
              </a:solidFill>
              <a:latin typeface="Arial" charset="0"/>
              <a:ea typeface="新細明體" charset="-120"/>
            </a:endParaRPr>
          </a:p>
          <a:p>
            <a:pPr eaLnBrk="1" hangingPunct="1">
              <a:spcBef>
                <a:spcPct val="0"/>
              </a:spcBef>
              <a:buFontTx/>
              <a:buNone/>
            </a:pPr>
            <a:r>
              <a:rPr lang="en-US" altLang="zh-TW" sz="1800" dirty="0">
                <a:solidFill>
                  <a:schemeClr val="tx1"/>
                </a:solidFill>
                <a:latin typeface="Arial" charset="0"/>
                <a:ea typeface="新細明體" charset="-120"/>
              </a:rPr>
              <a:t>4.</a:t>
            </a:r>
            <a:r>
              <a:rPr lang="zh-TW" altLang="zh-TW" sz="1800" dirty="0">
                <a:solidFill>
                  <a:schemeClr val="tx1"/>
                </a:solidFill>
                <a:latin typeface="Arial" charset="0"/>
                <a:ea typeface="新細明體" charset="-120"/>
              </a:rPr>
              <a:t>整理後置放於</a:t>
            </a:r>
            <a:r>
              <a:rPr lang="zh-TW" altLang="en-US" sz="1800" dirty="0">
                <a:solidFill>
                  <a:schemeClr val="tx1"/>
                </a:solidFill>
                <a:latin typeface="Arial" charset="0"/>
                <a:ea typeface="新細明體" charset="-120"/>
              </a:rPr>
              <a:t>輔諮</a:t>
            </a:r>
            <a:r>
              <a:rPr lang="zh-TW" altLang="zh-TW" sz="1800" dirty="0">
                <a:solidFill>
                  <a:schemeClr val="tx1"/>
                </a:solidFill>
                <a:latin typeface="Arial" charset="0"/>
                <a:ea typeface="新細明體" charset="-120"/>
              </a:rPr>
              <a:t>網站</a:t>
            </a:r>
            <a:r>
              <a:rPr lang="zh-TW" altLang="en-US" sz="1800" dirty="0">
                <a:solidFill>
                  <a:schemeClr val="tx1"/>
                </a:solidFill>
                <a:latin typeface="Arial" charset="0"/>
                <a:ea typeface="新細明體" charset="-120"/>
              </a:rPr>
              <a:t>並</a:t>
            </a:r>
            <a:r>
              <a:rPr lang="zh-TW" altLang="zh-TW" sz="1800" dirty="0">
                <a:solidFill>
                  <a:schemeClr val="tx1"/>
                </a:solidFill>
                <a:latin typeface="Arial" charset="0"/>
                <a:ea typeface="新細明體" charset="-120"/>
              </a:rPr>
              <a:t>轉請教育局發文區域內學校。</a:t>
            </a:r>
            <a:endParaRPr lang="zh-TW" altLang="en-US" sz="1800" dirty="0">
              <a:solidFill>
                <a:schemeClr val="tx1"/>
              </a:solidFill>
              <a:latin typeface="Arial" charset="0"/>
              <a:ea typeface="新細明體" charset="-120"/>
            </a:endParaRPr>
          </a:p>
        </p:txBody>
      </p:sp>
      <p:sp>
        <p:nvSpPr>
          <p:cNvPr id="14340" name="Line 8"/>
          <p:cNvSpPr>
            <a:spLocks noChangeShapeType="1"/>
          </p:cNvSpPr>
          <p:nvPr/>
        </p:nvSpPr>
        <p:spPr bwMode="gray">
          <a:xfrm>
            <a:off x="2051051" y="3789363"/>
            <a:ext cx="6551613" cy="12700"/>
          </a:xfrm>
          <a:prstGeom prst="line">
            <a:avLst/>
          </a:prstGeom>
          <a:noFill/>
          <a:ln w="28575" cap="rnd">
            <a:solidFill>
              <a:schemeClr val="bg2"/>
            </a:solidFill>
            <a:prstDash val="sysDot"/>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4341" name="Line 8"/>
          <p:cNvSpPr>
            <a:spLocks noChangeShapeType="1"/>
          </p:cNvSpPr>
          <p:nvPr/>
        </p:nvSpPr>
        <p:spPr bwMode="gray">
          <a:xfrm>
            <a:off x="2051051" y="5013326"/>
            <a:ext cx="6551613" cy="12700"/>
          </a:xfrm>
          <a:prstGeom prst="line">
            <a:avLst/>
          </a:prstGeom>
          <a:noFill/>
          <a:ln w="28575" cap="rnd">
            <a:solidFill>
              <a:schemeClr val="bg2"/>
            </a:solidFill>
            <a:prstDash val="sysDot"/>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14342" name="Line 8"/>
          <p:cNvSpPr>
            <a:spLocks noChangeShapeType="1"/>
          </p:cNvSpPr>
          <p:nvPr/>
        </p:nvSpPr>
        <p:spPr bwMode="gray">
          <a:xfrm>
            <a:off x="2051051" y="6092826"/>
            <a:ext cx="6551613" cy="14288"/>
          </a:xfrm>
          <a:prstGeom prst="line">
            <a:avLst/>
          </a:prstGeom>
          <a:noFill/>
          <a:ln w="28575" cap="rnd">
            <a:solidFill>
              <a:schemeClr val="bg2"/>
            </a:solidFill>
            <a:prstDash val="sysDot"/>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3" name="文字方塊 2"/>
          <p:cNvSpPr txBox="1">
            <a:spLocks noChangeArrowheads="1"/>
          </p:cNvSpPr>
          <p:nvPr/>
        </p:nvSpPr>
        <p:spPr bwMode="auto">
          <a:xfrm>
            <a:off x="2148938" y="3136436"/>
            <a:ext cx="3942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zh-TW" altLang="zh-TW" sz="1800" dirty="0">
                <a:solidFill>
                  <a:schemeClr val="tx1"/>
                </a:solidFill>
                <a:latin typeface="Arial" charset="0"/>
                <a:ea typeface="新細明體" charset="-120"/>
              </a:rPr>
              <a:t>接受學校處理轉銜會議疑義之諮詢。 </a:t>
            </a:r>
            <a:endParaRPr lang="zh-TW" altLang="en-US" sz="1800" dirty="0">
              <a:solidFill>
                <a:schemeClr val="tx1"/>
              </a:solidFill>
              <a:latin typeface="Arial" charset="0"/>
              <a:ea typeface="新細明體" charset="-120"/>
            </a:endParaRPr>
          </a:p>
        </p:txBody>
      </p:sp>
      <p:sp>
        <p:nvSpPr>
          <p:cNvPr id="4" name="文字方塊 3"/>
          <p:cNvSpPr txBox="1">
            <a:spLocks noChangeArrowheads="1"/>
          </p:cNvSpPr>
          <p:nvPr/>
        </p:nvSpPr>
        <p:spPr bwMode="auto">
          <a:xfrm>
            <a:off x="2124074" y="3860800"/>
            <a:ext cx="66963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None/>
            </a:pPr>
            <a:r>
              <a:rPr lang="en-US" altLang="zh-TW" sz="1800" dirty="0">
                <a:solidFill>
                  <a:schemeClr val="tx1"/>
                </a:solidFill>
                <a:latin typeface="Arial" charset="0"/>
                <a:ea typeface="新細明體" charset="-120"/>
              </a:rPr>
              <a:t>1.</a:t>
            </a:r>
            <a:r>
              <a:rPr lang="zh-TW" altLang="zh-TW" sz="1800" dirty="0">
                <a:solidFill>
                  <a:schemeClr val="tx1"/>
                </a:solidFill>
                <a:latin typeface="Arial" charset="0"/>
                <a:ea typeface="新細明體" charset="-120"/>
              </a:rPr>
              <a:t>出席</a:t>
            </a:r>
            <a:r>
              <a:rPr lang="zh-TW" altLang="en-US" sz="1800" dirty="0">
                <a:solidFill>
                  <a:schemeClr val="tx1"/>
                </a:solidFill>
                <a:latin typeface="Arial" charset="0"/>
                <a:ea typeface="新細明體" charset="-120"/>
              </a:rPr>
              <a:t>市內實質轉銜</a:t>
            </a:r>
            <a:r>
              <a:rPr lang="zh-TW" altLang="zh-TW" sz="1800" dirty="0">
                <a:solidFill>
                  <a:schemeClr val="tx1"/>
                </a:solidFill>
                <a:latin typeface="Arial" charset="0"/>
                <a:ea typeface="新細明體" charset="-120"/>
              </a:rPr>
              <a:t>會議，參與討論。</a:t>
            </a:r>
          </a:p>
          <a:p>
            <a:pPr eaLnBrk="1" hangingPunct="1">
              <a:spcBef>
                <a:spcPct val="0"/>
              </a:spcBef>
              <a:buFontTx/>
              <a:buNone/>
            </a:pPr>
            <a:r>
              <a:rPr lang="en-US" altLang="zh-TW" sz="1800" dirty="0">
                <a:solidFill>
                  <a:schemeClr val="tx1"/>
                </a:solidFill>
                <a:latin typeface="Arial" charset="0"/>
                <a:ea typeface="新細明體" charset="-120"/>
              </a:rPr>
              <a:t>2.</a:t>
            </a:r>
            <a:r>
              <a:rPr lang="zh-TW" altLang="en-US" sz="1800" dirty="0">
                <a:solidFill>
                  <a:schemeClr val="tx1"/>
                </a:solidFill>
                <a:latin typeface="Arial" charset="0"/>
                <a:ea typeface="新細明體" charset="-120"/>
              </a:rPr>
              <a:t>收轉私立或其他縣市學生的轉銜總</a:t>
            </a:r>
            <a:r>
              <a:rPr lang="zh-TW" altLang="en-US" sz="1800">
                <a:solidFill>
                  <a:schemeClr val="tx1"/>
                </a:solidFill>
                <a:latin typeface="Arial" charset="0"/>
                <a:ea typeface="新細明體" charset="-120"/>
              </a:rPr>
              <a:t>表</a:t>
            </a:r>
            <a:r>
              <a:rPr lang="zh-TW" altLang="en-US" sz="1800" b="1">
                <a:solidFill>
                  <a:srgbClr val="FF0000"/>
                </a:solidFill>
                <a:latin typeface="Arial" charset="0"/>
                <a:ea typeface="新細明體" charset="-120"/>
              </a:rPr>
              <a:t>第二、三聯</a:t>
            </a:r>
            <a:r>
              <a:rPr lang="zh-TW" altLang="en-US" sz="1400">
                <a:solidFill>
                  <a:srgbClr val="FF0000"/>
                </a:solidFill>
                <a:latin typeface="Arial" charset="0"/>
                <a:ea typeface="新細明體" charset="-120"/>
              </a:rPr>
              <a:t>（附表一之</a:t>
            </a:r>
            <a:r>
              <a:rPr lang="en-US" altLang="zh-TW" sz="1400">
                <a:solidFill>
                  <a:srgbClr val="FF0000"/>
                </a:solidFill>
                <a:latin typeface="Arial" charset="0"/>
                <a:ea typeface="新細明體" charset="-120"/>
              </a:rPr>
              <a:t>1-1</a:t>
            </a:r>
            <a:r>
              <a:rPr lang="zh-TW" altLang="en-US" sz="1800">
                <a:solidFill>
                  <a:srgbClr val="FF0000"/>
                </a:solidFill>
                <a:latin typeface="Arial" charset="0"/>
                <a:ea typeface="新細明體" charset="-120"/>
              </a:rPr>
              <a:t>）</a:t>
            </a:r>
            <a:r>
              <a:rPr lang="zh-TW" altLang="zh-TW" sz="1800">
                <a:solidFill>
                  <a:schemeClr val="tx1"/>
                </a:solidFill>
                <a:latin typeface="Arial" charset="0"/>
                <a:ea typeface="新細明體" charset="-120"/>
              </a:rPr>
              <a:t>。</a:t>
            </a:r>
            <a:endParaRPr lang="zh-TW" altLang="zh-TW" sz="1800" dirty="0">
              <a:solidFill>
                <a:schemeClr val="tx1"/>
              </a:solidFill>
              <a:latin typeface="Arial" charset="0"/>
              <a:ea typeface="新細明體" charset="-120"/>
            </a:endParaRPr>
          </a:p>
          <a:p>
            <a:pPr eaLnBrk="1" hangingPunct="1">
              <a:spcBef>
                <a:spcPct val="0"/>
              </a:spcBef>
              <a:buFontTx/>
              <a:buNone/>
            </a:pPr>
            <a:r>
              <a:rPr lang="en-US" altLang="zh-TW" sz="1800" dirty="0">
                <a:solidFill>
                  <a:schemeClr val="tx1"/>
                </a:solidFill>
                <a:latin typeface="Arial" charset="0"/>
                <a:ea typeface="新細明體" charset="-120"/>
              </a:rPr>
              <a:t>3.</a:t>
            </a:r>
            <a:r>
              <a:rPr lang="zh-TW" altLang="zh-TW" sz="1800" dirty="0">
                <a:solidFill>
                  <a:schemeClr val="tx1"/>
                </a:solidFill>
                <a:latin typeface="Arial" charset="0"/>
                <a:ea typeface="新細明體" charset="-120"/>
              </a:rPr>
              <a:t>整理會議進行狀況，用於下次辦理時之調整依據。 </a:t>
            </a:r>
            <a:endParaRPr lang="zh-TW" altLang="en-US" sz="1800" dirty="0">
              <a:solidFill>
                <a:schemeClr val="tx1"/>
              </a:solidFill>
              <a:latin typeface="Arial" charset="0"/>
              <a:ea typeface="新細明體" charset="-120"/>
            </a:endParaRPr>
          </a:p>
        </p:txBody>
      </p:sp>
      <p:sp>
        <p:nvSpPr>
          <p:cNvPr id="5" name="文字方塊 4"/>
          <p:cNvSpPr txBox="1">
            <a:spLocks noChangeArrowheads="1"/>
          </p:cNvSpPr>
          <p:nvPr/>
        </p:nvSpPr>
        <p:spPr bwMode="auto">
          <a:xfrm>
            <a:off x="2124074" y="5255222"/>
            <a:ext cx="59474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Blip>
                <a:blip r:embed="rId3"/>
              </a:buBlip>
              <a:defRPr kumimoji="1" sz="3200">
                <a:solidFill>
                  <a:srgbClr val="4B350D"/>
                </a:solidFill>
                <a:latin typeface="Verdana" pitchFamily="34" charset="0"/>
                <a:ea typeface="MS Gothic" pitchFamily="49" charset="-128"/>
                <a:cs typeface="Microsoft Sans Serif" pitchFamily="34" charset="0"/>
              </a:defRPr>
            </a:lvl1pPr>
            <a:lvl2pPr marL="742950" indent="-285750" eaLnBrk="0" hangingPunct="0">
              <a:spcBef>
                <a:spcPct val="20000"/>
              </a:spcBef>
              <a:buBlip>
                <a:blip r:embed="rId4"/>
              </a:buBlip>
              <a:defRPr kumimoji="1" sz="2800">
                <a:solidFill>
                  <a:srgbClr val="4B350D"/>
                </a:solidFill>
                <a:latin typeface="Verdana" pitchFamily="34" charset="0"/>
                <a:ea typeface="MS Gothic" pitchFamily="49" charset="-128"/>
                <a:cs typeface="Microsoft Sans Serif" pitchFamily="34" charset="0"/>
              </a:defRPr>
            </a:lvl2pPr>
            <a:lvl3pPr marL="1143000" indent="-228600" eaLnBrk="0" hangingPunct="0">
              <a:spcBef>
                <a:spcPct val="20000"/>
              </a:spcBef>
              <a:buBlip>
                <a:blip r:embed="rId5"/>
              </a:buBlip>
              <a:defRPr kumimoji="1" sz="2400">
                <a:solidFill>
                  <a:srgbClr val="4B350D"/>
                </a:solidFill>
                <a:latin typeface="Verdana" pitchFamily="34" charset="0"/>
                <a:ea typeface="MS Gothic" pitchFamily="49" charset="-128"/>
                <a:cs typeface="Microsoft Sans Serif" pitchFamily="34" charset="0"/>
              </a:defRPr>
            </a:lvl3pPr>
            <a:lvl4pPr marL="1600200" indent="-228600" eaLnBrk="0" hangingPunct="0">
              <a:spcBef>
                <a:spcPct val="20000"/>
              </a:spcBef>
              <a:buBlip>
                <a:blip r:embed="rId6"/>
              </a:buBlip>
              <a:defRPr kumimoji="1" sz="2000">
                <a:solidFill>
                  <a:srgbClr val="4B350D"/>
                </a:solidFill>
                <a:latin typeface="Verdana" pitchFamily="34" charset="0"/>
                <a:ea typeface="MS Gothic" pitchFamily="49" charset="-128"/>
                <a:cs typeface="Microsoft Sans Serif" pitchFamily="34" charset="0"/>
              </a:defRPr>
            </a:lvl4pPr>
            <a:lvl5pPr marL="2057400" indent="-228600" eaLnBrk="0" hangingPunct="0">
              <a:spcBef>
                <a:spcPct val="20000"/>
              </a:spcBef>
              <a:buBlip>
                <a:blip r:embed="rId7"/>
              </a:buBlip>
              <a:defRPr kumimoji="1" sz="2000">
                <a:solidFill>
                  <a:srgbClr val="4B350D"/>
                </a:solidFill>
                <a:latin typeface="Verdana" pitchFamily="34" charset="0"/>
                <a:ea typeface="MS Gothic" pitchFamily="49" charset="-128"/>
                <a:cs typeface="Microsoft Sans Serif" pitchFamily="34" charset="0"/>
              </a:defRPr>
            </a:lvl5pPr>
            <a:lvl6pPr marL="25146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6pPr>
            <a:lvl7pPr marL="29718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7pPr>
            <a:lvl8pPr marL="34290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8pPr>
            <a:lvl9pPr marL="3886200" indent="-228600" eaLnBrk="0" fontAlgn="base" hangingPunct="0">
              <a:spcBef>
                <a:spcPct val="20000"/>
              </a:spcBef>
              <a:spcAft>
                <a:spcPct val="0"/>
              </a:spcAft>
              <a:buBlip>
                <a:blip r:embed="rId7"/>
              </a:buBlip>
              <a:defRPr kumimoji="1" sz="2000">
                <a:solidFill>
                  <a:srgbClr val="4B350D"/>
                </a:solidFill>
                <a:latin typeface="Verdana" pitchFamily="34" charset="0"/>
                <a:ea typeface="MS Gothic" pitchFamily="49" charset="-128"/>
                <a:cs typeface="Microsoft Sans Serif" pitchFamily="34" charset="0"/>
              </a:defRPr>
            </a:lvl9pPr>
          </a:lstStyle>
          <a:p>
            <a:pPr eaLnBrk="1" hangingPunct="1">
              <a:spcBef>
                <a:spcPct val="0"/>
              </a:spcBef>
              <a:buFontTx/>
              <a:buNone/>
            </a:pPr>
            <a:r>
              <a:rPr lang="en-US" altLang="zh-TW" sz="1800" dirty="0">
                <a:solidFill>
                  <a:schemeClr val="tx1"/>
                </a:solidFill>
                <a:latin typeface="新細明體" panose="02020500000000000000" pitchFamily="18" charset="-120"/>
                <a:ea typeface="新細明體" panose="02020500000000000000" pitchFamily="18" charset="-120"/>
                <a:cs typeface="Arial Unicode MS" panose="020B0604020202020204" pitchFamily="34" charset="-120"/>
              </a:rPr>
              <a:t>1.</a:t>
            </a:r>
            <a:r>
              <a:rPr lang="zh-TW" altLang="zh-TW" sz="1800" dirty="0">
                <a:solidFill>
                  <a:schemeClr val="tx1"/>
                </a:solidFill>
                <a:latin typeface="新細明體" panose="02020500000000000000" pitchFamily="18" charset="-120"/>
                <a:ea typeface="新細明體" panose="02020500000000000000" pitchFamily="18" charset="-120"/>
                <a:cs typeface="Arial Unicode MS" panose="020B0604020202020204" pitchFamily="34" charset="-120"/>
              </a:rPr>
              <a:t>追蹤各專業人員服務概況。</a:t>
            </a:r>
            <a:endParaRPr lang="en-US" altLang="zh-TW" sz="1800" dirty="0">
              <a:solidFill>
                <a:schemeClr val="tx1"/>
              </a:solidFill>
              <a:latin typeface="新細明體" panose="02020500000000000000" pitchFamily="18" charset="-120"/>
              <a:ea typeface="新細明體" panose="02020500000000000000" pitchFamily="18" charset="-120"/>
              <a:cs typeface="Arial Unicode MS" panose="020B0604020202020204" pitchFamily="34" charset="-120"/>
            </a:endParaRPr>
          </a:p>
          <a:p>
            <a:pPr eaLnBrk="1" hangingPunct="1">
              <a:spcBef>
                <a:spcPct val="0"/>
              </a:spcBef>
              <a:buFontTx/>
              <a:buNone/>
            </a:pPr>
            <a:r>
              <a:rPr lang="en-US" altLang="zh-TW" sz="1800" dirty="0">
                <a:solidFill>
                  <a:schemeClr val="tx1"/>
                </a:solidFill>
                <a:latin typeface="新細明體" panose="02020500000000000000" pitchFamily="18" charset="-120"/>
                <a:ea typeface="新細明體" panose="02020500000000000000" pitchFamily="18" charset="-120"/>
                <a:cs typeface="Arial Unicode MS" panose="020B0604020202020204" pitchFamily="34" charset="-120"/>
              </a:rPr>
              <a:t>2.</a:t>
            </a:r>
            <a:r>
              <a:rPr lang="zh-TW" altLang="zh-TW" sz="1800" dirty="0">
                <a:solidFill>
                  <a:schemeClr val="tx1"/>
                </a:solidFill>
                <a:latin typeface="新細明體" panose="02020500000000000000" pitchFamily="18" charset="-120"/>
                <a:ea typeface="新細明體" panose="02020500000000000000" pitchFamily="18" charset="-120"/>
                <a:cs typeface="Arial Unicode MS" panose="020B0604020202020204" pitchFamily="34" charset="-120"/>
              </a:rPr>
              <a:t>整理各校出席狀況及轉銜情形，作為下年度辦理參考。 </a:t>
            </a:r>
            <a:endParaRPr lang="en-US" altLang="zh-TW" sz="1800" dirty="0">
              <a:solidFill>
                <a:schemeClr val="tx1"/>
              </a:solidFill>
              <a:latin typeface="新細明體" panose="02020500000000000000" pitchFamily="18" charset="-120"/>
              <a:ea typeface="新細明體" panose="02020500000000000000" pitchFamily="18" charset="-120"/>
              <a:cs typeface="Arial Unicode MS" panose="020B0604020202020204" pitchFamily="34" charset="-120"/>
            </a:endParaRPr>
          </a:p>
        </p:txBody>
      </p:sp>
      <p:sp>
        <p:nvSpPr>
          <p:cNvPr id="6" name="文字方塊 5"/>
          <p:cNvSpPr txBox="1"/>
          <p:nvPr/>
        </p:nvSpPr>
        <p:spPr>
          <a:xfrm>
            <a:off x="2051051" y="274638"/>
            <a:ext cx="5472608" cy="830997"/>
          </a:xfrm>
          <a:prstGeom prst="rect">
            <a:avLst/>
          </a:prstGeom>
          <a:noFill/>
        </p:spPr>
        <p:txBody>
          <a:bodyPr>
            <a:spAutoFit/>
          </a:bodyPr>
          <a:lstStyle/>
          <a:p>
            <a:pPr>
              <a:defRPr/>
            </a:pPr>
            <a:r>
              <a:rPr lang="zh-TW" altLang="en-US" sz="4800" b="1" dirty="0">
                <a:ln w="1905"/>
                <a:solidFill>
                  <a:schemeClr val="accent1">
                    <a:lumMod val="25000"/>
                  </a:schemeClr>
                </a:solidFill>
                <a:effectLst>
                  <a:innerShdw blurRad="69850" dist="43180" dir="5400000">
                    <a:srgbClr val="000000">
                      <a:alpha val="65000"/>
                    </a:srgbClr>
                  </a:innerShdw>
                </a:effectLst>
                <a:ea typeface="新細明體" charset="0"/>
                <a:cs typeface="新細明體" charset="0"/>
              </a:rPr>
              <a:t>學生輔導諮商中心</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內容版面配置區 2"/>
          <p:cNvSpPr>
            <a:spLocks noGrp="1"/>
          </p:cNvSpPr>
          <p:nvPr>
            <p:ph idx="1"/>
          </p:nvPr>
        </p:nvSpPr>
        <p:spPr>
          <a:xfrm>
            <a:off x="2036762" y="1827887"/>
            <a:ext cx="6726238" cy="3527425"/>
          </a:xfrm>
        </p:spPr>
        <p:txBody>
          <a:bodyPr/>
          <a:lstStyle/>
          <a:p>
            <a:pPr eaLnBrk="1" hangingPunct="1"/>
            <a:r>
              <a:rPr kumimoji="0" lang="zh-TW" altLang="en-US" sz="3000" dirty="0">
                <a:latin typeface="新細明體" panose="02020500000000000000" pitchFamily="18" charset="-120"/>
                <a:ea typeface="新細明體" panose="02020500000000000000" pitchFamily="18" charset="-120"/>
              </a:rPr>
              <a:t>我們的孩子還好嗎？國小端</a:t>
            </a:r>
            <a:br>
              <a:rPr kumimoji="0" lang="en-US" altLang="zh-TW" sz="30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追蹤入學</a:t>
            </a:r>
            <a:br>
              <a:rPr kumimoji="0" lang="en-US" altLang="zh-TW" sz="26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協助轉銜他校</a:t>
            </a:r>
            <a:endParaRPr kumimoji="0" lang="en-US" altLang="zh-TW" sz="2600" dirty="0">
              <a:latin typeface="新細明體" panose="02020500000000000000" pitchFamily="18" charset="-120"/>
              <a:ea typeface="新細明體" panose="02020500000000000000" pitchFamily="18" charset="-120"/>
            </a:endParaRPr>
          </a:p>
          <a:p>
            <a:pPr marL="0" indent="0" eaLnBrk="1" hangingPunct="1">
              <a:buNone/>
            </a:pPr>
            <a:endParaRPr kumimoji="0" lang="en-US" altLang="zh-TW" dirty="0">
              <a:latin typeface="新細明體" panose="02020500000000000000" pitchFamily="18" charset="-120"/>
              <a:ea typeface="新細明體" panose="02020500000000000000" pitchFamily="18" charset="-120"/>
            </a:endParaRPr>
          </a:p>
          <a:p>
            <a:pPr eaLnBrk="1" hangingPunct="1"/>
            <a:r>
              <a:rPr kumimoji="0" lang="zh-TW" altLang="en-US" sz="3000" dirty="0">
                <a:latin typeface="新細明體" panose="02020500000000000000" pitchFamily="18" charset="-120"/>
                <a:ea typeface="新細明體" panose="02020500000000000000" pitchFamily="18" charset="-120"/>
              </a:rPr>
              <a:t>我們接好了</a:t>
            </a:r>
            <a:r>
              <a:rPr kumimoji="0" lang="en-US" altLang="zh-TW" sz="3000" dirty="0">
                <a:latin typeface="新細明體" panose="02020500000000000000" pitchFamily="18" charset="-120"/>
                <a:ea typeface="新細明體" panose="02020500000000000000" pitchFamily="18" charset="-120"/>
              </a:rPr>
              <a:t>~~</a:t>
            </a:r>
            <a:r>
              <a:rPr kumimoji="0" lang="zh-TW" altLang="en-US" sz="3000" dirty="0">
                <a:latin typeface="新細明體" panose="02020500000000000000" pitchFamily="18" charset="-120"/>
                <a:ea typeface="新細明體" panose="02020500000000000000" pitchFamily="18" charset="-120"/>
              </a:rPr>
              <a:t>國中端</a:t>
            </a:r>
            <a:br>
              <a:rPr kumimoji="0" lang="en-US" altLang="zh-TW" sz="30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學生資訊盤整會議</a:t>
            </a:r>
            <a:br>
              <a:rPr kumimoji="0" lang="en-US" altLang="zh-TW" sz="26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各階段的轉介會議</a:t>
            </a:r>
            <a:br>
              <a:rPr kumimoji="0" lang="zh-TW" altLang="en-US" sz="2600" dirty="0">
                <a:latin typeface="新細明體" panose="02020500000000000000" pitchFamily="18" charset="-120"/>
                <a:ea typeface="新細明體" panose="02020500000000000000" pitchFamily="18" charset="-120"/>
              </a:rPr>
            </a:br>
            <a:endParaRPr lang="zh-TW" altLang="en-US" sz="2600" dirty="0">
              <a:ea typeface="微軟正黑體" panose="020B0604030504040204" pitchFamily="34" charset="-120"/>
            </a:endParaRPr>
          </a:p>
        </p:txBody>
      </p:sp>
      <p:pic>
        <p:nvPicPr>
          <p:cNvPr id="5" name="標題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00" y="190500"/>
            <a:ext cx="82423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901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25" y="1052513"/>
            <a:ext cx="1871663" cy="124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5427663"/>
            <a:ext cx="146685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2538" y="5427663"/>
            <a:ext cx="146685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388" y="5427663"/>
            <a:ext cx="146685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圓角矩形 2"/>
          <p:cNvSpPr/>
          <p:nvPr/>
        </p:nvSpPr>
        <p:spPr>
          <a:xfrm>
            <a:off x="2146544" y="1930798"/>
            <a:ext cx="5161757" cy="1627550"/>
          </a:xfrm>
          <a:prstGeom prst="roundRect">
            <a:avLst/>
          </a:prstGeom>
          <a:effectLst>
            <a:glow rad="101600">
              <a:schemeClr val="accent3">
                <a:satMod val="175000"/>
                <a:alpha val="40000"/>
              </a:schemeClr>
            </a:glow>
            <a:outerShdw blurRad="38100" dist="30000" dir="5400000" rotWithShape="0">
              <a:srgbClr val="000000">
                <a:alpha val="45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zh-TW" altLang="en-US" sz="3600" dirty="0"/>
              <a:t>我們轉銜的有被服務嗎？</a:t>
            </a:r>
          </a:p>
        </p:txBody>
      </p:sp>
      <p:sp>
        <p:nvSpPr>
          <p:cNvPr id="4" name="圓角矩形 3"/>
          <p:cNvSpPr/>
          <p:nvPr/>
        </p:nvSpPr>
        <p:spPr>
          <a:xfrm>
            <a:off x="2146544" y="3635392"/>
            <a:ext cx="5161757" cy="1511647"/>
          </a:xfrm>
          <a:prstGeom prst="roundRect">
            <a:avLst/>
          </a:prstGeom>
          <a:effectLst>
            <a:glow rad="101600">
              <a:schemeClr val="accent3">
                <a:satMod val="175000"/>
                <a:alpha val="40000"/>
              </a:schemeClr>
            </a:glow>
            <a:outerShdw blurRad="38100" dist="30000" dir="5400000" rotWithShape="0">
              <a:srgbClr val="000000">
                <a:alpha val="45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zh-TW" altLang="en-US" sz="3600" dirty="0"/>
              <a:t>轉銜的有被我們服務嗎？</a:t>
            </a:r>
          </a:p>
        </p:txBody>
      </p:sp>
      <p:sp>
        <p:nvSpPr>
          <p:cNvPr id="8" name="雲形 7">
            <a:extLst>
              <a:ext uri="{FF2B5EF4-FFF2-40B4-BE49-F238E27FC236}">
                <a16:creationId xmlns:a16="http://schemas.microsoft.com/office/drawing/2014/main" id="{42E6D2C9-C88D-4442-A6E7-9BC6B839A5C0}"/>
              </a:ext>
            </a:extLst>
          </p:cNvPr>
          <p:cNvSpPr/>
          <p:nvPr/>
        </p:nvSpPr>
        <p:spPr>
          <a:xfrm>
            <a:off x="987337" y="1484785"/>
            <a:ext cx="7480169" cy="4048862"/>
          </a:xfrm>
          <a:prstGeom prst="cloud">
            <a:avLst/>
          </a:prstGeom>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endParaRPr lang="en-US" altLang="zh-Hant" sz="2400" dirty="0"/>
          </a:p>
          <a:p>
            <a:pPr algn="ctr" eaLnBrk="1" hangingPunct="1">
              <a:defRPr/>
            </a:pPr>
            <a:r>
              <a:rPr lang="zh-Hant" altLang="en-US" sz="3600" dirty="0"/>
              <a:t>轉銜之於輔導</a:t>
            </a:r>
            <a:endParaRPr lang="en-US" altLang="zh-Hant" sz="3600" dirty="0"/>
          </a:p>
          <a:p>
            <a:pPr algn="ctr" eaLnBrk="1" hangingPunct="1">
              <a:defRPr/>
            </a:pPr>
            <a:r>
              <a:rPr lang="zh-Hant" altLang="en-US" sz="3600" dirty="0"/>
              <a:t>建設在需要的地方</a:t>
            </a:r>
            <a:endParaRPr lang="zh-TW" altLang="en-US" sz="3600" dirty="0"/>
          </a:p>
        </p:txBody>
      </p:sp>
    </p:spTree>
    <p:extLst>
      <p:ext uri="{BB962C8B-B14F-4D97-AF65-F5344CB8AC3E}">
        <p14:creationId xmlns:p14="http://schemas.microsoft.com/office/powerpoint/2010/main" val="9047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內容版面配置區 2"/>
          <p:cNvSpPr>
            <a:spLocks noGrp="1"/>
          </p:cNvSpPr>
          <p:nvPr>
            <p:ph idx="1"/>
          </p:nvPr>
        </p:nvSpPr>
        <p:spPr>
          <a:xfrm>
            <a:off x="882650" y="1628775"/>
            <a:ext cx="7361238" cy="4525963"/>
          </a:xfrm>
        </p:spPr>
        <p:txBody>
          <a:bodyPr/>
          <a:lstStyle/>
          <a:p>
            <a:pPr eaLnBrk="1" hangingPunct="1">
              <a:buFont typeface="Wingdings" panose="05000000000000000000" pitchFamily="2" charset="2"/>
              <a:buChar char="p"/>
            </a:pPr>
            <a:r>
              <a:rPr kumimoji="0" lang="zh-TW" altLang="en-US" dirty="0">
                <a:ea typeface="微軟正黑體" panose="020B0604030504040204" pitchFamily="34" charset="-120"/>
              </a:rPr>
              <a:t>轉銜工作</a:t>
            </a:r>
            <a:r>
              <a:rPr kumimoji="0" lang="zh-TW" altLang="en-US" b="1" dirty="0">
                <a:ea typeface="微軟正黑體" panose="020B0604030504040204" pitchFamily="34" charset="-120"/>
              </a:rPr>
              <a:t>成果</a:t>
            </a:r>
            <a:br>
              <a:rPr kumimoji="0" lang="zh-TW" altLang="en-US" dirty="0">
                <a:ea typeface="微軟正黑體" panose="020B0604030504040204" pitchFamily="34"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學校教育</a:t>
            </a:r>
            <a:r>
              <a:rPr kumimoji="0" lang="zh-TW" altLang="en-US" sz="2600" b="1" dirty="0">
                <a:latin typeface="新細明體" panose="02020500000000000000" pitchFamily="18" charset="-120"/>
                <a:ea typeface="新細明體" panose="02020500000000000000" pitchFamily="18" charset="-120"/>
              </a:rPr>
              <a:t>預防</a:t>
            </a:r>
            <a:r>
              <a:rPr kumimoji="0" lang="zh-TW" altLang="en-US" sz="2600" dirty="0">
                <a:latin typeface="新細明體" panose="02020500000000000000" pitchFamily="18" charset="-120"/>
                <a:ea typeface="新細明體" panose="02020500000000000000" pitchFamily="18" charset="-120"/>
              </a:rPr>
              <a:t>功能的彰顯</a:t>
            </a:r>
            <a:br>
              <a:rPr kumimoji="0" lang="zh-TW" altLang="en-US" sz="26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跨校間案件的合作無間</a:t>
            </a:r>
            <a:br>
              <a:rPr kumimoji="0" lang="zh-TW" altLang="en-US" sz="26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各處室合作的成果</a:t>
            </a:r>
            <a:br>
              <a:rPr kumimoji="0" lang="zh-TW" altLang="en-US" dirty="0">
                <a:latin typeface="新細明體" panose="02020500000000000000" pitchFamily="18" charset="-120"/>
                <a:ea typeface="新細明體" panose="02020500000000000000" pitchFamily="18" charset="-120"/>
              </a:rPr>
            </a:br>
            <a:endParaRPr kumimoji="0" lang="en-US" altLang="zh-TW" dirty="0">
              <a:latin typeface="新細明體" panose="02020500000000000000" pitchFamily="18" charset="-120"/>
              <a:ea typeface="新細明體" panose="02020500000000000000" pitchFamily="18" charset="-120"/>
            </a:endParaRPr>
          </a:p>
          <a:p>
            <a:pPr eaLnBrk="1" hangingPunct="1">
              <a:buFont typeface="Wingdings" panose="05000000000000000000" pitchFamily="2" charset="2"/>
              <a:buChar char="p"/>
            </a:pPr>
            <a:r>
              <a:rPr kumimoji="0" lang="zh-TW" altLang="en-US" dirty="0">
                <a:ea typeface="微軟正黑體" panose="020B0604030504040204" pitchFamily="34" charset="-120"/>
              </a:rPr>
              <a:t>轉銜工作</a:t>
            </a:r>
            <a:r>
              <a:rPr kumimoji="0" lang="zh-TW" altLang="en-US" b="1" dirty="0">
                <a:ea typeface="微軟正黑體" panose="020B0604030504040204" pitchFamily="34" charset="-120"/>
              </a:rPr>
              <a:t>困境</a:t>
            </a:r>
            <a:br>
              <a:rPr kumimoji="0" lang="zh-TW" altLang="en-US"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人員流動的傳承與交接</a:t>
            </a:r>
            <a:br>
              <a:rPr kumimoji="0" lang="zh-TW" altLang="en-US" sz="26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TW" altLang="en-US" sz="2600" dirty="0">
                <a:latin typeface="新細明體" panose="02020500000000000000" pitchFamily="18" charset="-120"/>
                <a:ea typeface="新細明體" panose="02020500000000000000" pitchFamily="18" charset="-120"/>
              </a:rPr>
              <a:t>各處室認知的差異</a:t>
            </a:r>
            <a:br>
              <a:rPr kumimoji="0" lang="en-US" altLang="zh-TW" sz="2600" dirty="0">
                <a:latin typeface="新細明體" panose="02020500000000000000" pitchFamily="18" charset="-120"/>
                <a:ea typeface="新細明體" panose="02020500000000000000" pitchFamily="18" charset="-120"/>
              </a:rPr>
            </a:br>
            <a:r>
              <a:rPr kumimoji="0" lang="en-US" altLang="zh-TW" sz="2600" dirty="0">
                <a:latin typeface="新細明體" panose="02020500000000000000" pitchFamily="18" charset="-120"/>
                <a:ea typeface="新細明體" panose="02020500000000000000" pitchFamily="18" charset="-120"/>
              </a:rPr>
              <a:t>--</a:t>
            </a:r>
            <a:r>
              <a:rPr kumimoji="0" lang="zh-Hant" altLang="en-US" sz="2600" dirty="0">
                <a:latin typeface="新細明體" panose="02020500000000000000" pitchFamily="18" charset="-120"/>
                <a:ea typeface="新細明體" panose="02020500000000000000" pitchFamily="18" charset="-120"/>
              </a:rPr>
              <a:t>業務（輔導專業？行政專業？）</a:t>
            </a:r>
            <a:br>
              <a:rPr kumimoji="0" lang="zh-TW" altLang="en-US" dirty="0">
                <a:latin typeface="新細明體" panose="02020500000000000000" pitchFamily="18" charset="-120"/>
                <a:ea typeface="新細明體" panose="02020500000000000000" pitchFamily="18" charset="-120"/>
              </a:rPr>
            </a:br>
            <a:endParaRPr kumimoji="0" lang="zh-TW" altLang="en-US" dirty="0">
              <a:latin typeface="新細明體" panose="02020500000000000000" pitchFamily="18" charset="-120"/>
              <a:ea typeface="新細明體" panose="02020500000000000000" pitchFamily="18" charset="-120"/>
            </a:endParaRPr>
          </a:p>
          <a:p>
            <a:pPr eaLnBrk="1" hangingPunct="1"/>
            <a:endParaRPr kumimoji="0" lang="zh-TW" altLang="en-US" dirty="0">
              <a:latin typeface="新細明體" panose="02020500000000000000" pitchFamily="18" charset="-120"/>
              <a:ea typeface="新細明體" panose="02020500000000000000" pitchFamily="18" charset="-120"/>
            </a:endParaRPr>
          </a:p>
          <a:p>
            <a:pPr eaLnBrk="1" hangingPunct="1"/>
            <a:endParaRPr lang="zh-TW" altLang="en-US" dirty="0">
              <a:ea typeface="微軟正黑體" panose="020B0604030504040204" pitchFamily="34" charset="-120"/>
            </a:endParaRPr>
          </a:p>
        </p:txBody>
      </p:sp>
      <p:pic>
        <p:nvPicPr>
          <p:cNvPr id="6" name="標題 1"/>
          <p:cNvPicPr>
            <a:picLocks noGrp="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bwMode="auto">
          <a:xfrm>
            <a:off x="457200" y="266700"/>
            <a:ext cx="8229600" cy="1155700"/>
          </a:xfrm>
        </p:spPr>
      </p:pic>
      <p:sp>
        <p:nvSpPr>
          <p:cNvPr id="2" name="矩形圖說文字 1"/>
          <p:cNvSpPr/>
          <p:nvPr/>
        </p:nvSpPr>
        <p:spPr>
          <a:xfrm>
            <a:off x="4643438" y="3068638"/>
            <a:ext cx="2376487" cy="431800"/>
          </a:xfrm>
          <a:prstGeom prst="wedgeRectCallout">
            <a:avLst>
              <a:gd name="adj1" fmla="val -62406"/>
              <a:gd name="adj2" fmla="val -3468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dirty="0">
                <a:solidFill>
                  <a:prstClr val="white"/>
                </a:solidFill>
              </a:rPr>
              <a:t>成功經驗的複製</a:t>
            </a:r>
          </a:p>
        </p:txBody>
      </p:sp>
      <p:cxnSp>
        <p:nvCxnSpPr>
          <p:cNvPr id="5" name="直線接點 4"/>
          <p:cNvCxnSpPr>
            <a:cxnSpLocks/>
          </p:cNvCxnSpPr>
          <p:nvPr/>
        </p:nvCxnSpPr>
        <p:spPr>
          <a:xfrm>
            <a:off x="2843808" y="2564904"/>
            <a:ext cx="677792"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cxnSp>
        <p:nvCxnSpPr>
          <p:cNvPr id="7" name="直線接點 6"/>
          <p:cNvCxnSpPr>
            <a:cxnSpLocks/>
          </p:cNvCxnSpPr>
          <p:nvPr/>
        </p:nvCxnSpPr>
        <p:spPr>
          <a:xfrm>
            <a:off x="1907704" y="5229200"/>
            <a:ext cx="1224136"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cxnSp>
        <p:nvCxnSpPr>
          <p:cNvPr id="10" name="直線接點 9"/>
          <p:cNvCxnSpPr>
            <a:cxnSpLocks/>
          </p:cNvCxnSpPr>
          <p:nvPr/>
        </p:nvCxnSpPr>
        <p:spPr>
          <a:xfrm>
            <a:off x="2483768" y="3356992"/>
            <a:ext cx="648072" cy="0"/>
          </a:xfrm>
          <a:prstGeom prst="line">
            <a:avLst/>
          </a:prstGeom>
          <a:ln>
            <a:solidFill>
              <a:srgbClr val="FE5230"/>
            </a:solidFill>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75537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par>
                                <p:cTn id="26" presetID="16" presetClass="entr" presetSubtype="21"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95536" y="1340768"/>
            <a:ext cx="8229600" cy="4525963"/>
          </a:xfrm>
        </p:spPr>
        <p:txBody>
          <a:bodyPr/>
          <a:lstStyle/>
          <a:p>
            <a:pPr algn="ctr"/>
            <a:endParaRPr lang="en-US" altLang="zh-TW" dirty="0"/>
          </a:p>
          <a:p>
            <a:pPr algn="ctr"/>
            <a:endParaRPr lang="en-US" altLang="zh-TW" dirty="0"/>
          </a:p>
          <a:p>
            <a:pPr algn="ctr"/>
            <a:endParaRPr lang="en-US" altLang="zh-TW" dirty="0"/>
          </a:p>
          <a:p>
            <a:pPr algn="ctr"/>
            <a:r>
              <a:rPr lang="zh-TW" altLang="en-US" dirty="0"/>
              <a:t>轉銜常見問題集</a:t>
            </a:r>
          </a:p>
        </p:txBody>
      </p:sp>
    </p:spTree>
    <p:extLst>
      <p:ext uri="{BB962C8B-B14F-4D97-AF65-F5344CB8AC3E}">
        <p14:creationId xmlns:p14="http://schemas.microsoft.com/office/powerpoint/2010/main" val="4201742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332657"/>
            <a:ext cx="8363272" cy="4525963"/>
          </a:xfrm>
        </p:spPr>
        <p:txBody>
          <a:bodyPr/>
          <a:lstStyle/>
          <a:p>
            <a:r>
              <a:rPr lang="zh-TW" altLang="zh-TW" b="1" dirty="0">
                <a:latin typeface="標楷體" pitchFamily="65" charset="-120"/>
                <a:ea typeface="標楷體" pitchFamily="65" charset="-120"/>
              </a:rPr>
              <a:t>經評估後，需向原就讀學校索取學生輔導資料時，應注意哪些事項？操作流程為何？</a:t>
            </a:r>
            <a:endParaRPr lang="zh-TW" altLang="zh-TW" dirty="0">
              <a:latin typeface="標楷體" pitchFamily="65" charset="-120"/>
              <a:ea typeface="標楷體" pitchFamily="65" charset="-120"/>
            </a:endParaRPr>
          </a:p>
          <a:p>
            <a:pPr>
              <a:buNone/>
            </a:pP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a:t>
            </a:r>
            <a:endParaRPr lang="zh-TW" altLang="zh-TW" sz="2800" dirty="0">
              <a:latin typeface="標楷體" pitchFamily="65" charset="-120"/>
              <a:ea typeface="標楷體" pitchFamily="65" charset="-120"/>
            </a:endParaRPr>
          </a:p>
          <a:p>
            <a:pPr>
              <a:buNone/>
            </a:pPr>
            <a:r>
              <a:rPr lang="zh-TW" altLang="zh-TW" sz="2800" dirty="0">
                <a:latin typeface="標楷體" pitchFamily="65" charset="-120"/>
                <a:ea typeface="標楷體" pitchFamily="65" charset="-120"/>
              </a:rPr>
              <a:t>一、現就讀學校接收轉銜學生後，可循校內既有輔導機制啟動關懷輔導機制。若經輔導專業評估與判斷後，倘若確有必要向原就讀學校索取轉銜學生在校期間所做之學生輔導資料者，應依</a:t>
            </a:r>
            <a:r>
              <a:rPr lang="zh-TW" altLang="en-US" sz="2800" dirty="0">
                <a:latin typeface="新細明體"/>
                <a:ea typeface="新細明體"/>
              </a:rPr>
              <a:t>「</a:t>
            </a:r>
            <a:r>
              <a:rPr lang="zh-TW" altLang="en-US" sz="2800" dirty="0">
                <a:latin typeface="標楷體" pitchFamily="65" charset="-120"/>
                <a:ea typeface="標楷體" pitchFamily="65" charset="-120"/>
              </a:rPr>
              <a:t>學生轉銜輔導及服務辦法</a:t>
            </a:r>
            <a:r>
              <a:rPr lang="zh-TW" altLang="en-US" sz="2800" dirty="0">
                <a:latin typeface="新細明體"/>
                <a:ea typeface="新細明體"/>
              </a:rPr>
              <a:t>」</a:t>
            </a:r>
            <a:r>
              <a:rPr lang="zh-TW" altLang="en-US" sz="2800" dirty="0">
                <a:latin typeface="標楷體" pitchFamily="65" charset="-120"/>
                <a:ea typeface="標楷體" pitchFamily="65" charset="-120"/>
              </a:rPr>
              <a:t> </a:t>
            </a:r>
            <a:r>
              <a:rPr lang="en-US" altLang="zh-TW" sz="2800" dirty="0">
                <a:latin typeface="標楷體" pitchFamily="65" charset="-120"/>
                <a:ea typeface="標楷體" pitchFamily="65" charset="-120"/>
              </a:rPr>
              <a:t>(</a:t>
            </a:r>
            <a:r>
              <a:rPr lang="zh-TW" altLang="en-US" sz="2800" dirty="0">
                <a:latin typeface="標楷體" pitchFamily="65" charset="-120"/>
                <a:ea typeface="標楷體" pitchFamily="65" charset="-120"/>
              </a:rPr>
              <a:t>以下簡稱</a:t>
            </a:r>
            <a:r>
              <a:rPr lang="zh-TW" altLang="zh-TW" sz="2800" dirty="0">
                <a:latin typeface="標楷體" pitchFamily="65" charset="-120"/>
                <a:ea typeface="標楷體" pitchFamily="65" charset="-120"/>
              </a:rPr>
              <a:t>本辦法</a:t>
            </a:r>
            <a:r>
              <a:rPr lang="en-US" altLang="zh-TW" sz="2800" dirty="0">
                <a:latin typeface="標楷體" pitchFamily="65" charset="-120"/>
                <a:ea typeface="標楷體" pitchFamily="65" charset="-120"/>
              </a:rPr>
              <a:t>)</a:t>
            </a:r>
            <a:r>
              <a:rPr lang="zh-TW" altLang="zh-TW" sz="2800" dirty="0">
                <a:latin typeface="標楷體" pitchFamily="65" charset="-120"/>
                <a:ea typeface="標楷體" pitchFamily="65" charset="-120"/>
              </a:rPr>
              <a:t>第</a:t>
            </a:r>
            <a:r>
              <a:rPr lang="en-US" altLang="zh-TW" sz="2800" dirty="0">
                <a:latin typeface="標楷體" pitchFamily="65" charset="-120"/>
                <a:ea typeface="標楷體" pitchFamily="65" charset="-120"/>
              </a:rPr>
              <a:t>6</a:t>
            </a:r>
            <a:r>
              <a:rPr lang="zh-TW" altLang="zh-TW" sz="2800" dirty="0">
                <a:latin typeface="標楷體" pitchFamily="65" charset="-120"/>
                <a:ea typeface="標楷體" pitchFamily="65" charset="-120"/>
              </a:rPr>
              <a:t>條第</a:t>
            </a:r>
            <a:r>
              <a:rPr lang="en-US" altLang="zh-TW" sz="2800" dirty="0">
                <a:latin typeface="標楷體" pitchFamily="65" charset="-120"/>
                <a:ea typeface="標楷體" pitchFamily="65" charset="-120"/>
              </a:rPr>
              <a:t>2</a:t>
            </a:r>
            <a:r>
              <a:rPr lang="zh-TW" altLang="zh-TW" sz="2800" dirty="0">
                <a:latin typeface="標楷體" pitchFamily="65" charset="-120"/>
                <a:ea typeface="標楷體" pitchFamily="65" charset="-120"/>
              </a:rPr>
              <a:t>項之規定，通知原就讀學校進行資料轉銜；原就讀學校應於</a:t>
            </a:r>
            <a:r>
              <a:rPr lang="zh-TW" altLang="zh-TW" sz="2800" u="sng" dirty="0">
                <a:latin typeface="標楷體" pitchFamily="65" charset="-120"/>
                <a:ea typeface="標楷體" pitchFamily="65" charset="-120"/>
              </a:rPr>
              <a:t>收受通知之次日起十五日內</a:t>
            </a:r>
            <a:r>
              <a:rPr lang="zh-TW" altLang="zh-TW" sz="2800" dirty="0">
                <a:latin typeface="標楷體" pitchFamily="65" charset="-120"/>
                <a:ea typeface="標楷體" pitchFamily="65" charset="-120"/>
              </a:rPr>
              <a:t>，將轉銜學生之必要輔導資料及個案輔導資料轉銜表，</a:t>
            </a:r>
            <a:r>
              <a:rPr lang="zh-TW" altLang="zh-TW" sz="2800" u="sng" dirty="0">
                <a:latin typeface="標楷體" pitchFamily="65" charset="-120"/>
                <a:ea typeface="標楷體" pitchFamily="65" charset="-120"/>
              </a:rPr>
              <a:t>以密件轉銜至現就讀學校</a:t>
            </a:r>
            <a:r>
              <a:rPr lang="zh-TW" altLang="zh-TW" sz="2800" dirty="0">
                <a:latin typeface="標楷體" pitchFamily="65" charset="-120"/>
                <a:ea typeface="標楷體" pitchFamily="65" charset="-120"/>
              </a:rPr>
              <a:t>。</a:t>
            </a:r>
            <a:r>
              <a:rPr lang="zh-TW" altLang="en-US" dirty="0">
                <a:latin typeface="標楷體" pitchFamily="65" charset="-120"/>
                <a:ea typeface="標楷體" pitchFamily="65" charset="-120"/>
              </a:rPr>
              <a:t> </a:t>
            </a:r>
            <a:endParaRPr lang="zh-TW" altLang="zh-TW" dirty="0">
              <a:latin typeface="標楷體" pitchFamily="65" charset="-120"/>
              <a:ea typeface="標楷體" pitchFamily="65" charset="-120"/>
            </a:endParaRPr>
          </a:p>
          <a:p>
            <a:endParaRPr lang="zh-TW" altLang="en-US" dirty="0">
              <a:latin typeface="標楷體" pitchFamily="65" charset="-120"/>
              <a:ea typeface="標楷體" pitchFamily="65" charset="-12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476673"/>
            <a:ext cx="8229600" cy="3024336"/>
          </a:xfrm>
        </p:spPr>
        <p:txBody>
          <a:bodyPr>
            <a:normAutofit/>
          </a:bodyPr>
          <a:lstStyle/>
          <a:p>
            <a:pPr>
              <a:buNone/>
            </a:pPr>
            <a:r>
              <a:rPr kumimoji="1" lang="zh-TW" altLang="zh-TW" u="sng" dirty="0">
                <a:solidFill>
                  <a:srgbClr val="4B350D"/>
                </a:solidFill>
                <a:latin typeface="標楷體" pitchFamily="65" charset="-120"/>
                <a:ea typeface="標楷體" pitchFamily="65" charset="-120"/>
                <a:cs typeface="Microsoft Sans Serif" pitchFamily="34" charset="0"/>
              </a:rPr>
              <a:t>二、又現就讀學校函文通知原就讀學校進行資料轉銜之前，除本辦法第</a:t>
            </a:r>
            <a:r>
              <a:rPr kumimoji="1" lang="en-US" altLang="zh-TW" u="sng" dirty="0">
                <a:solidFill>
                  <a:srgbClr val="4B350D"/>
                </a:solidFill>
                <a:latin typeface="標楷體" pitchFamily="65" charset="-120"/>
                <a:ea typeface="標楷體" pitchFamily="65" charset="-120"/>
                <a:cs typeface="Microsoft Sans Serif" pitchFamily="34" charset="0"/>
              </a:rPr>
              <a:t>6</a:t>
            </a:r>
            <a:r>
              <a:rPr kumimoji="1" lang="zh-TW" altLang="zh-TW" u="sng" dirty="0">
                <a:solidFill>
                  <a:srgbClr val="4B350D"/>
                </a:solidFill>
                <a:latin typeface="標楷體" pitchFamily="65" charset="-120"/>
                <a:ea typeface="標楷體" pitchFamily="65" charset="-120"/>
                <a:cs typeface="Microsoft Sans Serif" pitchFamily="34" charset="0"/>
              </a:rPr>
              <a:t>條第</a:t>
            </a:r>
            <a:r>
              <a:rPr kumimoji="1" lang="en-US" altLang="zh-TW" u="sng" dirty="0">
                <a:solidFill>
                  <a:srgbClr val="4B350D"/>
                </a:solidFill>
                <a:latin typeface="標楷體" pitchFamily="65" charset="-120"/>
                <a:ea typeface="標楷體" pitchFamily="65" charset="-120"/>
                <a:cs typeface="Microsoft Sans Serif" pitchFamily="34" charset="0"/>
              </a:rPr>
              <a:t>3</a:t>
            </a:r>
            <a:r>
              <a:rPr kumimoji="1" lang="zh-TW" altLang="zh-TW" u="sng" dirty="0">
                <a:solidFill>
                  <a:srgbClr val="4B350D"/>
                </a:solidFill>
                <a:latin typeface="標楷體" pitchFamily="65" charset="-120"/>
                <a:ea typeface="標楷體" pitchFamily="65" charset="-120"/>
                <a:cs typeface="Microsoft Sans Serif" pitchFamily="34" charset="0"/>
              </a:rPr>
              <a:t>項所定情事，免取得當事人或法定代理人同意外，應先取得學生本人或法定代理人之同意書</a:t>
            </a:r>
            <a:r>
              <a:rPr kumimoji="1" lang="en-US" altLang="zh-TW" u="sng" dirty="0">
                <a:solidFill>
                  <a:srgbClr val="4B350D"/>
                </a:solidFill>
                <a:latin typeface="標楷體" pitchFamily="65" charset="-120"/>
                <a:ea typeface="標楷體" pitchFamily="65" charset="-120"/>
                <a:cs typeface="Microsoft Sans Serif" pitchFamily="34" charset="0"/>
              </a:rPr>
              <a:t>(</a:t>
            </a:r>
            <a:r>
              <a:rPr kumimoji="1" lang="zh-TW" altLang="zh-TW" u="sng" dirty="0">
                <a:solidFill>
                  <a:srgbClr val="4B350D"/>
                </a:solidFill>
                <a:latin typeface="標楷體" pitchFamily="65" charset="-120"/>
                <a:ea typeface="標楷體" pitchFamily="65" charset="-120"/>
                <a:cs typeface="Microsoft Sans Serif" pitchFamily="34" charset="0"/>
              </a:rPr>
              <a:t>格式可參考教育部所定同意書參考格式，或自行訂定</a:t>
            </a:r>
            <a:r>
              <a:rPr kumimoji="1" lang="en-US" altLang="zh-TW" u="sng" dirty="0">
                <a:solidFill>
                  <a:srgbClr val="4B350D"/>
                </a:solidFill>
                <a:latin typeface="標楷體" pitchFamily="65" charset="-120"/>
                <a:ea typeface="標楷體" pitchFamily="65" charset="-120"/>
                <a:cs typeface="Microsoft Sans Serif" pitchFamily="34" charset="0"/>
              </a:rPr>
              <a:t>)</a:t>
            </a:r>
            <a:r>
              <a:rPr kumimoji="1" lang="zh-TW" altLang="zh-TW" u="sng" dirty="0">
                <a:solidFill>
                  <a:srgbClr val="4B350D"/>
                </a:solidFill>
                <a:latin typeface="標楷體" pitchFamily="65" charset="-120"/>
                <a:ea typeface="標楷體" pitchFamily="65" charset="-120"/>
                <a:cs typeface="Microsoft Sans Serif" pitchFamily="34" charset="0"/>
              </a:rPr>
              <a:t>。</a:t>
            </a:r>
            <a:endParaRPr kumimoji="1" lang="zh-TW" altLang="en-US" u="sng" dirty="0">
              <a:solidFill>
                <a:srgbClr val="4B350D"/>
              </a:solidFill>
              <a:latin typeface="標楷體" pitchFamily="65" charset="-120"/>
              <a:ea typeface="標楷體" pitchFamily="65" charset="-120"/>
              <a:cs typeface="Microsoft Sans Serif" pitchFamily="34" charset="0"/>
            </a:endParaRPr>
          </a:p>
        </p:txBody>
      </p:sp>
      <p:sp>
        <p:nvSpPr>
          <p:cNvPr id="6" name="雲朵形圖說文字 5"/>
          <p:cNvSpPr/>
          <p:nvPr/>
        </p:nvSpPr>
        <p:spPr>
          <a:xfrm>
            <a:off x="1043608" y="3717032"/>
            <a:ext cx="7920880" cy="2952328"/>
          </a:xfrm>
          <a:prstGeom prst="cloudCallout">
            <a:avLst>
              <a:gd name="adj1" fmla="val 13983"/>
              <a:gd name="adj2" fmla="val -70606"/>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fontAlgn="auto">
              <a:spcBef>
                <a:spcPts val="0"/>
              </a:spcBef>
              <a:spcAft>
                <a:spcPts val="0"/>
              </a:spcAft>
            </a:pPr>
            <a:r>
              <a:rPr kumimoji="0" lang="zh-TW" altLang="en-US" sz="2000" dirty="0">
                <a:solidFill>
                  <a:prstClr val="black"/>
                </a:solidFill>
              </a:rPr>
              <a:t>一</a:t>
            </a:r>
            <a:r>
              <a:rPr kumimoji="0" lang="zh-TW" altLang="zh-TW" sz="2000" dirty="0">
                <a:solidFill>
                  <a:prstClr val="black"/>
                </a:solidFill>
              </a:rPr>
              <a:t>、</a:t>
            </a:r>
            <a:r>
              <a:rPr kumimoji="0" lang="zh-TW" altLang="zh-TW" sz="2000" dirty="0">
                <a:solidFill>
                  <a:schemeClr val="tx1"/>
                </a:solidFill>
              </a:rPr>
              <a:t>學生</a:t>
            </a:r>
            <a:r>
              <a:rPr kumimoji="0" lang="zh-TW" altLang="en-US" sz="2000" dirty="0">
                <a:solidFill>
                  <a:schemeClr val="tx1"/>
                </a:solidFill>
              </a:rPr>
              <a:t>或</a:t>
            </a:r>
            <a:r>
              <a:rPr kumimoji="0" lang="zh-TW" altLang="zh-TW" sz="2000" dirty="0">
                <a:solidFill>
                  <a:schemeClr val="tx1"/>
                </a:solidFill>
              </a:rPr>
              <a:t>其</a:t>
            </a:r>
            <a:r>
              <a:rPr kumimoji="0" lang="zh-TW" altLang="zh-TW" sz="2000" dirty="0">
                <a:solidFill>
                  <a:prstClr val="black"/>
                </a:solidFill>
              </a:rPr>
              <a:t>法定代理人主動請求轉銜輔導。</a:t>
            </a:r>
            <a:br>
              <a:rPr kumimoji="0" lang="en-US" altLang="zh-TW" sz="2000" dirty="0">
                <a:solidFill>
                  <a:schemeClr val="tx1"/>
                </a:solidFill>
              </a:rPr>
            </a:br>
            <a:r>
              <a:rPr kumimoji="0" lang="zh-TW" altLang="en-US" dirty="0">
                <a:solidFill>
                  <a:schemeClr val="tx1"/>
                </a:solidFill>
              </a:rPr>
              <a:t>         </a:t>
            </a:r>
            <a:r>
              <a:rPr lang="en-US" altLang="zh-TW" sz="1600" b="1" dirty="0">
                <a:solidFill>
                  <a:schemeClr val="tx1"/>
                </a:solidFill>
              </a:rPr>
              <a:t>(</a:t>
            </a:r>
            <a:r>
              <a:rPr lang="zh-TW" altLang="en-US" sz="1600" b="1" dirty="0">
                <a:solidFill>
                  <a:schemeClr val="tx1"/>
                </a:solidFill>
              </a:rPr>
              <a:t>備註：國中小教育階段應取得法定</a:t>
            </a:r>
            <a:r>
              <a:rPr lang="zh-TW" altLang="en-US" sz="1600" b="1">
                <a:solidFill>
                  <a:schemeClr val="tx1"/>
                </a:solidFill>
              </a:rPr>
              <a:t>代理人同意。</a:t>
            </a:r>
            <a:r>
              <a:rPr lang="en-US" altLang="zh-TW" sz="1600" b="1">
                <a:solidFill>
                  <a:schemeClr val="tx1"/>
                </a:solidFill>
              </a:rPr>
              <a:t>)</a:t>
            </a:r>
            <a:endParaRPr kumimoji="0" lang="zh-TW" altLang="zh-TW" b="1" dirty="0">
              <a:solidFill>
                <a:schemeClr val="tx1"/>
              </a:solidFill>
            </a:endParaRPr>
          </a:p>
          <a:p>
            <a:pPr fontAlgn="auto">
              <a:spcBef>
                <a:spcPts val="0"/>
              </a:spcBef>
              <a:spcAft>
                <a:spcPts val="0"/>
              </a:spcAft>
            </a:pPr>
            <a:r>
              <a:rPr kumimoji="0" lang="zh-TW" altLang="zh-TW" sz="2000" dirty="0">
                <a:solidFill>
                  <a:prstClr val="black"/>
                </a:solidFill>
              </a:rPr>
              <a:t>二、基於維護公共利益之必要，經學校主管機</a:t>
            </a:r>
            <a:endParaRPr kumimoji="0" lang="en-US" altLang="zh-TW" sz="2000" dirty="0">
              <a:solidFill>
                <a:prstClr val="black"/>
              </a:solidFill>
            </a:endParaRPr>
          </a:p>
          <a:p>
            <a:pPr fontAlgn="auto">
              <a:spcBef>
                <a:spcPts val="0"/>
              </a:spcBef>
              <a:spcAft>
                <a:spcPts val="0"/>
              </a:spcAft>
            </a:pPr>
            <a:r>
              <a:rPr kumimoji="0" lang="zh-TW" altLang="en-US" sz="2000" dirty="0">
                <a:solidFill>
                  <a:prstClr val="black"/>
                </a:solidFill>
              </a:rPr>
              <a:t>         關</a:t>
            </a:r>
            <a:r>
              <a:rPr kumimoji="0" lang="zh-TW" altLang="zh-TW" sz="2000" dirty="0">
                <a:solidFill>
                  <a:prstClr val="black"/>
                </a:solidFill>
              </a:rPr>
              <a:t>同意。</a:t>
            </a:r>
          </a:p>
          <a:p>
            <a:pPr fontAlgn="auto">
              <a:spcBef>
                <a:spcPts val="0"/>
              </a:spcBef>
              <a:spcAft>
                <a:spcPts val="0"/>
              </a:spcAft>
            </a:pPr>
            <a:r>
              <a:rPr kumimoji="0" lang="zh-TW" altLang="zh-TW" sz="2000" dirty="0">
                <a:solidFill>
                  <a:prstClr val="black"/>
                </a:solidFill>
              </a:rPr>
              <a:t>三、基於保護學生生命、身體或健康之必要。</a:t>
            </a:r>
          </a:p>
          <a:p>
            <a:pPr fontAlgn="auto">
              <a:spcBef>
                <a:spcPts val="0"/>
              </a:spcBef>
              <a:spcAft>
                <a:spcPts val="0"/>
              </a:spcAft>
            </a:pPr>
            <a:r>
              <a:rPr kumimoji="0" lang="zh-TW" altLang="zh-TW" sz="2000" dirty="0">
                <a:solidFill>
                  <a:prstClr val="black"/>
                </a:solidFill>
              </a:rPr>
              <a:t>四、依其他法規規定。</a:t>
            </a:r>
            <a:endParaRPr kumimoji="0" lang="zh-TW" altLang="en-US" sz="2000" dirty="0">
              <a:solidFill>
                <a:prstClr val="black"/>
              </a:solidFill>
            </a:endParaRPr>
          </a:p>
        </p:txBody>
      </p:sp>
    </p:spTree>
    <p:extLst>
      <p:ext uri="{BB962C8B-B14F-4D97-AF65-F5344CB8AC3E}">
        <p14:creationId xmlns:p14="http://schemas.microsoft.com/office/powerpoint/2010/main" val="1928696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zh-TW" altLang="zh-TW" b="1" dirty="0">
                <a:latin typeface="標楷體" pitchFamily="65" charset="-120"/>
                <a:ea typeface="標楷體" pitchFamily="65" charset="-120"/>
              </a:rPr>
              <a:t>如未能取得當事人同意時，該怎麼辦？</a:t>
            </a:r>
            <a:endParaRPr lang="zh-TW" altLang="zh-TW" dirty="0">
              <a:latin typeface="標楷體" pitchFamily="65" charset="-120"/>
              <a:ea typeface="標楷體" pitchFamily="65" charset="-120"/>
            </a:endParaRPr>
          </a:p>
          <a:p>
            <a:pPr>
              <a:buNone/>
            </a:pPr>
            <a:r>
              <a:rPr lang="zh-TW" altLang="en-US" dirty="0">
                <a:latin typeface="標楷體" pitchFamily="65" charset="-120"/>
                <a:ea typeface="標楷體" pitchFamily="65" charset="-120"/>
              </a:rPr>
              <a:t>  </a:t>
            </a: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：可依本辦法第</a:t>
            </a:r>
            <a:r>
              <a:rPr lang="en-US" altLang="zh-TW" dirty="0">
                <a:latin typeface="標楷體" pitchFamily="65" charset="-120"/>
                <a:ea typeface="標楷體" pitchFamily="65" charset="-120"/>
              </a:rPr>
              <a:t>9</a:t>
            </a:r>
            <a:r>
              <a:rPr lang="zh-TW" altLang="zh-TW" dirty="0">
                <a:latin typeface="標楷體" pitchFamily="65" charset="-120"/>
                <a:ea typeface="標楷體" pitchFamily="65" charset="-120"/>
              </a:rPr>
              <a:t>條規定召開轉銜會議；</a:t>
            </a:r>
            <a:r>
              <a:rPr lang="zh-TW" altLang="zh-TW">
                <a:latin typeface="標楷體" pitchFamily="65" charset="-120"/>
                <a:ea typeface="標楷體" pitchFamily="65" charset="-120"/>
              </a:rPr>
              <a:t>或依</a:t>
            </a:r>
            <a:r>
              <a:rPr lang="zh-TW" altLang="en-US">
                <a:latin typeface="標楷體" pitchFamily="65" charset="-120"/>
                <a:ea typeface="標楷體" pitchFamily="65" charset="-120"/>
              </a:rPr>
              <a:t>「高級中等以下學校教師輔導教師及專業輔導人員學生輔導工作分工合作辦法」</a:t>
            </a:r>
            <a:r>
              <a:rPr lang="zh-TW" altLang="zh-TW">
                <a:latin typeface="標楷體" pitchFamily="65" charset="-120"/>
                <a:ea typeface="標楷體" pitchFamily="65" charset="-120"/>
              </a:rPr>
              <a:t>第</a:t>
            </a:r>
            <a:r>
              <a:rPr lang="en-US" altLang="zh-TW">
                <a:latin typeface="標楷體" pitchFamily="65" charset="-120"/>
                <a:ea typeface="標楷體" pitchFamily="65" charset="-120"/>
              </a:rPr>
              <a:t>4</a:t>
            </a:r>
            <a:r>
              <a:rPr lang="zh-TW" altLang="zh-TW">
                <a:latin typeface="標楷體" pitchFamily="65" charset="-120"/>
                <a:ea typeface="標楷體" pitchFamily="65" charset="-120"/>
              </a:rPr>
              <a:t>條第</a:t>
            </a:r>
            <a:r>
              <a:rPr lang="en-US" altLang="zh-TW">
                <a:latin typeface="標楷體" pitchFamily="65" charset="-120"/>
                <a:ea typeface="標楷體" pitchFamily="65" charset="-120"/>
              </a:rPr>
              <a:t>1</a:t>
            </a:r>
            <a:r>
              <a:rPr lang="zh-TW" altLang="zh-TW">
                <a:latin typeface="標楷體" pitchFamily="65" charset="-120"/>
                <a:ea typeface="標楷體" pitchFamily="65" charset="-120"/>
              </a:rPr>
              <a:t>項之規定</a:t>
            </a:r>
            <a:r>
              <a:rPr lang="zh-TW" altLang="en-US">
                <a:latin typeface="標楷體" pitchFamily="65" charset="-120"/>
                <a:ea typeface="標楷體" pitchFamily="65" charset="-120"/>
              </a:rPr>
              <a:t>，視學生需求召開或參與個案會議，研擬輔導方案並依決議執行相關措施。</a:t>
            </a:r>
            <a:endParaRPr lang="zh-TW" altLang="en-US" dirty="0">
              <a:latin typeface="標楷體" pitchFamily="65" charset="-120"/>
              <a:ea typeface="標楷體" pitchFamily="65" charset="-12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lgn="ctr"/>
            <a:endParaRPr lang="en-US" altLang="zh-TW" sz="5400" dirty="0"/>
          </a:p>
          <a:p>
            <a:pPr algn="ctr"/>
            <a:r>
              <a:rPr lang="zh-TW" altLang="en-US" sz="4800" dirty="0"/>
              <a:t>轉銜類型</a:t>
            </a:r>
          </a:p>
        </p:txBody>
      </p:sp>
    </p:spTree>
    <p:extLst>
      <p:ext uri="{BB962C8B-B14F-4D97-AF65-F5344CB8AC3E}">
        <p14:creationId xmlns:p14="http://schemas.microsoft.com/office/powerpoint/2010/main" val="3850618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703238"/>
            <a:ext cx="8229600" cy="4525963"/>
          </a:xfrm>
        </p:spPr>
        <p:txBody>
          <a:bodyPr/>
          <a:lstStyle/>
          <a:p>
            <a:r>
              <a:rPr lang="zh-TW" altLang="zh-TW" b="1" dirty="0">
                <a:latin typeface="標楷體" pitchFamily="65" charset="-120"/>
                <a:ea typeface="標楷體" pitchFamily="65" charset="-120"/>
              </a:rPr>
              <a:t>學生輔導資料的蒐集、處理及利用，應注意哪些事項？</a:t>
            </a:r>
            <a:endParaRPr lang="zh-TW" altLang="zh-TW" dirty="0">
              <a:latin typeface="標楷體" pitchFamily="65" charset="-120"/>
              <a:ea typeface="標楷體" pitchFamily="65" charset="-120"/>
            </a:endParaRPr>
          </a:p>
          <a:p>
            <a:pPr>
              <a:buNone/>
            </a:pP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一、學生輔導資料的蒐集、處理及利用應依個人資料保護法之規定，蒐集資料前，善盡告知及溝通責任，必要時，應取得當事人或法定代理人之同意；蒐集、處理及利用時，除個人資料保護法中有關特定目的以外之利用等情事，可有特定目的以外之利用，其餘學生輔導資料之蒐集、處理及利用，應有特定目的。</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（續）</a:t>
            </a:r>
          </a:p>
        </p:txBody>
      </p:sp>
      <p:sp>
        <p:nvSpPr>
          <p:cNvPr id="3" name="內容版面配置區 2"/>
          <p:cNvSpPr>
            <a:spLocks noGrp="1"/>
          </p:cNvSpPr>
          <p:nvPr>
            <p:ph idx="1"/>
          </p:nvPr>
        </p:nvSpPr>
        <p:spPr/>
        <p:txBody>
          <a:bodyPr/>
          <a:lstStyle/>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二、學生輔導工作相關人員應依本法第</a:t>
            </a:r>
            <a:r>
              <a:rPr lang="en-US" altLang="zh-TW" dirty="0">
                <a:latin typeface="標楷體" pitchFamily="65" charset="-120"/>
                <a:ea typeface="標楷體" pitchFamily="65" charset="-120"/>
              </a:rPr>
              <a:t>17</a:t>
            </a:r>
            <a:r>
              <a:rPr lang="zh-TW" altLang="zh-TW" dirty="0">
                <a:latin typeface="標楷體" pitchFamily="65" charset="-120"/>
                <a:ea typeface="標楷體" pitchFamily="65" charset="-120"/>
              </a:rPr>
              <a:t>條及本辦法第</a:t>
            </a:r>
            <a:r>
              <a:rPr lang="en-US" altLang="zh-TW" dirty="0">
                <a:latin typeface="標楷體" pitchFamily="65" charset="-120"/>
                <a:ea typeface="標楷體" pitchFamily="65" charset="-120"/>
              </a:rPr>
              <a:t>8</a:t>
            </a:r>
            <a:r>
              <a:rPr lang="zh-TW" altLang="zh-TW" dirty="0">
                <a:latin typeface="標楷體" pitchFamily="65" charset="-120"/>
                <a:ea typeface="標楷體" pitchFamily="65" charset="-120"/>
              </a:rPr>
              <a:t>條之規定，因業務而知悉或持有他人之秘密，負保密義務，不得洩漏。但法律另有規定或為避免緊急危難之處置，不在此限。</a:t>
            </a:r>
          </a:p>
          <a:p>
            <a:endParaRPr lang="zh-TW" altLang="en-US" dirty="0">
              <a:latin typeface="標楷體" pitchFamily="65" charset="-120"/>
              <a:ea typeface="標楷體" pitchFamily="65" charset="-120"/>
            </a:endParaRPr>
          </a:p>
          <a:p>
            <a:pPr>
              <a:buNone/>
            </a:pPr>
            <a:endParaRPr lang="zh-TW"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692697"/>
            <a:ext cx="8229600" cy="4525963"/>
          </a:xfrm>
        </p:spPr>
        <p:txBody>
          <a:bodyPr/>
          <a:lstStyle/>
          <a:p>
            <a:r>
              <a:rPr lang="zh-TW" altLang="zh-TW" b="1" dirty="0">
                <a:latin typeface="標楷體" pitchFamily="65" charset="-120"/>
                <a:ea typeface="標楷體" pitchFamily="65" charset="-120"/>
              </a:rPr>
              <a:t>學生輔導資料之保存與銷毀，應注意哪些事項？</a:t>
            </a:r>
            <a:endParaRPr lang="zh-TW" altLang="zh-TW" dirty="0">
              <a:latin typeface="標楷體" pitchFamily="65" charset="-120"/>
              <a:ea typeface="標楷體" pitchFamily="65" charset="-120"/>
            </a:endParaRPr>
          </a:p>
          <a:p>
            <a:pPr>
              <a:buNone/>
            </a:pP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一、保存：依本法施行</a:t>
            </a:r>
            <a:r>
              <a:rPr lang="zh-TW" altLang="zh-TW">
                <a:latin typeface="標楷體" pitchFamily="65" charset="-120"/>
                <a:ea typeface="標楷體" pitchFamily="65" charset="-120"/>
              </a:rPr>
              <a:t>細則第</a:t>
            </a:r>
            <a:r>
              <a:rPr lang="en-US" altLang="zh-TW">
                <a:solidFill>
                  <a:srgbClr val="FF0000"/>
                </a:solidFill>
                <a:latin typeface="標楷體" pitchFamily="65" charset="-120"/>
                <a:ea typeface="標楷體" pitchFamily="65" charset="-120"/>
              </a:rPr>
              <a:t>8</a:t>
            </a:r>
            <a:r>
              <a:rPr lang="zh-TW" altLang="zh-TW">
                <a:latin typeface="標楷體" pitchFamily="65" charset="-120"/>
                <a:ea typeface="標楷體" pitchFamily="65" charset="-120"/>
              </a:rPr>
              <a:t>條</a:t>
            </a:r>
            <a:r>
              <a:rPr lang="zh-TW" altLang="zh-TW" dirty="0">
                <a:latin typeface="標楷體" pitchFamily="65" charset="-120"/>
                <a:ea typeface="標楷體" pitchFamily="65" charset="-120"/>
              </a:rPr>
              <a:t>第</a:t>
            </a:r>
            <a:r>
              <a:rPr lang="en-US" altLang="zh-TW" dirty="0">
                <a:latin typeface="標楷體" pitchFamily="65" charset="-120"/>
                <a:ea typeface="標楷體" pitchFamily="65" charset="-120"/>
              </a:rPr>
              <a:t>1</a:t>
            </a:r>
            <a:r>
              <a:rPr lang="zh-TW" altLang="en-US" dirty="0">
                <a:latin typeface="標楷體" pitchFamily="65" charset="-120"/>
                <a:ea typeface="標楷體" pitchFamily="65" charset="-120"/>
              </a:rPr>
              <a:t>、</a:t>
            </a:r>
            <a:r>
              <a:rPr lang="en-US" altLang="zh-TW" dirty="0">
                <a:latin typeface="標楷體" pitchFamily="65" charset="-120"/>
                <a:ea typeface="標楷體" pitchFamily="65" charset="-120"/>
              </a:rPr>
              <a:t>2</a:t>
            </a:r>
            <a:r>
              <a:rPr lang="zh-TW" altLang="zh-TW" dirty="0">
                <a:latin typeface="標楷體" pitchFamily="65" charset="-120"/>
                <a:ea typeface="標楷體" pitchFamily="65" charset="-120"/>
              </a:rPr>
              <a:t>項之規定，學校得以書面或電子儲存媒體資料保存之，並應自學生畢業或離校後保存十年。</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二、銷毀：依本法施行</a:t>
            </a:r>
            <a:r>
              <a:rPr lang="zh-TW" altLang="zh-TW">
                <a:latin typeface="標楷體" pitchFamily="65" charset="-120"/>
                <a:ea typeface="標楷體" pitchFamily="65" charset="-120"/>
              </a:rPr>
              <a:t>細則第</a:t>
            </a:r>
            <a:r>
              <a:rPr lang="en-US" altLang="zh-TW">
                <a:solidFill>
                  <a:srgbClr val="FF0000"/>
                </a:solidFill>
                <a:latin typeface="標楷體" pitchFamily="65" charset="-120"/>
                <a:ea typeface="標楷體" pitchFamily="65" charset="-120"/>
              </a:rPr>
              <a:t>8</a:t>
            </a:r>
            <a:r>
              <a:rPr lang="zh-TW" altLang="zh-TW">
                <a:latin typeface="標楷體" pitchFamily="65" charset="-120"/>
                <a:ea typeface="標楷體" pitchFamily="65" charset="-120"/>
              </a:rPr>
              <a:t>條</a:t>
            </a:r>
            <a:r>
              <a:rPr lang="zh-TW" altLang="zh-TW" dirty="0">
                <a:latin typeface="標楷體" pitchFamily="65" charset="-120"/>
                <a:ea typeface="標楷體" pitchFamily="65" charset="-120"/>
              </a:rPr>
              <a:t>第</a:t>
            </a:r>
            <a:r>
              <a:rPr lang="en-US" altLang="zh-TW" dirty="0">
                <a:latin typeface="標楷體" pitchFamily="65" charset="-120"/>
                <a:ea typeface="標楷體" pitchFamily="65" charset="-120"/>
              </a:rPr>
              <a:t>2</a:t>
            </a:r>
            <a:r>
              <a:rPr lang="zh-TW" altLang="zh-TW" dirty="0">
                <a:latin typeface="標楷體" pitchFamily="65" charset="-120"/>
                <a:ea typeface="標楷體" pitchFamily="65" charset="-120"/>
              </a:rPr>
              <a:t>項之規定，已逾保存年限之學生輔導資料，學校應定期銷毀，並以每年一次為原則。</a:t>
            </a:r>
            <a:endParaRPr lang="zh-TW" altLang="en-US" dirty="0">
              <a:latin typeface="標楷體" pitchFamily="65" charset="-120"/>
              <a:ea typeface="標楷體" pitchFamily="65" charset="-12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476673"/>
            <a:ext cx="8229600" cy="4525963"/>
          </a:xfrm>
        </p:spPr>
        <p:txBody>
          <a:bodyPr/>
          <a:lstStyle/>
          <a:p>
            <a:r>
              <a:rPr lang="zh-TW" altLang="zh-TW" b="1" dirty="0">
                <a:latin typeface="標楷體" pitchFamily="65" charset="-120"/>
                <a:ea typeface="標楷體" pitchFamily="65" charset="-120"/>
              </a:rPr>
              <a:t>學生是否為在學期間，與學生輔導資料之提供與否，有何差異？</a:t>
            </a:r>
            <a:endParaRPr lang="zh-TW" altLang="zh-TW" dirty="0">
              <a:latin typeface="標楷體" pitchFamily="65" charset="-120"/>
              <a:ea typeface="標楷體" pitchFamily="65" charset="-120"/>
            </a:endParaRPr>
          </a:p>
          <a:p>
            <a:pPr>
              <a:buNone/>
            </a:pP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a:t>
            </a:r>
          </a:p>
          <a:p>
            <a:pPr>
              <a:buNone/>
            </a:pPr>
            <a:r>
              <a:rPr lang="zh-TW" altLang="en-US" dirty="0">
                <a:latin typeface="標楷體" pitchFamily="65" charset="-120"/>
                <a:ea typeface="標楷體" pitchFamily="65" charset="-120"/>
              </a:rPr>
              <a:t>  </a:t>
            </a:r>
            <a:r>
              <a:rPr lang="zh-TW" altLang="zh-TW" sz="2800" dirty="0">
                <a:latin typeface="標楷體" pitchFamily="65" charset="-120"/>
                <a:ea typeface="標楷體" pitchFamily="65" charset="-120"/>
              </a:rPr>
              <a:t>一、學生</a:t>
            </a:r>
            <a:r>
              <a:rPr lang="zh-TW" altLang="zh-TW" sz="2800" u="sng" dirty="0">
                <a:latin typeface="標楷體" pitchFamily="65" charset="-120"/>
                <a:ea typeface="標楷體" pitchFamily="65" charset="-120"/>
              </a:rPr>
              <a:t>在學期間</a:t>
            </a:r>
            <a:r>
              <a:rPr lang="en-US" altLang="zh-TW" sz="2800" u="sng" dirty="0">
                <a:latin typeface="標楷體" pitchFamily="65" charset="-120"/>
                <a:ea typeface="標楷體" pitchFamily="65" charset="-120"/>
              </a:rPr>
              <a:t>(</a:t>
            </a:r>
            <a:r>
              <a:rPr lang="zh-TW" altLang="zh-TW" sz="2800" u="sng" dirty="0">
                <a:latin typeface="標楷體" pitchFamily="65" charset="-120"/>
                <a:ea typeface="標楷體" pitchFamily="65" charset="-120"/>
              </a:rPr>
              <a:t>行政程序進行中</a:t>
            </a:r>
            <a:r>
              <a:rPr lang="en-US" altLang="zh-TW" sz="2800" u="sng" dirty="0">
                <a:latin typeface="標楷體" pitchFamily="65" charset="-120"/>
                <a:ea typeface="標楷體" pitchFamily="65" charset="-120"/>
              </a:rPr>
              <a:t>)</a:t>
            </a:r>
            <a:r>
              <a:rPr lang="zh-TW" altLang="zh-TW" sz="2800" dirty="0">
                <a:latin typeface="標楷體" pitchFamily="65" charset="-120"/>
                <a:ea typeface="標楷體" pitchFamily="65" charset="-120"/>
              </a:rPr>
              <a:t>，當事人或利害關係人為主張或維護其法律上之利益，而向學校申請學生輔導資料之閱覽時，適用</a:t>
            </a:r>
            <a:r>
              <a:rPr lang="zh-TW" altLang="zh-TW" sz="2800" u="sng" dirty="0">
                <a:latin typeface="標楷體" pitchFamily="65" charset="-120"/>
                <a:ea typeface="標楷體" pitchFamily="65" charset="-120"/>
              </a:rPr>
              <a:t>行政程序法</a:t>
            </a:r>
            <a:r>
              <a:rPr lang="zh-TW" altLang="zh-TW" sz="2800" dirty="0">
                <a:latin typeface="標楷體" pitchFamily="65" charset="-120"/>
                <a:ea typeface="標楷體" pitchFamily="65" charset="-120"/>
              </a:rPr>
              <a:t>第</a:t>
            </a:r>
            <a:r>
              <a:rPr lang="en-US" altLang="zh-TW" sz="2800" dirty="0">
                <a:latin typeface="標楷體" pitchFamily="65" charset="-120"/>
                <a:ea typeface="標楷體" pitchFamily="65" charset="-120"/>
              </a:rPr>
              <a:t>46</a:t>
            </a:r>
            <a:r>
              <a:rPr lang="zh-TW" altLang="zh-TW" sz="2800" dirty="0">
                <a:latin typeface="標楷體" pitchFamily="65" charset="-120"/>
                <a:ea typeface="標楷體" pitchFamily="65" charset="-120"/>
              </a:rPr>
              <a:t>條規定申請閱覽卷宗。</a:t>
            </a:r>
          </a:p>
          <a:p>
            <a:pPr>
              <a:buNone/>
            </a:pPr>
            <a:r>
              <a:rPr lang="zh-TW" altLang="en-US" sz="2800" dirty="0">
                <a:latin typeface="標楷體" pitchFamily="65" charset="-120"/>
                <a:ea typeface="標楷體" pitchFamily="65" charset="-120"/>
              </a:rPr>
              <a:t>  </a:t>
            </a:r>
            <a:r>
              <a:rPr lang="zh-TW" altLang="zh-TW" sz="2800" dirty="0">
                <a:latin typeface="標楷體" pitchFamily="65" charset="-120"/>
                <a:ea typeface="標楷體" pitchFamily="65" charset="-120"/>
              </a:rPr>
              <a:t>二、學生</a:t>
            </a:r>
            <a:r>
              <a:rPr lang="zh-TW" altLang="zh-TW" sz="2800" u="sng" dirty="0">
                <a:latin typeface="標楷體" pitchFamily="65" charset="-120"/>
                <a:ea typeface="標楷體" pitchFamily="65" charset="-120"/>
              </a:rPr>
              <a:t>非具在學學生身分</a:t>
            </a:r>
            <a:r>
              <a:rPr lang="en-US" altLang="zh-TW" sz="2800" u="sng" dirty="0">
                <a:latin typeface="標楷體" pitchFamily="65" charset="-120"/>
                <a:ea typeface="標楷體" pitchFamily="65" charset="-120"/>
              </a:rPr>
              <a:t>(</a:t>
            </a:r>
            <a:r>
              <a:rPr lang="zh-TW" altLang="zh-TW" sz="2800" u="sng" dirty="0">
                <a:latin typeface="標楷體" pitchFamily="65" charset="-120"/>
                <a:ea typeface="標楷體" pitchFamily="65" charset="-120"/>
              </a:rPr>
              <a:t>如畢業或其他原因離校等</a:t>
            </a:r>
            <a:r>
              <a:rPr lang="en-US" altLang="zh-TW" sz="2800" u="sng" dirty="0">
                <a:latin typeface="標楷體" pitchFamily="65" charset="-120"/>
                <a:ea typeface="標楷體" pitchFamily="65" charset="-120"/>
              </a:rPr>
              <a:t>)</a:t>
            </a:r>
            <a:r>
              <a:rPr lang="zh-TW" altLang="zh-TW" sz="2800" dirty="0">
                <a:latin typeface="標楷體" pitchFamily="65" charset="-120"/>
                <a:ea typeface="標楷體" pitchFamily="65" charset="-120"/>
              </a:rPr>
              <a:t>，過往在校所載錄之學生輔導資料已然確定</a:t>
            </a:r>
            <a:r>
              <a:rPr lang="en-US" altLang="zh-TW" sz="2800" dirty="0">
                <a:latin typeface="標楷體" pitchFamily="65" charset="-120"/>
                <a:ea typeface="標楷體" pitchFamily="65" charset="-120"/>
              </a:rPr>
              <a:t>(</a:t>
            </a:r>
            <a:r>
              <a:rPr lang="zh-TW" altLang="zh-TW" sz="2800" dirty="0">
                <a:latin typeface="標楷體" pitchFamily="65" charset="-120"/>
                <a:ea typeface="標楷體" pitchFamily="65" charset="-120"/>
              </a:rPr>
              <a:t>行政程序終止</a:t>
            </a:r>
            <a:r>
              <a:rPr lang="en-US" altLang="zh-TW" sz="2800" dirty="0">
                <a:latin typeface="標楷體" pitchFamily="65" charset="-120"/>
                <a:ea typeface="標楷體" pitchFamily="65" charset="-120"/>
              </a:rPr>
              <a:t>)</a:t>
            </a:r>
            <a:r>
              <a:rPr lang="zh-TW" altLang="zh-TW" sz="2800" dirty="0">
                <a:latin typeface="標楷體" pitchFamily="65" charset="-120"/>
                <a:ea typeface="標楷體" pitchFamily="65" charset="-120"/>
              </a:rPr>
              <a:t>，除另案開啟行政程序者得依上開規定申請閱覽卷宗外，應依學生輔導資料之特性，</a:t>
            </a:r>
            <a:r>
              <a:rPr lang="zh-TW" altLang="zh-TW" sz="2800" u="sng" dirty="0">
                <a:latin typeface="標楷體" pitchFamily="65" charset="-120"/>
                <a:ea typeface="標楷體" pitchFamily="65" charset="-120"/>
              </a:rPr>
              <a:t>適用個人資料保護法</a:t>
            </a:r>
            <a:r>
              <a:rPr lang="zh-TW" altLang="zh-TW" sz="2800" dirty="0">
                <a:latin typeface="標楷體" pitchFamily="65" charset="-120"/>
                <a:ea typeface="標楷體" pitchFamily="65" charset="-120"/>
              </a:rPr>
              <a:t>之相關規定。</a:t>
            </a:r>
            <a:endParaRPr lang="zh-TW" altLang="en-US" sz="2800" dirty="0">
              <a:latin typeface="標楷體" pitchFamily="65" charset="-120"/>
              <a:ea typeface="標楷體" pitchFamily="65" charset="-12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268761"/>
            <a:ext cx="8229600" cy="4525963"/>
          </a:xfrm>
        </p:spPr>
        <p:txBody>
          <a:bodyPr/>
          <a:lstStyle/>
          <a:p>
            <a:r>
              <a:rPr lang="zh-TW" altLang="zh-TW" b="1" dirty="0">
                <a:latin typeface="標楷體" pitchFamily="65" charset="-120"/>
                <a:ea typeface="標楷體" pitchFamily="65" charset="-120"/>
              </a:rPr>
              <a:t>哪些對象可向學校申請閱覽、抄寫、複印或攝影學生輔導資料？</a:t>
            </a:r>
            <a:endParaRPr lang="zh-TW" altLang="zh-TW" dirty="0">
              <a:latin typeface="標楷體" pitchFamily="65" charset="-120"/>
              <a:ea typeface="標楷體" pitchFamily="65" charset="-120"/>
            </a:endParaRPr>
          </a:p>
          <a:p>
            <a:pPr>
              <a:buNone/>
            </a:pP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一、學生</a:t>
            </a:r>
            <a:r>
              <a:rPr lang="zh-TW" altLang="zh-TW" u="sng" dirty="0">
                <a:latin typeface="標楷體" pitchFamily="65" charset="-120"/>
                <a:ea typeface="標楷體" pitchFamily="65" charset="-120"/>
              </a:rPr>
              <a:t>在學期間</a:t>
            </a:r>
            <a:r>
              <a:rPr lang="en-US" altLang="zh-TW" dirty="0">
                <a:latin typeface="標楷體" pitchFamily="65" charset="-120"/>
                <a:ea typeface="標楷體" pitchFamily="65" charset="-120"/>
              </a:rPr>
              <a:t>(</a:t>
            </a:r>
            <a:r>
              <a:rPr lang="zh-TW" altLang="zh-TW" dirty="0">
                <a:latin typeface="標楷體" pitchFamily="65" charset="-120"/>
                <a:ea typeface="標楷體" pitchFamily="65" charset="-120"/>
              </a:rPr>
              <a:t>行政程序進行中</a:t>
            </a:r>
            <a:r>
              <a:rPr lang="en-US" altLang="zh-TW" dirty="0">
                <a:latin typeface="標楷體" pitchFamily="65" charset="-120"/>
                <a:ea typeface="標楷體" pitchFamily="65" charset="-120"/>
              </a:rPr>
              <a:t>)</a:t>
            </a:r>
            <a:r>
              <a:rPr lang="zh-TW" altLang="zh-TW" dirty="0">
                <a:latin typeface="標楷體" pitchFamily="65" charset="-120"/>
                <a:ea typeface="標楷體" pitchFamily="65" charset="-120"/>
              </a:rPr>
              <a:t>，依行政程序法第</a:t>
            </a:r>
            <a:r>
              <a:rPr lang="en-US" altLang="zh-TW" dirty="0">
                <a:latin typeface="標楷體" pitchFamily="65" charset="-120"/>
                <a:ea typeface="標楷體" pitchFamily="65" charset="-120"/>
              </a:rPr>
              <a:t>46</a:t>
            </a:r>
            <a:r>
              <a:rPr lang="zh-TW" altLang="zh-TW" dirty="0">
                <a:latin typeface="標楷體" pitchFamily="65" charset="-120"/>
                <a:ea typeface="標楷體" pitchFamily="65" charset="-120"/>
              </a:rPr>
              <a:t>條之規定，</a:t>
            </a:r>
            <a:r>
              <a:rPr lang="zh-TW" altLang="zh-TW" u="sng" dirty="0">
                <a:latin typeface="標楷體" pitchFamily="65" charset="-120"/>
                <a:ea typeface="標楷體" pitchFamily="65" charset="-120"/>
              </a:rPr>
              <a:t>「當事人」或「利害關係人」</a:t>
            </a:r>
            <a:r>
              <a:rPr lang="zh-TW" altLang="zh-TW" dirty="0">
                <a:latin typeface="標楷體" pitchFamily="65" charset="-120"/>
                <a:ea typeface="標楷體" pitchFamily="65" charset="-120"/>
              </a:rPr>
              <a:t>為主張或維護其法律上利益之必要，可向行政機關申請閱覽卷宗。</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二、學生</a:t>
            </a:r>
            <a:r>
              <a:rPr lang="zh-TW" altLang="zh-TW" u="sng" dirty="0">
                <a:latin typeface="標楷體" pitchFamily="65" charset="-120"/>
                <a:ea typeface="標楷體" pitchFamily="65" charset="-120"/>
              </a:rPr>
              <a:t>非具在學學生身分</a:t>
            </a:r>
            <a:r>
              <a:rPr lang="en-US" altLang="zh-TW" u="sng" dirty="0">
                <a:latin typeface="標楷體" pitchFamily="65" charset="-120"/>
                <a:ea typeface="標楷體" pitchFamily="65" charset="-120"/>
              </a:rPr>
              <a:t>(</a:t>
            </a:r>
            <a:r>
              <a:rPr lang="zh-TW" altLang="zh-TW" u="sng" dirty="0">
                <a:latin typeface="標楷體" pitchFamily="65" charset="-120"/>
                <a:ea typeface="標楷體" pitchFamily="65" charset="-120"/>
              </a:rPr>
              <a:t>行政程序終止</a:t>
            </a:r>
            <a:r>
              <a:rPr lang="en-US" altLang="zh-TW" u="sng" dirty="0">
                <a:latin typeface="標楷體" pitchFamily="65" charset="-120"/>
                <a:ea typeface="標楷體" pitchFamily="65" charset="-120"/>
              </a:rPr>
              <a:t>)</a:t>
            </a:r>
            <a:r>
              <a:rPr lang="zh-TW" altLang="zh-TW" dirty="0">
                <a:latin typeface="標楷體" pitchFamily="65" charset="-120"/>
                <a:ea typeface="標楷體" pitchFamily="65" charset="-120"/>
              </a:rPr>
              <a:t>，依個人資料保護法之規定，</a:t>
            </a:r>
            <a:r>
              <a:rPr lang="zh-TW" altLang="zh-TW" u="sng" dirty="0">
                <a:latin typeface="標楷體" pitchFamily="65" charset="-120"/>
                <a:ea typeface="標楷體" pitchFamily="65" charset="-120"/>
              </a:rPr>
              <a:t>僅限當事人</a:t>
            </a:r>
            <a:r>
              <a:rPr lang="zh-TW" altLang="zh-TW" dirty="0">
                <a:latin typeface="標楷體" pitchFamily="65" charset="-120"/>
                <a:ea typeface="標楷體" pitchFamily="65" charset="-120"/>
              </a:rPr>
              <a:t>可請求閱覽個人資料。</a:t>
            </a:r>
          </a:p>
          <a:p>
            <a:endParaRPr lang="zh-TW" altLang="en-US" dirty="0">
              <a:latin typeface="標楷體" pitchFamily="65" charset="-120"/>
              <a:ea typeface="標楷體" pitchFamily="65" charset="-12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548681"/>
            <a:ext cx="8229600" cy="4525963"/>
          </a:xfrm>
        </p:spPr>
        <p:txBody>
          <a:bodyPr/>
          <a:lstStyle/>
          <a:p>
            <a:r>
              <a:rPr lang="zh-TW" altLang="zh-TW" b="1" dirty="0">
                <a:latin typeface="標楷體" pitchFamily="65" charset="-120"/>
                <a:ea typeface="標楷體" pitchFamily="65" charset="-120"/>
              </a:rPr>
              <a:t>學校推動學生轉銜輔導及服務工作，有哪些法規或相關資訊可以參考？</a:t>
            </a:r>
            <a:endParaRPr lang="zh-TW" altLang="zh-TW" dirty="0">
              <a:latin typeface="標楷體" pitchFamily="65" charset="-120"/>
              <a:ea typeface="標楷體" pitchFamily="65" charset="-120"/>
            </a:endParaRPr>
          </a:p>
          <a:p>
            <a:pPr>
              <a:buNone/>
            </a:pPr>
            <a:r>
              <a:rPr lang="en-US" altLang="zh-TW" dirty="0">
                <a:latin typeface="標楷體" pitchFamily="65" charset="-120"/>
                <a:ea typeface="標楷體" pitchFamily="65" charset="-120"/>
              </a:rPr>
              <a:t>A</a:t>
            </a:r>
            <a:r>
              <a:rPr lang="zh-TW" altLang="zh-TW" dirty="0">
                <a:latin typeface="標楷體" pitchFamily="65" charset="-120"/>
                <a:ea typeface="標楷體" pitchFamily="65" charset="-120"/>
              </a:rPr>
              <a:t>：</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一、相關法規：</a:t>
            </a:r>
            <a:r>
              <a:rPr lang="zh-TW" altLang="zh-TW" u="sng" dirty="0">
                <a:latin typeface="標楷體" pitchFamily="65" charset="-120"/>
                <a:ea typeface="標楷體" pitchFamily="65" charset="-120"/>
              </a:rPr>
              <a:t>學生輔導法第</a:t>
            </a:r>
            <a:r>
              <a:rPr lang="en-US" altLang="zh-TW" u="sng" dirty="0">
                <a:latin typeface="標楷體" pitchFamily="65" charset="-120"/>
                <a:ea typeface="標楷體" pitchFamily="65" charset="-120"/>
              </a:rPr>
              <a:t>19</a:t>
            </a:r>
            <a:r>
              <a:rPr lang="zh-TW" altLang="zh-TW" u="sng" dirty="0">
                <a:latin typeface="標楷體" pitchFamily="65" charset="-120"/>
                <a:ea typeface="標楷體" pitchFamily="65" charset="-120"/>
              </a:rPr>
              <a:t>條</a:t>
            </a:r>
            <a:r>
              <a:rPr lang="zh-TW" altLang="zh-TW" dirty="0">
                <a:latin typeface="標楷體" pitchFamily="65" charset="-120"/>
                <a:ea typeface="標楷體" pitchFamily="65" charset="-120"/>
              </a:rPr>
              <a:t>、</a:t>
            </a:r>
            <a:r>
              <a:rPr lang="zh-TW" altLang="zh-TW" u="sng" dirty="0">
                <a:latin typeface="標楷體" pitchFamily="65" charset="-120"/>
                <a:ea typeface="標楷體" pitchFamily="65" charset="-120"/>
              </a:rPr>
              <a:t>學生轉銜輔導及服務辦法</a:t>
            </a:r>
            <a:r>
              <a:rPr lang="zh-TW" altLang="zh-TW" dirty="0">
                <a:latin typeface="標楷體" pitchFamily="65" charset="-120"/>
                <a:ea typeface="標楷體" pitchFamily="65" charset="-120"/>
              </a:rPr>
              <a:t>、</a:t>
            </a:r>
            <a:r>
              <a:rPr lang="zh-TW" altLang="zh-TW" u="sng" dirty="0">
                <a:latin typeface="標楷體" pitchFamily="65" charset="-120"/>
                <a:ea typeface="標楷體" pitchFamily="65" charset="-120"/>
              </a:rPr>
              <a:t>學生轉銜輔導及服務通報注意事項</a:t>
            </a:r>
            <a:r>
              <a:rPr lang="zh-TW" altLang="zh-TW" dirty="0">
                <a:latin typeface="標楷體" pitchFamily="65" charset="-120"/>
                <a:ea typeface="標楷體" pitchFamily="65" charset="-120"/>
              </a:rPr>
              <a:t>。</a:t>
            </a:r>
          </a:p>
          <a:p>
            <a:pPr>
              <a:buNone/>
            </a:pPr>
            <a:r>
              <a:rPr lang="zh-TW" altLang="en-US" dirty="0">
                <a:latin typeface="標楷體" pitchFamily="65" charset="-120"/>
                <a:ea typeface="標楷體" pitchFamily="65" charset="-120"/>
              </a:rPr>
              <a:t>  </a:t>
            </a:r>
            <a:r>
              <a:rPr lang="zh-TW" altLang="zh-TW" dirty="0">
                <a:latin typeface="標楷體" pitchFamily="65" charset="-120"/>
                <a:ea typeface="標楷體" pitchFamily="65" charset="-120"/>
              </a:rPr>
              <a:t>二、法規內容，請逕上教育部主管法規查詢系統查閱。</a:t>
            </a:r>
            <a:r>
              <a:rPr lang="en-US" altLang="zh-TW" dirty="0">
                <a:latin typeface="標楷體" pitchFamily="65" charset="-120"/>
                <a:ea typeface="標楷體" pitchFamily="65" charset="-120"/>
              </a:rPr>
              <a:t>(</a:t>
            </a:r>
            <a:r>
              <a:rPr lang="zh-TW" altLang="zh-TW" dirty="0">
                <a:latin typeface="標楷體" pitchFamily="65" charset="-120"/>
                <a:ea typeface="標楷體" pitchFamily="65" charset="-120"/>
              </a:rPr>
              <a:t>教育部主管法規查詢系統網址為</a:t>
            </a:r>
            <a:r>
              <a:rPr lang="en-US" altLang="zh-TW" u="sng" dirty="0">
                <a:latin typeface="標楷體" pitchFamily="65" charset="-120"/>
                <a:ea typeface="標楷體" pitchFamily="65" charset="-120"/>
                <a:hlinkClick r:id="rId2"/>
              </a:rPr>
              <a:t>http://edu.law.moe.gov.tw/index.aspx</a:t>
            </a:r>
            <a:r>
              <a:rPr lang="en-US" altLang="zh-TW" dirty="0">
                <a:latin typeface="標楷體" pitchFamily="65" charset="-120"/>
                <a:ea typeface="標楷體" pitchFamily="65" charset="-120"/>
              </a:rPr>
              <a:t>)</a:t>
            </a:r>
            <a:r>
              <a:rPr lang="zh-TW" altLang="zh-TW" dirty="0">
                <a:latin typeface="標楷體" pitchFamily="65" charset="-120"/>
                <a:ea typeface="標楷體" pitchFamily="65" charset="-120"/>
              </a:rPr>
              <a:t>。</a:t>
            </a:r>
          </a:p>
          <a:p>
            <a:endParaRPr lang="zh-TW" altLang="en-US" dirty="0">
              <a:latin typeface="標楷體" pitchFamily="65" charset="-120"/>
              <a:ea typeface="標楷體" pitchFamily="65" charset="-12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412776"/>
            <a:ext cx="8507288" cy="4525963"/>
          </a:xfrm>
        </p:spPr>
        <p:txBody>
          <a:bodyPr/>
          <a:lstStyle/>
          <a:p>
            <a:endParaRPr lang="en-US" altLang="zh-TW" sz="4400" dirty="0"/>
          </a:p>
          <a:p>
            <a:endParaRPr lang="en-US" altLang="zh-TW" sz="4400" dirty="0"/>
          </a:p>
          <a:p>
            <a:pPr algn="ctr"/>
            <a:r>
              <a:rPr lang="zh-TW" altLang="zh-TW" sz="4400"/>
              <a:t>國中升高中轉銜輔導特別提醒</a:t>
            </a:r>
            <a:br>
              <a:rPr lang="en-US" altLang="zh-TW" sz="4400"/>
            </a:br>
            <a:r>
              <a:rPr lang="zh-TW" altLang="en-US" sz="4400"/>
              <a:t>（</a:t>
            </a:r>
            <a:r>
              <a:rPr lang="en-US" altLang="zh-TW" sz="4400"/>
              <a:t>115</a:t>
            </a:r>
            <a:r>
              <a:rPr lang="zh-TW" altLang="en-US" sz="4400"/>
              <a:t>年新增）</a:t>
            </a:r>
            <a:endParaRPr lang="en-US" altLang="zh-TW" sz="4400"/>
          </a:p>
          <a:p>
            <a:pPr algn="ctr"/>
            <a:endParaRPr lang="en-US" altLang="zh-TW" sz="4400" dirty="0"/>
          </a:p>
          <a:p>
            <a:pPr marL="0" indent="0">
              <a:buNone/>
            </a:pPr>
            <a:endParaRPr lang="zh-TW" altLang="en-US" dirty="0"/>
          </a:p>
        </p:txBody>
      </p:sp>
    </p:spTree>
    <p:extLst>
      <p:ext uri="{BB962C8B-B14F-4D97-AF65-F5344CB8AC3E}">
        <p14:creationId xmlns:p14="http://schemas.microsoft.com/office/powerpoint/2010/main" val="3127842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3b281d29a94_0_0"/>
          <p:cNvSpPr txBox="1">
            <a:spLocks noGrp="1"/>
          </p:cNvSpPr>
          <p:nvPr>
            <p:ph type="title"/>
          </p:nvPr>
        </p:nvSpPr>
        <p:spPr>
          <a:xfrm>
            <a:off x="457200" y="2434113"/>
            <a:ext cx="8229600" cy="11430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zh-TW"/>
              <a:t>國中篇</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r" rtl="0">
              <a:lnSpc>
                <a:spcPct val="100000"/>
              </a:lnSpc>
              <a:spcBef>
                <a:spcPts val="0"/>
              </a:spcBef>
              <a:spcAft>
                <a:spcPts val="0"/>
              </a:spcAft>
              <a:buSzPct val="43209"/>
              <a:buNone/>
            </a:pPr>
            <a:r>
              <a:rPr lang="zh-TW" sz="3600">
                <a:solidFill>
                  <a:srgbClr val="FF0000"/>
                </a:solidFill>
              </a:rPr>
              <a:t>國中升高中轉銜輔導特別提醒—系統通報</a:t>
            </a:r>
            <a:endParaRPr sz="3600">
              <a:solidFill>
                <a:srgbClr val="FF0000"/>
              </a:solidFill>
            </a:endParaRPr>
          </a:p>
        </p:txBody>
      </p:sp>
      <p:sp>
        <p:nvSpPr>
          <p:cNvPr id="151" name="Google Shape;151;p29"/>
          <p:cNvSpPr txBox="1">
            <a:spLocks noGrp="1"/>
          </p:cNvSpPr>
          <p:nvPr>
            <p:ph type="body" idx="1"/>
          </p:nvPr>
        </p:nvSpPr>
        <p:spPr>
          <a:xfrm>
            <a:off x="438355" y="1368152"/>
            <a:ext cx="8248445" cy="5445224"/>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1840"/>
              </a:spcBef>
              <a:spcAft>
                <a:spcPts val="0"/>
              </a:spcAft>
              <a:buClr>
                <a:schemeClr val="dk1"/>
              </a:buClr>
              <a:buSzPts val="3200"/>
              <a:buChar char="●"/>
            </a:pPr>
            <a:r>
              <a:rPr lang="zh-TW" sz="2400" b="1">
                <a:solidFill>
                  <a:srgbClr val="FF0000"/>
                </a:solidFill>
                <a:latin typeface="Arial"/>
                <a:ea typeface="Arial"/>
                <a:cs typeface="Arial"/>
                <a:sym typeface="Arial"/>
              </a:rPr>
              <a:t>5/31</a:t>
            </a:r>
            <a:r>
              <a:rPr lang="zh-TW" sz="2400" b="1">
                <a:solidFill>
                  <a:srgbClr val="FF0000"/>
                </a:solidFill>
                <a:latin typeface="MS Gothic"/>
                <a:ea typeface="MS Gothic"/>
                <a:cs typeface="MS Gothic"/>
                <a:sym typeface="MS Gothic"/>
              </a:rPr>
              <a:t>前</a:t>
            </a:r>
            <a:r>
              <a:rPr lang="zh-TW" sz="2400">
                <a:solidFill>
                  <a:schemeClr val="dk1"/>
                </a:solidFill>
                <a:latin typeface="MS Gothic"/>
                <a:ea typeface="MS Gothic"/>
                <a:cs typeface="MS Gothic"/>
                <a:sym typeface="MS Gothic"/>
              </a:rPr>
              <a:t>，</a:t>
            </a:r>
            <a:r>
              <a:rPr lang="zh-TW" sz="2400">
                <a:solidFill>
                  <a:schemeClr val="dk1"/>
                </a:solidFill>
                <a:latin typeface="Calibri"/>
                <a:ea typeface="Calibri"/>
                <a:cs typeface="Calibri"/>
                <a:sym typeface="Calibri"/>
              </a:rPr>
              <a:t>務必於「</a:t>
            </a:r>
            <a:r>
              <a:rPr lang="zh-TW" sz="2400" b="1">
                <a:solidFill>
                  <a:schemeClr val="dk1"/>
                </a:solidFill>
                <a:latin typeface="MS Gothic"/>
                <a:ea typeface="MS Gothic"/>
                <a:cs typeface="MS Gothic"/>
                <a:sym typeface="MS Gothic"/>
              </a:rPr>
              <a:t>教育部學生轉銜輔導及服務通報系統</a:t>
            </a:r>
            <a:r>
              <a:rPr lang="zh-TW" sz="2400">
                <a:solidFill>
                  <a:schemeClr val="dk1"/>
                </a:solidFill>
                <a:latin typeface="Calibri"/>
                <a:ea typeface="Calibri"/>
                <a:cs typeface="Calibri"/>
                <a:sym typeface="Calibri"/>
              </a:rPr>
              <a:t>」系統中按【通報】送出轉銜輔導學生。</a:t>
            </a:r>
            <a:endParaRPr sz="2400">
              <a:solidFill>
                <a:schemeClr val="dk1"/>
              </a:solidFill>
              <a:latin typeface="Calibri"/>
              <a:ea typeface="Calibri"/>
              <a:cs typeface="Calibri"/>
              <a:sym typeface="Calibri"/>
            </a:endParaRPr>
          </a:p>
          <a:p>
            <a:pPr marL="342900" lvl="0" indent="-342900" algn="l" rtl="0">
              <a:lnSpc>
                <a:spcPct val="100000"/>
              </a:lnSpc>
              <a:spcBef>
                <a:spcPts val="1840"/>
              </a:spcBef>
              <a:spcAft>
                <a:spcPts val="0"/>
              </a:spcAft>
              <a:buClr>
                <a:schemeClr val="dk1"/>
              </a:buClr>
              <a:buSzPts val="3200"/>
              <a:buChar char="●"/>
            </a:pPr>
            <a:r>
              <a:rPr lang="zh-TW" sz="2400">
                <a:solidFill>
                  <a:schemeClr val="dk1"/>
                </a:solidFill>
                <a:latin typeface="Calibri"/>
                <a:ea typeface="Calibri"/>
                <a:cs typeface="Calibri"/>
                <a:sym typeface="Calibri"/>
              </a:rPr>
              <a:t>升(轉)入學校若未確定，可不填寫，仍可送出通報。</a:t>
            </a:r>
            <a:br>
              <a:rPr lang="zh-TW" sz="2400">
                <a:solidFill>
                  <a:schemeClr val="dk1"/>
                </a:solidFill>
                <a:latin typeface="Calibri"/>
                <a:ea typeface="Calibri"/>
                <a:cs typeface="Calibri"/>
                <a:sym typeface="Calibri"/>
              </a:rPr>
            </a:br>
            <a:r>
              <a:rPr lang="zh-TW" sz="2400">
                <a:solidFill>
                  <a:schemeClr val="dk1"/>
                </a:solidFill>
                <a:latin typeface="Calibri"/>
                <a:ea typeface="Calibri"/>
                <a:cs typeface="Calibri"/>
                <a:sym typeface="Calibri"/>
              </a:rPr>
              <a:t>待確認升(轉)入學校後，可於系統</a:t>
            </a:r>
            <a:r>
              <a:rPr lang="zh-TW" sz="2400">
                <a:solidFill>
                  <a:srgbClr val="FF0000"/>
                </a:solidFill>
                <a:latin typeface="Calibri"/>
                <a:ea typeface="Calibri"/>
                <a:cs typeface="Calibri"/>
                <a:sym typeface="Calibri"/>
              </a:rPr>
              <a:t>補充登打</a:t>
            </a:r>
            <a:r>
              <a:rPr lang="zh-TW" sz="2400">
                <a:solidFill>
                  <a:schemeClr val="dk1"/>
                </a:solidFill>
                <a:latin typeface="Calibri"/>
                <a:ea typeface="Calibri"/>
                <a:cs typeface="Calibri"/>
                <a:sym typeface="Calibri"/>
              </a:rPr>
              <a:t>升(轉)入學校、再次按通報送出即可。</a:t>
            </a:r>
            <a:endParaRPr sz="2400">
              <a:solidFill>
                <a:schemeClr val="dk1"/>
              </a:solidFill>
              <a:latin typeface="Calibri"/>
              <a:ea typeface="Calibri"/>
              <a:cs typeface="Calibri"/>
              <a:sym typeface="Calibri"/>
            </a:endParaRPr>
          </a:p>
          <a:p>
            <a:pPr marL="342900" lvl="0" indent="-342900" algn="l" rtl="0">
              <a:lnSpc>
                <a:spcPct val="100000"/>
              </a:lnSpc>
              <a:spcBef>
                <a:spcPts val="1840"/>
              </a:spcBef>
              <a:spcAft>
                <a:spcPts val="0"/>
              </a:spcAft>
              <a:buClr>
                <a:schemeClr val="dk1"/>
              </a:buClr>
              <a:buSzPts val="3200"/>
              <a:buChar char="●"/>
            </a:pPr>
            <a:r>
              <a:rPr lang="zh-TW" sz="2400">
                <a:solidFill>
                  <a:schemeClr val="dk1"/>
                </a:solidFill>
                <a:latin typeface="Calibri"/>
                <a:ea typeface="Calibri"/>
                <a:cs typeface="Calibri"/>
                <a:sym typeface="Calibri"/>
              </a:rPr>
              <a:t>比對功能：【接收校】可向教務處取得全體新生的身分證資料，透過「教育部學生轉銜輔導及服務通報系統」中的【比對功能】，匯入比對入學新生是否為轉銜學生。</a:t>
            </a:r>
            <a:br>
              <a:rPr lang="zh-TW" sz="2400">
                <a:solidFill>
                  <a:schemeClr val="dk1"/>
                </a:solidFill>
                <a:latin typeface="Calibri"/>
                <a:ea typeface="Calibri"/>
                <a:cs typeface="Calibri"/>
                <a:sym typeface="Calibri"/>
              </a:rPr>
            </a:br>
            <a:br>
              <a:rPr lang="zh-TW" sz="2400">
                <a:solidFill>
                  <a:schemeClr val="dk1"/>
                </a:solidFill>
                <a:latin typeface="Calibri"/>
                <a:ea typeface="Calibri"/>
                <a:cs typeface="Calibri"/>
                <a:sym typeface="Calibri"/>
              </a:rPr>
            </a:br>
            <a:r>
              <a:rPr lang="zh-TW" sz="1800">
                <a:solidFill>
                  <a:schemeClr val="dk1"/>
                </a:solidFill>
                <a:latin typeface="Calibri"/>
                <a:ea typeface="Calibri"/>
                <a:cs typeface="Calibri"/>
                <a:sym typeface="Calibri"/>
              </a:rPr>
              <a:t>（當原學校沒有填寫未來就讀學校；或填錯學校；或學生家長改變心意就讀其他學校…等情況，接收校仍能透過比對功能，找出通報轉銜輔導的學生)</a:t>
            </a:r>
            <a:endParaRPr sz="1800">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grpSp>
        <p:nvGrpSpPr>
          <p:cNvPr id="156" name="Google Shape;156;g3b646519598_0_0"/>
          <p:cNvGrpSpPr/>
          <p:nvPr/>
        </p:nvGrpSpPr>
        <p:grpSpPr>
          <a:xfrm>
            <a:off x="-117600" y="202788"/>
            <a:ext cx="9261725" cy="6625251"/>
            <a:chOff x="-117600" y="202788"/>
            <a:chExt cx="9261725" cy="6625251"/>
          </a:xfrm>
        </p:grpSpPr>
        <p:pic>
          <p:nvPicPr>
            <p:cNvPr id="157" name="Google Shape;157;g3b646519598_0_0" title="螢幕擷取畫面 (292).png"/>
            <p:cNvPicPr preferRelativeResize="0"/>
            <p:nvPr/>
          </p:nvPicPr>
          <p:blipFill>
            <a:blip r:embed="rId3">
              <a:alphaModFix/>
            </a:blip>
            <a:stretch>
              <a:fillRect/>
            </a:stretch>
          </p:blipFill>
          <p:spPr>
            <a:xfrm>
              <a:off x="1467311" y="202788"/>
              <a:ext cx="6091926" cy="6625251"/>
            </a:xfrm>
            <a:prstGeom prst="rect">
              <a:avLst/>
            </a:prstGeom>
            <a:noFill/>
            <a:ln>
              <a:noFill/>
            </a:ln>
          </p:spPr>
        </p:pic>
        <p:sp>
          <p:nvSpPr>
            <p:cNvPr id="158" name="Google Shape;158;g3b646519598_0_0"/>
            <p:cNvSpPr/>
            <p:nvPr/>
          </p:nvSpPr>
          <p:spPr>
            <a:xfrm>
              <a:off x="0" y="4537925"/>
              <a:ext cx="1467300" cy="2055900"/>
            </a:xfrm>
            <a:prstGeom prst="wedgeRoundRectCallout">
              <a:avLst>
                <a:gd name="adj1" fmla="val 236427"/>
                <a:gd name="adj2" fmla="val 45748"/>
                <a:gd name="adj3" fmla="val 0"/>
              </a:avLst>
            </a:prstGeom>
            <a:solidFill>
              <a:srgbClr val="CCCCCC"/>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zh-TW" sz="1600" b="1">
                  <a:solidFill>
                    <a:schemeClr val="dk1"/>
                  </a:solidFill>
                  <a:latin typeface="Calibri"/>
                  <a:ea typeface="Calibri"/>
                  <a:cs typeface="Calibri"/>
                  <a:sym typeface="Calibri"/>
                </a:rPr>
                <a:t>暫存</a:t>
              </a:r>
              <a:r>
                <a:rPr lang="zh-TW" sz="1600">
                  <a:solidFill>
                    <a:schemeClr val="dk1"/>
                  </a:solidFill>
                  <a:latin typeface="Calibri"/>
                  <a:ea typeface="Calibri"/>
                  <a:cs typeface="Calibri"/>
                  <a:sym typeface="Calibri"/>
                </a:rPr>
                <a:t>：</a:t>
              </a:r>
              <a:br>
                <a:rPr lang="zh-TW" sz="1600">
                  <a:solidFill>
                    <a:schemeClr val="dk1"/>
                  </a:solidFill>
                  <a:latin typeface="Calibri"/>
                  <a:ea typeface="Calibri"/>
                  <a:cs typeface="Calibri"/>
                  <a:sym typeface="Calibri"/>
                </a:rPr>
              </a:br>
              <a:r>
                <a:rPr lang="zh-TW" sz="1600">
                  <a:solidFill>
                    <a:schemeClr val="dk1"/>
                  </a:solidFill>
                  <a:latin typeface="Calibri"/>
                  <a:ea typeface="Calibri"/>
                  <a:cs typeface="Calibri"/>
                  <a:sym typeface="Calibri"/>
                </a:rPr>
                <a:t>僅暫存通報表內容；</a:t>
              </a:r>
              <a:br>
                <a:rPr lang="zh-TW" sz="1600">
                  <a:solidFill>
                    <a:schemeClr val="dk1"/>
                  </a:solidFill>
                  <a:latin typeface="Calibri"/>
                  <a:ea typeface="Calibri"/>
                  <a:cs typeface="Calibri"/>
                  <a:sym typeface="Calibri"/>
                </a:rPr>
              </a:br>
              <a:r>
                <a:rPr lang="zh-TW" sz="1600">
                  <a:solidFill>
                    <a:schemeClr val="dk1"/>
                  </a:solidFill>
                  <a:latin typeface="Calibri"/>
                  <a:ea typeface="Calibri"/>
                  <a:cs typeface="Calibri"/>
                  <a:sym typeface="Calibri"/>
                </a:rPr>
                <a:t>其他學校無法透過匯入ID比對功能接收轉銜學生。</a:t>
              </a:r>
              <a:endParaRPr sz="1600">
                <a:solidFill>
                  <a:schemeClr val="dk1"/>
                </a:solidFill>
                <a:latin typeface="Calibri"/>
                <a:ea typeface="Calibri"/>
                <a:cs typeface="Calibri"/>
                <a:sym typeface="Calibri"/>
              </a:endParaRPr>
            </a:p>
          </p:txBody>
        </p:sp>
        <p:sp>
          <p:nvSpPr>
            <p:cNvPr id="159" name="Google Shape;159;g3b646519598_0_0"/>
            <p:cNvSpPr/>
            <p:nvPr/>
          </p:nvSpPr>
          <p:spPr>
            <a:xfrm>
              <a:off x="7559225" y="4643742"/>
              <a:ext cx="1584900" cy="1950000"/>
            </a:xfrm>
            <a:prstGeom prst="wedgeRoundRectCallout">
              <a:avLst>
                <a:gd name="adj1" fmla="val -119545"/>
                <a:gd name="adj2" fmla="val 45521"/>
                <a:gd name="adj3" fmla="val 0"/>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zh-TW" sz="1600" b="1">
                  <a:solidFill>
                    <a:schemeClr val="dk1"/>
                  </a:solidFill>
                  <a:latin typeface="Calibri"/>
                  <a:ea typeface="Calibri"/>
                  <a:cs typeface="Calibri"/>
                  <a:sym typeface="Calibri"/>
                </a:rPr>
                <a:t>通報</a:t>
              </a:r>
              <a:r>
                <a:rPr lang="zh-TW" sz="1600">
                  <a:solidFill>
                    <a:schemeClr val="dk1"/>
                  </a:solidFill>
                  <a:latin typeface="Calibri"/>
                  <a:ea typeface="Calibri"/>
                  <a:cs typeface="Calibri"/>
                  <a:sym typeface="Calibri"/>
                </a:rPr>
                <a:t>：</a:t>
              </a:r>
              <a:br>
                <a:rPr lang="zh-TW" sz="1600">
                  <a:solidFill>
                    <a:schemeClr val="dk1"/>
                  </a:solidFill>
                  <a:latin typeface="Calibri"/>
                  <a:ea typeface="Calibri"/>
                  <a:cs typeface="Calibri"/>
                  <a:sym typeface="Calibri"/>
                </a:rPr>
              </a:br>
              <a:r>
                <a:rPr lang="zh-TW" sz="1600">
                  <a:solidFill>
                    <a:schemeClr val="dk1"/>
                  </a:solidFill>
                  <a:latin typeface="Calibri"/>
                  <a:ea typeface="Calibri"/>
                  <a:cs typeface="Calibri"/>
                  <a:sym typeface="Calibri"/>
                </a:rPr>
                <a:t>送出通報表，無法回復暫存狀態；其他學校可使用匯入ID比對功能接收轉銜學生。</a:t>
              </a:r>
              <a:endParaRPr sz="1600">
                <a:solidFill>
                  <a:schemeClr val="dk1"/>
                </a:solidFill>
                <a:latin typeface="Calibri"/>
                <a:ea typeface="Calibri"/>
                <a:cs typeface="Calibri"/>
                <a:sym typeface="Calibri"/>
              </a:endParaRPr>
            </a:p>
          </p:txBody>
        </p:sp>
        <p:sp>
          <p:nvSpPr>
            <p:cNvPr id="160" name="Google Shape;160;g3b646519598_0_0"/>
            <p:cNvSpPr/>
            <p:nvPr/>
          </p:nvSpPr>
          <p:spPr>
            <a:xfrm>
              <a:off x="-117600" y="2021375"/>
              <a:ext cx="1584900" cy="1950000"/>
            </a:xfrm>
            <a:prstGeom prst="wedgeRoundRectCallout">
              <a:avLst>
                <a:gd name="adj1" fmla="val 75598"/>
                <a:gd name="adj2" fmla="val 3374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zh-TW" sz="1600" b="1">
                  <a:solidFill>
                    <a:schemeClr val="dk1"/>
                  </a:solidFill>
                  <a:latin typeface="Calibri"/>
                  <a:ea typeface="Calibri"/>
                  <a:cs typeface="Calibri"/>
                  <a:sym typeface="Calibri"/>
                </a:rPr>
                <a:t>升(轉)入學校</a:t>
              </a:r>
              <a:r>
                <a:rPr lang="zh-TW" sz="1600">
                  <a:solidFill>
                    <a:schemeClr val="dk1"/>
                  </a:solidFill>
                  <a:latin typeface="Calibri"/>
                  <a:ea typeface="Calibri"/>
                  <a:cs typeface="Calibri"/>
                  <a:sym typeface="Calibri"/>
                </a:rPr>
                <a:t>若尚不知，可不勾選，仍可先送出；待確認後再登打即可。</a:t>
              </a:r>
              <a:endParaRPr sz="1600">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solidFill>
                  <a:schemeClr val="tx1"/>
                </a:solidFill>
              </a:rPr>
              <a:t>轉銜類型</a:t>
            </a:r>
          </a:p>
        </p:txBody>
      </p:sp>
      <p:sp>
        <p:nvSpPr>
          <p:cNvPr id="3" name="內容版面配置區 2"/>
          <p:cNvSpPr>
            <a:spLocks noGrp="1"/>
          </p:cNvSpPr>
          <p:nvPr>
            <p:ph idx="1"/>
          </p:nvPr>
        </p:nvSpPr>
        <p:spPr>
          <a:xfrm>
            <a:off x="457200" y="1600201"/>
            <a:ext cx="8507288" cy="4525963"/>
          </a:xfrm>
        </p:spPr>
        <p:txBody>
          <a:bodyPr/>
          <a:lstStyle/>
          <a:p>
            <a:pPr marL="357188" indent="0">
              <a:buNone/>
            </a:pPr>
            <a:r>
              <a:rPr lang="zh-TW" altLang="en-US" u="sng" dirty="0">
                <a:solidFill>
                  <a:schemeClr val="tx2">
                    <a:lumMod val="50000"/>
                    <a:lumOff val="50000"/>
                  </a:schemeClr>
                </a:solidFill>
              </a:rPr>
              <a:t>教育部學生轉銜輔導及服務通報系統</a:t>
            </a:r>
            <a:endParaRPr lang="en-US" altLang="zh-TW" u="sng" dirty="0">
              <a:solidFill>
                <a:schemeClr val="tx2">
                  <a:lumMod val="50000"/>
                  <a:lumOff val="50000"/>
                </a:schemeClr>
              </a:solidFill>
            </a:endParaRPr>
          </a:p>
          <a:p>
            <a:pPr marL="357188" indent="0">
              <a:buNone/>
            </a:pPr>
            <a:r>
              <a:rPr lang="zh-TW" altLang="en-US" u="sng" dirty="0">
                <a:solidFill>
                  <a:schemeClr val="tx2">
                    <a:lumMod val="50000"/>
                    <a:lumOff val="50000"/>
                  </a:schemeClr>
                </a:solidFill>
              </a:rPr>
              <a:t>學生轉銜輔導及服務辦法</a:t>
            </a:r>
            <a:endParaRPr lang="en-US" altLang="zh-TW" u="sng" dirty="0">
              <a:solidFill>
                <a:schemeClr val="tx2">
                  <a:lumMod val="50000"/>
                  <a:lumOff val="50000"/>
                </a:schemeClr>
              </a:solidFill>
            </a:endParaRPr>
          </a:p>
          <a:p>
            <a:pPr marL="357188" lvl="0" indent="0">
              <a:spcBef>
                <a:spcPct val="0"/>
              </a:spcBef>
              <a:buNone/>
            </a:pPr>
            <a:endParaRPr kumimoji="0" lang="en-US" altLang="zh-TW" sz="1800" i="1" dirty="0">
              <a:solidFill>
                <a:srgbClr val="FF0000"/>
              </a:solidFill>
              <a:latin typeface="+mj-ea"/>
              <a:ea typeface="+mj-ea"/>
            </a:endParaRPr>
          </a:p>
          <a:p>
            <a:pPr marL="357188" lvl="0" indent="0">
              <a:spcBef>
                <a:spcPct val="0"/>
              </a:spcBef>
              <a:buNone/>
            </a:pPr>
            <a:endParaRPr kumimoji="0" lang="en-US" altLang="zh-TW" sz="1800" i="1" dirty="0">
              <a:solidFill>
                <a:srgbClr val="FF0000"/>
              </a:solidFill>
              <a:latin typeface="+mj-ea"/>
              <a:ea typeface="+mj-ea"/>
            </a:endParaRPr>
          </a:p>
          <a:p>
            <a:pPr marL="1257300" lvl="0" indent="-900113">
              <a:spcBef>
                <a:spcPct val="0"/>
              </a:spcBef>
              <a:buNone/>
            </a:pPr>
            <a:r>
              <a:rPr kumimoji="0" lang="zh-TW" altLang="zh-TW" sz="2800" i="1" dirty="0">
                <a:solidFill>
                  <a:schemeClr val="tx1"/>
                </a:solidFill>
                <a:latin typeface="+mj-ea"/>
                <a:ea typeface="+mj-ea"/>
              </a:rPr>
              <a:t>第4條</a:t>
            </a:r>
            <a:r>
              <a:rPr kumimoji="0" lang="zh-TW" altLang="en-US" sz="2800" i="1" dirty="0">
                <a:solidFill>
                  <a:schemeClr val="tx1"/>
                </a:solidFill>
                <a:latin typeface="+mj-ea"/>
                <a:ea typeface="+mj-ea"/>
              </a:rPr>
              <a:t> </a:t>
            </a:r>
            <a:r>
              <a:rPr kumimoji="0" lang="zh-TW" altLang="zh-TW" sz="2800" i="1" dirty="0">
                <a:solidFill>
                  <a:schemeClr val="tx1"/>
                </a:solidFill>
                <a:latin typeface="+mj-ea"/>
                <a:ea typeface="+mj-ea"/>
                <a:cs typeface="Courier New" panose="02070309020205020404" pitchFamily="49" charset="0"/>
              </a:rPr>
              <a:t>學校應將曾接受介入性輔導或處遇性輔導之學生</a:t>
            </a:r>
            <a:r>
              <a:rPr lang="zh-TW" altLang="en-US" sz="2800" i="1" dirty="0">
                <a:solidFill>
                  <a:schemeClr val="tx1"/>
                </a:solidFill>
                <a:latin typeface="+mj-ea"/>
                <a:ea typeface="+mj-ea"/>
              </a:rPr>
              <a:t>，</a:t>
            </a:r>
            <a:r>
              <a:rPr kumimoji="0" lang="zh-TW" altLang="zh-TW" sz="2800" i="1" dirty="0">
                <a:solidFill>
                  <a:schemeClr val="tx1"/>
                </a:solidFill>
                <a:latin typeface="+mj-ea"/>
                <a:ea typeface="+mj-ea"/>
                <a:cs typeface="Courier New" panose="02070309020205020404" pitchFamily="49" charset="0"/>
              </a:rPr>
              <a:t>列入高關懷學生名冊</a:t>
            </a:r>
            <a:r>
              <a:rPr lang="zh-TW" altLang="en-US" sz="2800" i="1" dirty="0">
                <a:solidFill>
                  <a:schemeClr val="tx1"/>
                </a:solidFill>
                <a:latin typeface="+mj-ea"/>
                <a:ea typeface="+mj-ea"/>
              </a:rPr>
              <a:t>，</a:t>
            </a:r>
            <a:r>
              <a:rPr kumimoji="0" lang="zh-TW" altLang="zh-TW" sz="2800" i="1" dirty="0">
                <a:solidFill>
                  <a:schemeClr val="tx1"/>
                </a:solidFill>
                <a:latin typeface="+mj-ea"/>
                <a:ea typeface="+mj-ea"/>
                <a:cs typeface="Courier New" panose="02070309020205020404" pitchFamily="49" charset="0"/>
              </a:rPr>
              <a:t>並追蹤輔導</a:t>
            </a:r>
            <a:r>
              <a:rPr lang="zh-TW" altLang="en-US" sz="2800" i="1" dirty="0">
                <a:solidFill>
                  <a:schemeClr val="tx1"/>
                </a:solidFill>
                <a:latin typeface="+mj-ea"/>
                <a:ea typeface="+mj-ea"/>
              </a:rPr>
              <a:t>。</a:t>
            </a:r>
            <a:r>
              <a:rPr kumimoji="0" lang="zh-TW" altLang="zh-TW" sz="2800" i="1" dirty="0">
                <a:solidFill>
                  <a:schemeClr val="tx1"/>
                </a:solidFill>
                <a:latin typeface="+mj-ea"/>
                <a:ea typeface="+mj-ea"/>
                <a:cs typeface="Courier New" panose="02070309020205020404" pitchFamily="49" charset="0"/>
              </a:rPr>
              <a:t>原就讀學校應就前項名冊中之高關懷學生於其畢業一個月前，召開評估會議，評估應否列為</a:t>
            </a:r>
            <a:r>
              <a:rPr kumimoji="0" lang="zh-TW" altLang="zh-TW" sz="2800" i="1" u="sng" dirty="0">
                <a:solidFill>
                  <a:schemeClr val="tx1"/>
                </a:solidFill>
                <a:latin typeface="+mj-ea"/>
                <a:ea typeface="+mj-ea"/>
                <a:cs typeface="Courier New" panose="02070309020205020404" pitchFamily="49" charset="0"/>
              </a:rPr>
              <a:t>轉銜</a:t>
            </a:r>
            <a:r>
              <a:rPr kumimoji="0" lang="zh-TW" altLang="zh-TW" sz="2800" i="1" dirty="0">
                <a:solidFill>
                  <a:schemeClr val="tx1"/>
                </a:solidFill>
                <a:latin typeface="+mj-ea"/>
                <a:ea typeface="+mj-ea"/>
                <a:cs typeface="Courier New" panose="02070309020205020404" pitchFamily="49" charset="0"/>
              </a:rPr>
              <a:t>學生。</a:t>
            </a:r>
            <a:r>
              <a:rPr kumimoji="0" lang="en-US" altLang="zh-TW" sz="2800" i="1" dirty="0">
                <a:solidFill>
                  <a:schemeClr val="tx1"/>
                </a:solidFill>
                <a:latin typeface="+mj-ea"/>
                <a:ea typeface="+mj-ea"/>
                <a:cs typeface="Courier New" panose="02070309020205020404" pitchFamily="49" charset="0"/>
              </a:rPr>
              <a:t>(</a:t>
            </a:r>
            <a:r>
              <a:rPr kumimoji="0" lang="zh-TW" altLang="en-US" sz="2800" i="1" dirty="0">
                <a:solidFill>
                  <a:schemeClr val="tx1"/>
                </a:solidFill>
                <a:latin typeface="+mj-ea"/>
                <a:ea typeface="+mj-ea"/>
                <a:cs typeface="Courier New" panose="02070309020205020404" pitchFamily="49" charset="0"/>
              </a:rPr>
              <a:t>進行系統通報</a:t>
            </a:r>
            <a:r>
              <a:rPr kumimoji="0" lang="en-US" altLang="zh-TW" sz="2800" i="1" dirty="0">
                <a:solidFill>
                  <a:schemeClr val="tx1"/>
                </a:solidFill>
                <a:latin typeface="+mj-ea"/>
                <a:ea typeface="+mj-ea"/>
                <a:cs typeface="Courier New" panose="02070309020205020404" pitchFamily="49" charset="0"/>
              </a:rPr>
              <a:t>/</a:t>
            </a:r>
            <a:r>
              <a:rPr kumimoji="0" lang="zh-TW" altLang="en-US" sz="2800" i="1" dirty="0">
                <a:solidFill>
                  <a:schemeClr val="tx1"/>
                </a:solidFill>
                <a:latin typeface="+mj-ea"/>
                <a:ea typeface="+mj-ea"/>
                <a:cs typeface="Courier New" panose="02070309020205020404" pitchFamily="49" charset="0"/>
              </a:rPr>
              <a:t>實質轉銜</a:t>
            </a:r>
            <a:r>
              <a:rPr kumimoji="0" lang="en-US" altLang="zh-TW" sz="2800" i="1" dirty="0">
                <a:solidFill>
                  <a:schemeClr val="tx1"/>
                </a:solidFill>
                <a:latin typeface="+mj-ea"/>
                <a:ea typeface="+mj-ea"/>
                <a:cs typeface="Courier New" panose="02070309020205020404" pitchFamily="49" charset="0"/>
              </a:rPr>
              <a:t>)</a:t>
            </a:r>
            <a:endParaRPr kumimoji="0" lang="zh-TW" altLang="zh-TW" sz="2800" i="1" dirty="0">
              <a:solidFill>
                <a:schemeClr val="tx1"/>
              </a:solidFill>
              <a:latin typeface="+mj-ea"/>
              <a:ea typeface="+mj-ea"/>
            </a:endParaRPr>
          </a:p>
          <a:p>
            <a:pPr marL="357188" indent="0">
              <a:buNone/>
            </a:pPr>
            <a:endParaRPr lang="en-US" altLang="zh-TW" sz="1800" dirty="0">
              <a:hlinkClick r:id="rId2"/>
            </a:endParaRPr>
          </a:p>
          <a:p>
            <a:pPr marL="357188" indent="0">
              <a:buNone/>
            </a:pPr>
            <a:endParaRPr lang="en-US" altLang="zh-TW" dirty="0"/>
          </a:p>
          <a:p>
            <a:pPr marL="357188" indent="0">
              <a:buNone/>
            </a:pPr>
            <a:endParaRPr lang="en-US" altLang="zh-TW" dirty="0">
              <a:solidFill>
                <a:srgbClr val="FF0000"/>
              </a:solidFill>
            </a:endParaRPr>
          </a:p>
        </p:txBody>
      </p:sp>
      <p:sp>
        <p:nvSpPr>
          <p:cNvPr id="5" name="Rectangle 3"/>
          <p:cNvSpPr>
            <a:spLocks noChangeArrowheads="1"/>
          </p:cNvSpPr>
          <p:nvPr/>
        </p:nvSpPr>
        <p:spPr bwMode="auto">
          <a:xfrm>
            <a:off x="0" y="90100"/>
            <a:ext cx="65" cy="276999"/>
          </a:xfrm>
          <a:prstGeom prst="rect">
            <a:avLst/>
          </a:prstGeom>
          <a:solidFill>
            <a:srgbClr val="E4F6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zh-TW"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091068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400"/>
              <a:buNone/>
            </a:pPr>
            <a:r>
              <a:rPr lang="zh-TW" sz="3200">
                <a:solidFill>
                  <a:srgbClr val="FF0000"/>
                </a:solidFill>
              </a:rPr>
              <a:t>國中升高中轉銜輔導特別提醒—主動聯繫</a:t>
            </a:r>
            <a:endParaRPr sz="3200">
              <a:solidFill>
                <a:srgbClr val="FF0000"/>
              </a:solidFill>
            </a:endParaRPr>
          </a:p>
        </p:txBody>
      </p:sp>
      <p:sp>
        <p:nvSpPr>
          <p:cNvPr id="166" name="Google Shape;166;p31"/>
          <p:cNvSpPr txBox="1">
            <a:spLocks noGrp="1"/>
          </p:cNvSpPr>
          <p:nvPr>
            <p:ph type="body" idx="1"/>
          </p:nvPr>
        </p:nvSpPr>
        <p:spPr>
          <a:xfrm>
            <a:off x="438355" y="1368152"/>
            <a:ext cx="8248445" cy="3277000"/>
          </a:xfrm>
          <a:prstGeom prst="rect">
            <a:avLst/>
          </a:prstGeom>
          <a:noFill/>
          <a:ln>
            <a:noFill/>
          </a:ln>
        </p:spPr>
        <p:txBody>
          <a:bodyPr spcFirstLastPara="1" wrap="square" lIns="91425" tIns="45700" rIns="91425" bIns="45700" anchor="t" anchorCtr="0">
            <a:noAutofit/>
          </a:bodyPr>
          <a:lstStyle/>
          <a:p>
            <a:pPr marL="457200" lvl="0" indent="-431800" algn="l" rtl="0">
              <a:lnSpc>
                <a:spcPct val="100000"/>
              </a:lnSpc>
              <a:spcBef>
                <a:spcPts val="360"/>
              </a:spcBef>
              <a:spcAft>
                <a:spcPts val="0"/>
              </a:spcAft>
              <a:buClr>
                <a:schemeClr val="dk1"/>
              </a:buClr>
              <a:buSzPts val="3200"/>
              <a:buChar char="●"/>
            </a:pPr>
            <a:r>
              <a:rPr lang="zh-TW" sz="2400">
                <a:solidFill>
                  <a:schemeClr val="dk1"/>
                </a:solidFill>
                <a:latin typeface="Calibri"/>
                <a:ea typeface="Calibri"/>
                <a:cs typeface="Calibri"/>
                <a:sym typeface="Calibri"/>
              </a:rPr>
              <a:t>若評估個案處於「高度風險狀態」，除辦理系統轉銜外，可</a:t>
            </a:r>
            <a:r>
              <a:rPr lang="zh-TW" sz="2400">
                <a:solidFill>
                  <a:srgbClr val="FF0000"/>
                </a:solidFill>
                <a:latin typeface="Calibri"/>
                <a:ea typeface="Calibri"/>
                <a:cs typeface="Calibri"/>
                <a:sym typeface="Calibri"/>
              </a:rPr>
              <a:t>主動聯繫</a:t>
            </a:r>
            <a:r>
              <a:rPr lang="zh-TW" sz="2400">
                <a:solidFill>
                  <a:schemeClr val="dk1"/>
                </a:solidFill>
                <a:latin typeface="Calibri"/>
                <a:ea typeface="Calibri"/>
                <a:cs typeface="Calibri"/>
                <a:sym typeface="Calibri"/>
              </a:rPr>
              <a:t>高中端，透過電話聯繫或召開個案轉銜會議，即時研議輔導方案與相關銜接措施。</a:t>
            </a:r>
            <a:br>
              <a:rPr lang="zh-TW" sz="2400">
                <a:solidFill>
                  <a:schemeClr val="dk1"/>
                </a:solidFill>
                <a:latin typeface="Calibri"/>
                <a:ea typeface="Calibri"/>
                <a:cs typeface="Calibri"/>
                <a:sym typeface="Calibri"/>
              </a:rPr>
            </a:br>
            <a:br>
              <a:rPr lang="zh-TW" sz="2400">
                <a:solidFill>
                  <a:schemeClr val="dk1"/>
                </a:solidFill>
                <a:latin typeface="Calibri"/>
                <a:ea typeface="Calibri"/>
                <a:cs typeface="Calibri"/>
                <a:sym typeface="Calibri"/>
              </a:rPr>
            </a:br>
            <a:r>
              <a:rPr lang="zh-TW" sz="2400"/>
              <a:t>常見風險樣態：</a:t>
            </a:r>
            <a:endParaRPr sz="2400"/>
          </a:p>
          <a:p>
            <a:pPr marL="114300" lvl="0" indent="0" algn="l" rtl="0">
              <a:lnSpc>
                <a:spcPct val="100000"/>
              </a:lnSpc>
              <a:spcBef>
                <a:spcPts val="360"/>
              </a:spcBef>
              <a:spcAft>
                <a:spcPts val="0"/>
              </a:spcAft>
              <a:buSzPts val="1800"/>
              <a:buNone/>
            </a:pPr>
            <a:r>
              <a:rPr lang="zh-TW" sz="2400"/>
              <a:t>   -高度自殺、自傷風險</a:t>
            </a:r>
            <a:br>
              <a:rPr lang="zh-TW" sz="2400"/>
            </a:br>
            <a:r>
              <a:rPr lang="zh-TW" sz="2400"/>
              <a:t>   -持續發生之家庭暴力或親密暴力風險</a:t>
            </a:r>
            <a:br>
              <a:rPr lang="zh-TW" sz="2400"/>
            </a:br>
            <a:r>
              <a:rPr lang="zh-TW" sz="2400"/>
              <a:t>   -具潛在攻擊、傷人之風險</a:t>
            </a:r>
            <a:endParaRPr sz="2400"/>
          </a:p>
          <a:p>
            <a:pPr marL="114300" lvl="0" indent="0" algn="l" rtl="0">
              <a:lnSpc>
                <a:spcPct val="100000"/>
              </a:lnSpc>
              <a:spcBef>
                <a:spcPts val="360"/>
              </a:spcBef>
              <a:spcAft>
                <a:spcPts val="0"/>
              </a:spcAft>
              <a:buSzPts val="1800"/>
              <a:buNone/>
            </a:pPr>
            <a:endParaRPr sz="24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b281d29a94_0_6"/>
          <p:cNvSpPr txBox="1">
            <a:spLocks noGrp="1"/>
          </p:cNvSpPr>
          <p:nvPr>
            <p:ph type="title"/>
          </p:nvPr>
        </p:nvSpPr>
        <p:spPr>
          <a:xfrm>
            <a:off x="457200" y="2434113"/>
            <a:ext cx="8229600" cy="11430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zh-TW"/>
              <a:t>高中篇</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3b281d29a94_0_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r" rtl="0">
              <a:lnSpc>
                <a:spcPct val="100000"/>
              </a:lnSpc>
              <a:spcBef>
                <a:spcPts val="0"/>
              </a:spcBef>
              <a:spcAft>
                <a:spcPts val="0"/>
              </a:spcAft>
              <a:buSzPct val="43210"/>
              <a:buNone/>
            </a:pPr>
            <a:r>
              <a:rPr lang="zh-TW" sz="3600">
                <a:solidFill>
                  <a:srgbClr val="FF0000"/>
                </a:solidFill>
              </a:rPr>
              <a:t>國中升高中轉銜輔導特別提醒—系統通報</a:t>
            </a:r>
            <a:endParaRPr sz="3600">
              <a:solidFill>
                <a:srgbClr val="FF0000"/>
              </a:solidFill>
            </a:endParaRPr>
          </a:p>
        </p:txBody>
      </p:sp>
      <p:sp>
        <p:nvSpPr>
          <p:cNvPr id="178" name="Google Shape;178;g3b281d29a94_0_11"/>
          <p:cNvSpPr txBox="1">
            <a:spLocks noGrp="1"/>
          </p:cNvSpPr>
          <p:nvPr>
            <p:ph type="body" idx="1"/>
          </p:nvPr>
        </p:nvSpPr>
        <p:spPr>
          <a:xfrm>
            <a:off x="438350" y="1368151"/>
            <a:ext cx="8248500" cy="39615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1840"/>
              </a:spcBef>
              <a:spcAft>
                <a:spcPts val="0"/>
              </a:spcAft>
              <a:buClr>
                <a:schemeClr val="dk1"/>
              </a:buClr>
              <a:buSzPts val="3200"/>
              <a:buChar char="•"/>
            </a:pPr>
            <a:r>
              <a:rPr lang="zh-TW" sz="2400">
                <a:solidFill>
                  <a:schemeClr val="dk1"/>
                </a:solidFill>
                <a:latin typeface="Calibri"/>
                <a:ea typeface="Calibri"/>
                <a:cs typeface="Calibri"/>
                <a:sym typeface="Calibri"/>
              </a:rPr>
              <a:t>比對功能：【接收校】可向教務處取得全體新生的身分證資料，透過「教育部學生轉銜輔導及服務通報系統」中的【比對功能】，匯入比對入學新生是否為轉銜學生。</a:t>
            </a:r>
            <a:endParaRPr sz="2400">
              <a:solidFill>
                <a:schemeClr val="dk1"/>
              </a:solidFill>
              <a:latin typeface="Calibri"/>
              <a:ea typeface="Calibri"/>
              <a:cs typeface="Calibri"/>
              <a:sym typeface="Calibri"/>
            </a:endParaRPr>
          </a:p>
          <a:p>
            <a:pPr marL="457200" lvl="0" indent="0" algn="l" rtl="0">
              <a:lnSpc>
                <a:spcPct val="100000"/>
              </a:lnSpc>
              <a:spcBef>
                <a:spcPts val="1840"/>
              </a:spcBef>
              <a:spcAft>
                <a:spcPts val="0"/>
              </a:spcAft>
              <a:buNone/>
            </a:pPr>
            <a:r>
              <a:rPr lang="zh-TW" sz="2000">
                <a:solidFill>
                  <a:schemeClr val="dk1"/>
                </a:solidFill>
                <a:latin typeface="Calibri"/>
                <a:ea typeface="Calibri"/>
                <a:cs typeface="Calibri"/>
                <a:sym typeface="Calibri"/>
              </a:rPr>
              <a:t>（當原學校沒有填寫未來就讀學校；或填錯學校；或學生家長改變心意就讀其他學校…等情況，現就讀校仍能透過比對功能，找出通報轉銜輔導的學生)</a:t>
            </a:r>
            <a:endParaRPr sz="2400">
              <a:solidFill>
                <a:schemeClr val="dk1"/>
              </a:solidFill>
              <a:latin typeface="Calibri"/>
              <a:ea typeface="Calibri"/>
              <a:cs typeface="Calibri"/>
              <a:sym typeface="Calibri"/>
            </a:endParaRPr>
          </a:p>
          <a:p>
            <a:pPr marL="342900" lvl="0" indent="-342900" algn="l" rtl="0">
              <a:lnSpc>
                <a:spcPct val="100000"/>
              </a:lnSpc>
              <a:spcBef>
                <a:spcPts val="1840"/>
              </a:spcBef>
              <a:spcAft>
                <a:spcPts val="0"/>
              </a:spcAft>
              <a:buClr>
                <a:schemeClr val="dk1"/>
              </a:buClr>
              <a:buSzPts val="3200"/>
              <a:buChar char="•"/>
            </a:pPr>
            <a:r>
              <a:rPr lang="zh-TW" sz="2400">
                <a:solidFill>
                  <a:schemeClr val="dk1"/>
                </a:solidFill>
                <a:latin typeface="Calibri"/>
                <a:ea typeface="Calibri"/>
                <a:cs typeface="Calibri"/>
                <a:sym typeface="Calibri"/>
              </a:rPr>
              <a:t>可透過新生編班會議機制，將轉銜輔導學生分散編班，</a:t>
            </a:r>
            <a:br>
              <a:rPr lang="zh-TW" sz="2400">
                <a:solidFill>
                  <a:schemeClr val="dk1"/>
                </a:solidFill>
                <a:latin typeface="Calibri"/>
                <a:ea typeface="Calibri"/>
                <a:cs typeface="Calibri"/>
                <a:sym typeface="Calibri"/>
              </a:rPr>
            </a:br>
            <a:r>
              <a:rPr lang="zh-TW" sz="2400">
                <a:solidFill>
                  <a:schemeClr val="dk1"/>
                </a:solidFill>
                <a:latin typeface="Calibri"/>
                <a:ea typeface="Calibri"/>
                <a:cs typeface="Calibri"/>
                <a:sym typeface="Calibri"/>
              </a:rPr>
              <a:t>以利初級輔導</a:t>
            </a:r>
            <a:endParaRPr sz="2000">
              <a:solidFill>
                <a:schemeClr val="dk1"/>
              </a:solidFill>
              <a:latin typeface="Calibri"/>
              <a:ea typeface="Calibri"/>
              <a:cs typeface="Calibri"/>
              <a:sym typeface="Calibri"/>
            </a:endParaRPr>
          </a:p>
          <a:p>
            <a:pPr marL="0" lvl="0" indent="0" algn="l" rtl="0">
              <a:lnSpc>
                <a:spcPct val="100000"/>
              </a:lnSpc>
              <a:spcBef>
                <a:spcPts val="1840"/>
              </a:spcBef>
              <a:spcAft>
                <a:spcPts val="0"/>
              </a:spcAft>
              <a:buNone/>
            </a:pPr>
            <a:br>
              <a:rPr lang="zh-TW" sz="2400">
                <a:solidFill>
                  <a:schemeClr val="dk1"/>
                </a:solidFill>
                <a:latin typeface="Calibri"/>
                <a:ea typeface="Calibri"/>
                <a:cs typeface="Calibri"/>
                <a:sym typeface="Calibri"/>
              </a:rPr>
            </a:br>
            <a:endParaRPr sz="2400">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3b281d29a94_0_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400"/>
              <a:buNone/>
            </a:pPr>
            <a:r>
              <a:rPr lang="zh-TW" sz="3200">
                <a:solidFill>
                  <a:srgbClr val="FF0000"/>
                </a:solidFill>
              </a:rPr>
              <a:t>升高中轉銜輔導特別提醒—主動聯繫</a:t>
            </a:r>
            <a:endParaRPr sz="3200">
              <a:solidFill>
                <a:srgbClr val="FF0000"/>
              </a:solidFill>
            </a:endParaRPr>
          </a:p>
        </p:txBody>
      </p:sp>
      <p:sp>
        <p:nvSpPr>
          <p:cNvPr id="184" name="Google Shape;184;g3b281d29a94_0_16"/>
          <p:cNvSpPr txBox="1">
            <a:spLocks noGrp="1"/>
          </p:cNvSpPr>
          <p:nvPr>
            <p:ph type="body" idx="1"/>
          </p:nvPr>
        </p:nvSpPr>
        <p:spPr>
          <a:xfrm>
            <a:off x="438355" y="1368152"/>
            <a:ext cx="8248500" cy="3276900"/>
          </a:xfrm>
          <a:prstGeom prst="rect">
            <a:avLst/>
          </a:prstGeom>
          <a:noFill/>
          <a:ln>
            <a:noFill/>
          </a:ln>
        </p:spPr>
        <p:txBody>
          <a:bodyPr spcFirstLastPara="1" wrap="square" lIns="91425" tIns="45700" rIns="91425" bIns="45700" anchor="t" anchorCtr="0">
            <a:noAutofit/>
          </a:bodyPr>
          <a:lstStyle/>
          <a:p>
            <a:pPr marL="457200" lvl="0" indent="-342900" algn="l" rtl="0">
              <a:lnSpc>
                <a:spcPct val="100000"/>
              </a:lnSpc>
              <a:spcBef>
                <a:spcPts val="360"/>
              </a:spcBef>
              <a:spcAft>
                <a:spcPts val="0"/>
              </a:spcAft>
              <a:buClr>
                <a:srgbClr val="4B350D"/>
              </a:buClr>
              <a:buSzPts val="1800"/>
              <a:buChar char="•"/>
            </a:pPr>
            <a:r>
              <a:rPr lang="zh-TW" sz="2400">
                <a:solidFill>
                  <a:schemeClr val="dk1"/>
                </a:solidFill>
                <a:latin typeface="Calibri"/>
                <a:ea typeface="Calibri"/>
                <a:cs typeface="Calibri"/>
                <a:sym typeface="Calibri"/>
              </a:rPr>
              <a:t>已向國中端加強宣導：若評估個案處於「高度風險狀態」，除辦理系統轉銜外，可</a:t>
            </a:r>
            <a:r>
              <a:rPr lang="zh-TW" sz="2400">
                <a:solidFill>
                  <a:srgbClr val="FF0000"/>
                </a:solidFill>
                <a:latin typeface="Calibri"/>
                <a:ea typeface="Calibri"/>
                <a:cs typeface="Calibri"/>
                <a:sym typeface="Calibri"/>
              </a:rPr>
              <a:t>主動聯繫</a:t>
            </a:r>
            <a:r>
              <a:rPr lang="zh-TW" sz="2400">
                <a:solidFill>
                  <a:schemeClr val="dk1"/>
                </a:solidFill>
                <a:latin typeface="Calibri"/>
                <a:ea typeface="Calibri"/>
                <a:cs typeface="Calibri"/>
                <a:sym typeface="Calibri"/>
              </a:rPr>
              <a:t>高中端，透過電話聯繫或召開個案轉銜會議，即時研議輔導方案與相關銜接措施。</a:t>
            </a:r>
            <a:br>
              <a:rPr lang="zh-TW" sz="2400">
                <a:solidFill>
                  <a:schemeClr val="dk1"/>
                </a:solidFill>
                <a:latin typeface="Calibri"/>
                <a:ea typeface="Calibri"/>
                <a:cs typeface="Calibri"/>
                <a:sym typeface="Calibri"/>
              </a:rPr>
            </a:br>
            <a:br>
              <a:rPr lang="zh-TW" sz="2400">
                <a:solidFill>
                  <a:schemeClr val="dk1"/>
                </a:solidFill>
                <a:latin typeface="Calibri"/>
                <a:ea typeface="Calibri"/>
                <a:cs typeface="Calibri"/>
                <a:sym typeface="Calibri"/>
              </a:rPr>
            </a:br>
            <a:r>
              <a:rPr lang="zh-TW" sz="2400"/>
              <a:t>常見風險樣態：</a:t>
            </a:r>
            <a:endParaRPr sz="2400"/>
          </a:p>
          <a:p>
            <a:pPr marL="114300" lvl="0" indent="0" algn="l" rtl="0">
              <a:lnSpc>
                <a:spcPct val="100000"/>
              </a:lnSpc>
              <a:spcBef>
                <a:spcPts val="360"/>
              </a:spcBef>
              <a:spcAft>
                <a:spcPts val="0"/>
              </a:spcAft>
              <a:buSzPts val="1800"/>
              <a:buNone/>
            </a:pPr>
            <a:r>
              <a:rPr lang="zh-TW" sz="2400"/>
              <a:t>   -高度自殺、自傷風險</a:t>
            </a:r>
            <a:br>
              <a:rPr lang="zh-TW" sz="2400"/>
            </a:br>
            <a:r>
              <a:rPr lang="zh-TW" sz="2400"/>
              <a:t>   -持續發生之家庭暴力或親密暴力風險</a:t>
            </a:r>
            <a:br>
              <a:rPr lang="zh-TW" sz="2400"/>
            </a:br>
            <a:r>
              <a:rPr lang="zh-TW" sz="2400"/>
              <a:t>   -具潛在攻擊、傷人之風險</a:t>
            </a:r>
            <a:br>
              <a:rPr lang="zh-TW" sz="2400"/>
            </a:br>
            <a:endParaRPr sz="2400"/>
          </a:p>
          <a:p>
            <a:pPr marL="457200" lvl="0" indent="-342900" algn="l" rtl="0">
              <a:spcBef>
                <a:spcPts val="360"/>
              </a:spcBef>
              <a:spcAft>
                <a:spcPts val="0"/>
              </a:spcAft>
              <a:buSzPts val="1800"/>
              <a:buChar char="•"/>
            </a:pPr>
            <a:r>
              <a:rPr lang="zh-TW" sz="2400">
                <a:solidFill>
                  <a:schemeClr val="dk1"/>
                </a:solidFill>
                <a:latin typeface="Calibri"/>
                <a:ea typeface="Calibri"/>
                <a:cs typeface="Calibri"/>
                <a:sym typeface="Calibri"/>
              </a:rPr>
              <a:t>高中輔導團隊亦可針對系統通報之轉銜學生，逐案致電國中端洽詢轉銜需求，並評估風險狀態。</a:t>
            </a:r>
            <a:endParaRPr sz="2400">
              <a:solidFill>
                <a:schemeClr val="dk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412776"/>
            <a:ext cx="8507288" cy="4525963"/>
          </a:xfrm>
        </p:spPr>
        <p:txBody>
          <a:bodyPr/>
          <a:lstStyle/>
          <a:p>
            <a:endParaRPr lang="en-US" altLang="zh-TW" sz="4400" dirty="0"/>
          </a:p>
          <a:p>
            <a:endParaRPr lang="en-US" altLang="zh-TW" sz="4400" dirty="0"/>
          </a:p>
          <a:p>
            <a:pPr algn="ctr"/>
            <a:r>
              <a:rPr lang="zh-TW" altLang="en-US" sz="4400" dirty="0"/>
              <a:t>教育部轉銜系統簡介</a:t>
            </a:r>
            <a:endParaRPr lang="en-US" altLang="zh-TW" sz="4400" dirty="0"/>
          </a:p>
          <a:p>
            <a:pPr marL="0" indent="0">
              <a:buNone/>
            </a:pPr>
            <a:endParaRPr lang="zh-TW" altLang="en-US" dirty="0"/>
          </a:p>
        </p:txBody>
      </p:sp>
    </p:spTree>
    <p:extLst>
      <p:ext uri="{BB962C8B-B14F-4D97-AF65-F5344CB8AC3E}">
        <p14:creationId xmlns:p14="http://schemas.microsoft.com/office/powerpoint/2010/main" val="18621118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3"/>
          <p:cNvSpPr>
            <a:spLocks noGrp="1"/>
          </p:cNvSpPr>
          <p:nvPr>
            <p:ph idx="12"/>
          </p:nvPr>
        </p:nvSpPr>
        <p:spPr/>
        <p:txBody>
          <a:bodyPr>
            <a:normAutofit lnSpcReduction="10000"/>
          </a:bodyPr>
          <a:lstStyle/>
          <a:p>
            <a:endParaRPr lang="zh-TW" altLang="en-US">
              <a:latin typeface="+mj-ea"/>
              <a:ea typeface="+mj-ea"/>
            </a:endParaRPr>
          </a:p>
        </p:txBody>
      </p:sp>
      <p:sp>
        <p:nvSpPr>
          <p:cNvPr id="5" name="投影片編號版面配置區 4"/>
          <p:cNvSpPr>
            <a:spLocks noGrp="1"/>
          </p:cNvSpPr>
          <p:nvPr>
            <p:ph type="sldNum" sz="quarter" idx="4"/>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C0042C15-C746-477B-BA97-A88C9B253CFD}" type="slidenum">
              <a:rPr kumimoji="0" lang="zh-TW" altLang="en-US" sz="1200" b="0" i="0" u="none" strike="noStrike" kern="1200" cap="none" spc="0" normalizeH="0" baseline="0" noProof="0" smtClean="0">
                <a:ln>
                  <a:noFill/>
                </a:ln>
                <a:solidFill>
                  <a:srgbClr val="FFFFFF"/>
                </a:solidFill>
                <a:effectLst/>
                <a:uLnTx/>
                <a:uFillTx/>
                <a:latin typeface="微軟正黑體"/>
                <a:ea typeface="微軟正黑體" panose="020B0604030504040204" pitchFamily="34" charset="-120"/>
                <a:cs typeface="+mj-cs"/>
              </a:rPr>
              <a:pPr marL="0" marR="0" lvl="0" indent="0" algn="ctr" defTabSz="914400" rtl="0" eaLnBrk="1" fontAlgn="base" latinLnBrk="0" hangingPunct="1">
                <a:lnSpc>
                  <a:spcPct val="100000"/>
                </a:lnSpc>
                <a:spcBef>
                  <a:spcPct val="0"/>
                </a:spcBef>
                <a:spcAft>
                  <a:spcPct val="0"/>
                </a:spcAft>
                <a:buClrTx/>
                <a:buSzTx/>
                <a:buFontTx/>
                <a:buNone/>
                <a:tabLst/>
                <a:defRPr/>
              </a:pPr>
              <a:t>45</a:t>
            </a:fld>
            <a:endParaRPr kumimoji="0" lang="zh-TW" altLang="en-US" sz="1200" b="0" i="0" u="none" strike="noStrike" kern="1200" cap="none" spc="0" normalizeH="0" baseline="0" noProof="0" dirty="0">
              <a:ln>
                <a:noFill/>
              </a:ln>
              <a:solidFill>
                <a:srgbClr val="FFFFFF"/>
              </a:solidFill>
              <a:effectLst/>
              <a:uLnTx/>
              <a:uFillTx/>
              <a:latin typeface="微軟正黑體"/>
              <a:ea typeface="微軟正黑體" panose="020B0604030504040204" pitchFamily="34" charset="-120"/>
              <a:cs typeface="+mj-cs"/>
            </a:endParaRPr>
          </a:p>
        </p:txBody>
      </p:sp>
      <p:sp>
        <p:nvSpPr>
          <p:cNvPr id="6" name="標題 5"/>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教育部轉銜系統</a:t>
            </a:r>
            <a:endParaRPr lang="zh-TW" altLang="en-US" dirty="0">
              <a:latin typeface="+mj-ea"/>
            </a:endParaRPr>
          </a:p>
        </p:txBody>
      </p:sp>
      <p:sp>
        <p:nvSpPr>
          <p:cNvPr id="8" name="內容版面配置區 7"/>
          <p:cNvSpPr>
            <a:spLocks noGrp="1"/>
          </p:cNvSpPr>
          <p:nvPr>
            <p:ph idx="1"/>
          </p:nvPr>
        </p:nvSpPr>
        <p:spPr>
          <a:xfrm>
            <a:off x="160041" y="980728"/>
            <a:ext cx="8640960" cy="720079"/>
          </a:xfrm>
        </p:spPr>
        <p:txBody>
          <a:bodyPr>
            <a:noAutofit/>
          </a:bodyPr>
          <a:lstStyle/>
          <a:p>
            <a:r>
              <a:rPr lang="zh-TW" altLang="en-US" dirty="0">
                <a:latin typeface="+mj-ea"/>
              </a:rPr>
              <a:t>首頁　</a:t>
            </a:r>
            <a:r>
              <a:rPr lang="en-US" altLang="zh-TW" dirty="0">
                <a:latin typeface="+mj-ea"/>
              </a:rPr>
              <a:t>http://transfer.edu.tw/</a:t>
            </a:r>
          </a:p>
        </p:txBody>
      </p:sp>
      <p:pic>
        <p:nvPicPr>
          <p:cNvPr id="9" name="圖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4917" y="1700807"/>
            <a:ext cx="8814165" cy="47525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52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內容版面配置區 5"/>
          <p:cNvSpPr>
            <a:spLocks noGrp="1"/>
          </p:cNvSpPr>
          <p:nvPr>
            <p:ph idx="1"/>
          </p:nvPr>
        </p:nvSpPr>
        <p:spPr/>
        <p:txBody>
          <a:bodyPr>
            <a:normAutofit fontScale="92500" lnSpcReduction="20000"/>
          </a:bodyPr>
          <a:lstStyle/>
          <a:p>
            <a:r>
              <a:rPr lang="zh-TW" altLang="en-US" dirty="0">
                <a:latin typeface="+mj-ea"/>
                <a:ea typeface="+mj-ea"/>
              </a:rPr>
              <a:t>系統整體服務架構</a:t>
            </a:r>
          </a:p>
        </p:txBody>
      </p:sp>
      <p:sp>
        <p:nvSpPr>
          <p:cNvPr id="3" name="內容版面配置區 2"/>
          <p:cNvSpPr>
            <a:spLocks noGrp="1"/>
          </p:cNvSpPr>
          <p:nvPr>
            <p:ph idx="12"/>
          </p:nvPr>
        </p:nvSpPr>
        <p:spPr/>
        <p:txBody>
          <a:bodyPr>
            <a:normAutofit lnSpcReduction="10000"/>
          </a:bodyPr>
          <a:lstStyle/>
          <a:p>
            <a:endParaRPr lang="zh-TW" altLang="en-US">
              <a:latin typeface="+mj-ea"/>
              <a:ea typeface="+mj-ea"/>
            </a:endParaRPr>
          </a:p>
        </p:txBody>
      </p:sp>
      <p:sp>
        <p:nvSpPr>
          <p:cNvPr id="4" name="投影片編號版面配置區 3"/>
          <p:cNvSpPr>
            <a:spLocks noGrp="1"/>
          </p:cNvSpPr>
          <p:nvPr>
            <p:ph type="sldNum" sz="quarter" idx="4"/>
          </p:nvPr>
        </p:nvSpPr>
        <p:spPr/>
        <p:txBody>
          <a:bodyPr/>
          <a:lstStyle/>
          <a:p>
            <a:fld id="{CCB3A962-4E9A-4CAD-AEBD-D9734D5F9404}" type="slidenum">
              <a:rPr lang="zh-TW" altLang="en-US" smtClean="0">
                <a:latin typeface="微軟正黑體"/>
              </a:rPr>
              <a:pPr/>
              <a:t>46</a:t>
            </a:fld>
            <a:endParaRPr lang="zh-TW" altLang="en-US" dirty="0">
              <a:latin typeface="微軟正黑體"/>
            </a:endParaRPr>
          </a:p>
        </p:txBody>
      </p:sp>
      <p:sp>
        <p:nvSpPr>
          <p:cNvPr id="5" name="標題 4"/>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貳、系統架構</a:t>
            </a:r>
            <a:endParaRPr lang="zh-TW" altLang="en-US" dirty="0">
              <a:latin typeface="+mj-ea"/>
            </a:endParaRPr>
          </a:p>
        </p:txBody>
      </p:sp>
      <p:sp>
        <p:nvSpPr>
          <p:cNvPr id="53" name="矩形 52"/>
          <p:cNvSpPr/>
          <p:nvPr/>
        </p:nvSpPr>
        <p:spPr>
          <a:xfrm>
            <a:off x="1215352" y="1885707"/>
            <a:ext cx="1550711" cy="764710"/>
          </a:xfrm>
          <a:prstGeom prst="rect">
            <a:avLst/>
          </a:prstGeom>
          <a:solidFill>
            <a:srgbClr val="D282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dirty="0">
                <a:solidFill>
                  <a:prstClr val="black"/>
                </a:solidFill>
                <a:latin typeface="微軟正黑體"/>
                <a:ea typeface="微軟正黑體"/>
              </a:rPr>
              <a:t>通報</a:t>
            </a:r>
            <a:endParaRPr kumimoji="0" lang="en-US" altLang="zh-TW" dirty="0">
              <a:solidFill>
                <a:prstClr val="black"/>
              </a:solidFill>
              <a:latin typeface="微軟正黑體"/>
              <a:ea typeface="微軟正黑體"/>
            </a:endParaRPr>
          </a:p>
          <a:p>
            <a:pPr algn="ctr" fontAlgn="auto">
              <a:spcBef>
                <a:spcPts val="0"/>
              </a:spcBef>
              <a:spcAft>
                <a:spcPts val="0"/>
              </a:spcAft>
            </a:pPr>
            <a:r>
              <a:rPr kumimoji="0" lang="en-US" altLang="zh-TW" dirty="0">
                <a:solidFill>
                  <a:prstClr val="black"/>
                </a:solidFill>
                <a:latin typeface="微軟正黑體"/>
                <a:ea typeface="微軟正黑體"/>
              </a:rPr>
              <a:t>(</a:t>
            </a:r>
            <a:r>
              <a:rPr kumimoji="0" lang="zh-TW" altLang="zh-TW" dirty="0">
                <a:solidFill>
                  <a:prstClr val="black"/>
                </a:solidFill>
              </a:rPr>
              <a:t>轉銜學生</a:t>
            </a:r>
            <a:r>
              <a:rPr kumimoji="0" lang="en-US" altLang="zh-TW" dirty="0">
                <a:solidFill>
                  <a:prstClr val="black"/>
                </a:solidFill>
                <a:latin typeface="微軟正黑體"/>
                <a:ea typeface="微軟正黑體"/>
              </a:rPr>
              <a:t>)</a:t>
            </a:r>
            <a:endParaRPr kumimoji="0" lang="zh-TW" altLang="en-US" dirty="0">
              <a:solidFill>
                <a:prstClr val="black"/>
              </a:solidFill>
              <a:latin typeface="微軟正黑體"/>
              <a:ea typeface="微軟正黑體"/>
            </a:endParaRPr>
          </a:p>
        </p:txBody>
      </p:sp>
      <p:sp>
        <p:nvSpPr>
          <p:cNvPr id="54" name="菱形 53"/>
          <p:cNvSpPr/>
          <p:nvPr/>
        </p:nvSpPr>
        <p:spPr>
          <a:xfrm>
            <a:off x="637600" y="3140639"/>
            <a:ext cx="2706215" cy="1482789"/>
          </a:xfrm>
          <a:prstGeom prst="diamond">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dirty="0">
                <a:solidFill>
                  <a:prstClr val="black"/>
                </a:solidFill>
                <a:latin typeface="微軟正黑體"/>
                <a:ea typeface="微軟正黑體"/>
              </a:rPr>
              <a:t>學生</a:t>
            </a:r>
            <a:endParaRPr kumimoji="0" lang="en-US" altLang="zh-TW" dirty="0">
              <a:solidFill>
                <a:prstClr val="black"/>
              </a:solidFill>
              <a:latin typeface="微軟正黑體"/>
              <a:ea typeface="微軟正黑體"/>
            </a:endParaRPr>
          </a:p>
          <a:p>
            <a:pPr algn="ctr" fontAlgn="auto">
              <a:spcBef>
                <a:spcPts val="0"/>
              </a:spcBef>
              <a:spcAft>
                <a:spcPts val="0"/>
              </a:spcAft>
            </a:pPr>
            <a:r>
              <a:rPr kumimoji="0" lang="zh-TW" altLang="en-US" dirty="0">
                <a:solidFill>
                  <a:prstClr val="black"/>
                </a:solidFill>
                <a:latin typeface="微軟正黑體"/>
                <a:ea typeface="微軟正黑體"/>
              </a:rPr>
              <a:t>異動需要繼續輔導</a:t>
            </a:r>
          </a:p>
        </p:txBody>
      </p:sp>
      <p:sp>
        <p:nvSpPr>
          <p:cNvPr id="55" name="橢圓 54"/>
          <p:cNvSpPr/>
          <p:nvPr/>
        </p:nvSpPr>
        <p:spPr>
          <a:xfrm>
            <a:off x="1471047" y="5552500"/>
            <a:ext cx="1039320" cy="649089"/>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dirty="0">
                <a:solidFill>
                  <a:prstClr val="black"/>
                </a:solidFill>
                <a:latin typeface="微軟正黑體"/>
                <a:ea typeface="微軟正黑體"/>
              </a:rPr>
              <a:t>結案</a:t>
            </a:r>
          </a:p>
        </p:txBody>
      </p:sp>
      <p:sp>
        <p:nvSpPr>
          <p:cNvPr id="56" name="矩形 55"/>
          <p:cNvSpPr/>
          <p:nvPr/>
        </p:nvSpPr>
        <p:spPr>
          <a:xfrm>
            <a:off x="3830264" y="2289021"/>
            <a:ext cx="1614472" cy="851618"/>
          </a:xfrm>
          <a:prstGeom prst="rect">
            <a:avLst/>
          </a:prstGeom>
          <a:solidFill>
            <a:srgbClr val="D282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dirty="0">
                <a:solidFill>
                  <a:prstClr val="black"/>
                </a:solidFill>
                <a:latin typeface="微軟正黑體"/>
                <a:ea typeface="微軟正黑體"/>
              </a:rPr>
              <a:t>轉銜作業</a:t>
            </a:r>
            <a:endParaRPr kumimoji="0" lang="en-US" altLang="zh-TW" dirty="0">
              <a:solidFill>
                <a:prstClr val="black"/>
              </a:solidFill>
              <a:latin typeface="微軟正黑體"/>
              <a:ea typeface="微軟正黑體"/>
            </a:endParaRPr>
          </a:p>
          <a:p>
            <a:pPr algn="ctr" fontAlgn="auto">
              <a:spcBef>
                <a:spcPts val="0"/>
              </a:spcBef>
              <a:spcAft>
                <a:spcPts val="0"/>
              </a:spcAft>
            </a:pPr>
            <a:r>
              <a:rPr kumimoji="0" lang="zh-TW" altLang="en-US" dirty="0">
                <a:solidFill>
                  <a:prstClr val="black"/>
                </a:solidFill>
                <a:latin typeface="微軟正黑體"/>
                <a:ea typeface="微軟正黑體"/>
              </a:rPr>
              <a:t>通報</a:t>
            </a:r>
          </a:p>
        </p:txBody>
      </p:sp>
      <p:sp>
        <p:nvSpPr>
          <p:cNvPr id="57" name="矩形 56"/>
          <p:cNvSpPr/>
          <p:nvPr/>
        </p:nvSpPr>
        <p:spPr>
          <a:xfrm>
            <a:off x="6332706" y="5269967"/>
            <a:ext cx="1550711" cy="504409"/>
          </a:xfrm>
          <a:prstGeom prst="rect">
            <a:avLst/>
          </a:prstGeom>
          <a:solidFill>
            <a:srgbClr val="D282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dirty="0">
                <a:solidFill>
                  <a:prstClr val="black"/>
                </a:solidFill>
                <a:latin typeface="微軟正黑體"/>
                <a:ea typeface="微軟正黑體"/>
              </a:rPr>
              <a:t>比對作業</a:t>
            </a:r>
          </a:p>
        </p:txBody>
      </p:sp>
      <p:cxnSp>
        <p:nvCxnSpPr>
          <p:cNvPr id="59" name="肘形接點 75"/>
          <p:cNvCxnSpPr>
            <a:stCxn id="53" idx="2"/>
            <a:endCxn id="54" idx="0"/>
          </p:cNvCxnSpPr>
          <p:nvPr/>
        </p:nvCxnSpPr>
        <p:spPr>
          <a:xfrm rot="5400000">
            <a:off x="1745597" y="2895528"/>
            <a:ext cx="490222" cy="12700"/>
          </a:xfrm>
          <a:prstGeom prst="bentConnector3">
            <a:avLst>
              <a:gd name="adj1" fmla="val 59055"/>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61" name="肘形接點 77"/>
          <p:cNvCxnSpPr>
            <a:stCxn id="54" idx="3"/>
            <a:endCxn id="56" idx="1"/>
          </p:cNvCxnSpPr>
          <p:nvPr/>
        </p:nvCxnSpPr>
        <p:spPr>
          <a:xfrm flipV="1">
            <a:off x="3343815" y="2714830"/>
            <a:ext cx="486449" cy="1167204"/>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63" name="弧形 62"/>
          <p:cNvSpPr/>
          <p:nvPr/>
        </p:nvSpPr>
        <p:spPr>
          <a:xfrm rot="7797999">
            <a:off x="5117672" y="4641334"/>
            <a:ext cx="1335737" cy="1393451"/>
          </a:xfrm>
          <a:prstGeom prst="arc">
            <a:avLst>
              <a:gd name="adj1" fmla="val 16338498"/>
              <a:gd name="adj2" fmla="val 0"/>
            </a:avLst>
          </a:prstGeom>
          <a:ln w="254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kumimoji="0" lang="zh-TW" altLang="en-US">
              <a:solidFill>
                <a:prstClr val="black"/>
              </a:solidFill>
              <a:latin typeface="微軟正黑體"/>
              <a:ea typeface="微軟正黑體"/>
            </a:endParaRPr>
          </a:p>
        </p:txBody>
      </p:sp>
      <p:cxnSp>
        <p:nvCxnSpPr>
          <p:cNvPr id="64" name="直線單箭頭接點 63"/>
          <p:cNvCxnSpPr>
            <a:stCxn id="92" idx="2"/>
            <a:endCxn id="57" idx="0"/>
          </p:cNvCxnSpPr>
          <p:nvPr/>
        </p:nvCxnSpPr>
        <p:spPr>
          <a:xfrm flipH="1">
            <a:off x="7108062" y="3471908"/>
            <a:ext cx="416459" cy="179805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67" name="弧形 66"/>
          <p:cNvSpPr/>
          <p:nvPr/>
        </p:nvSpPr>
        <p:spPr>
          <a:xfrm rot="4928646" flipV="1">
            <a:off x="6955166" y="4127269"/>
            <a:ext cx="2138711" cy="928158"/>
          </a:xfrm>
          <a:prstGeom prst="arc">
            <a:avLst>
              <a:gd name="adj1" fmla="val 20894273"/>
              <a:gd name="adj2" fmla="val 10251685"/>
            </a:avLst>
          </a:pr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kumimoji="0" lang="zh-TW" altLang="en-US">
              <a:solidFill>
                <a:prstClr val="black"/>
              </a:solidFill>
              <a:latin typeface="微軟正黑體"/>
              <a:ea typeface="微軟正黑體"/>
            </a:endParaRPr>
          </a:p>
        </p:txBody>
      </p:sp>
      <p:sp>
        <p:nvSpPr>
          <p:cNvPr id="69" name="文字方塊 68"/>
          <p:cNvSpPr txBox="1"/>
          <p:nvPr/>
        </p:nvSpPr>
        <p:spPr>
          <a:xfrm>
            <a:off x="1530092" y="5023142"/>
            <a:ext cx="415498"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否</a:t>
            </a:r>
          </a:p>
        </p:txBody>
      </p:sp>
      <p:sp>
        <p:nvSpPr>
          <p:cNvPr id="70" name="文字方塊 69"/>
          <p:cNvSpPr txBox="1"/>
          <p:nvPr/>
        </p:nvSpPr>
        <p:spPr>
          <a:xfrm>
            <a:off x="3208667" y="3442678"/>
            <a:ext cx="415498"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是</a:t>
            </a:r>
          </a:p>
        </p:txBody>
      </p:sp>
      <p:sp>
        <p:nvSpPr>
          <p:cNvPr id="91" name="圓柱 85"/>
          <p:cNvSpPr/>
          <p:nvPr/>
        </p:nvSpPr>
        <p:spPr>
          <a:xfrm>
            <a:off x="3942125" y="4595775"/>
            <a:ext cx="1383598" cy="1290761"/>
          </a:xfrm>
          <a:prstGeom prst="can">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zh-TW" dirty="0">
                <a:solidFill>
                  <a:prstClr val="black"/>
                </a:solidFill>
              </a:rPr>
              <a:t>轉銜學生</a:t>
            </a:r>
            <a:endParaRPr kumimoji="0" lang="en-US" altLang="zh-TW" dirty="0">
              <a:solidFill>
                <a:prstClr val="black"/>
              </a:solidFill>
            </a:endParaRPr>
          </a:p>
          <a:p>
            <a:pPr algn="ctr" fontAlgn="auto">
              <a:spcBef>
                <a:spcPts val="0"/>
              </a:spcBef>
              <a:spcAft>
                <a:spcPts val="0"/>
              </a:spcAft>
            </a:pPr>
            <a:r>
              <a:rPr kumimoji="0" lang="zh-TW" altLang="en-US" dirty="0">
                <a:solidFill>
                  <a:prstClr val="black"/>
                </a:solidFill>
                <a:latin typeface="微軟正黑體"/>
                <a:ea typeface="微軟正黑體"/>
              </a:rPr>
              <a:t>資料庫</a:t>
            </a:r>
          </a:p>
        </p:txBody>
      </p:sp>
      <p:sp>
        <p:nvSpPr>
          <p:cNvPr id="93" name="文字方塊 92"/>
          <p:cNvSpPr txBox="1"/>
          <p:nvPr/>
        </p:nvSpPr>
        <p:spPr>
          <a:xfrm>
            <a:off x="7418635" y="3822813"/>
            <a:ext cx="416460" cy="1200329"/>
          </a:xfrm>
          <a:prstGeom prst="rect">
            <a:avLst/>
          </a:prstGeom>
          <a:noFill/>
        </p:spPr>
        <p:txBody>
          <a:bodyPr wrap="square" rtlCol="0">
            <a:spAutoFit/>
          </a:bodyPr>
          <a:lstStyle/>
          <a:p>
            <a:pPr fontAlgn="auto">
              <a:spcBef>
                <a:spcPts val="0"/>
              </a:spcBef>
              <a:spcAft>
                <a:spcPts val="0"/>
              </a:spcAft>
            </a:pPr>
            <a:r>
              <a:rPr kumimoji="0" lang="zh-TW" altLang="en-US" b="1" dirty="0">
                <a:solidFill>
                  <a:prstClr val="black"/>
                </a:solidFill>
                <a:latin typeface="微軟正黑體"/>
                <a:ea typeface="微軟正黑體"/>
              </a:rPr>
              <a:t>匯入新生</a:t>
            </a:r>
          </a:p>
        </p:txBody>
      </p:sp>
      <p:sp>
        <p:nvSpPr>
          <p:cNvPr id="94" name="文字方塊 93"/>
          <p:cNvSpPr txBox="1"/>
          <p:nvPr/>
        </p:nvSpPr>
        <p:spPr>
          <a:xfrm>
            <a:off x="8512788" y="3779276"/>
            <a:ext cx="479935" cy="1477328"/>
          </a:xfrm>
          <a:prstGeom prst="rect">
            <a:avLst/>
          </a:prstGeom>
          <a:noFill/>
        </p:spPr>
        <p:txBody>
          <a:bodyPr wrap="square" rtlCol="0">
            <a:spAutoFit/>
          </a:bodyPr>
          <a:lstStyle/>
          <a:p>
            <a:pPr fontAlgn="auto">
              <a:spcBef>
                <a:spcPts val="0"/>
              </a:spcBef>
              <a:spcAft>
                <a:spcPts val="0"/>
              </a:spcAft>
            </a:pPr>
            <a:r>
              <a:rPr kumimoji="0" lang="zh-TW" altLang="en-US" b="1" dirty="0">
                <a:solidFill>
                  <a:prstClr val="black"/>
                </a:solidFill>
                <a:latin typeface="微軟正黑體"/>
                <a:ea typeface="微軟正黑體"/>
              </a:rPr>
              <a:t>有</a:t>
            </a:r>
            <a:r>
              <a:rPr kumimoji="0" lang="zh-TW" altLang="zh-TW" b="1" dirty="0">
                <a:solidFill>
                  <a:prstClr val="black"/>
                </a:solidFill>
                <a:latin typeface="Perpetua"/>
                <a:ea typeface="新細明體"/>
              </a:rPr>
              <a:t>轉銜學生</a:t>
            </a:r>
            <a:endParaRPr kumimoji="0" lang="zh-TW" altLang="en-US" b="1" dirty="0">
              <a:solidFill>
                <a:prstClr val="black"/>
              </a:solidFill>
              <a:latin typeface="微軟正黑體"/>
              <a:ea typeface="微軟正黑體"/>
            </a:endParaRPr>
          </a:p>
        </p:txBody>
      </p:sp>
      <p:grpSp>
        <p:nvGrpSpPr>
          <p:cNvPr id="119" name="群組 118"/>
          <p:cNvGrpSpPr/>
          <p:nvPr/>
        </p:nvGrpSpPr>
        <p:grpSpPr>
          <a:xfrm>
            <a:off x="6701354" y="1717113"/>
            <a:ext cx="1702916" cy="1754795"/>
            <a:chOff x="7022159" y="2528752"/>
            <a:chExt cx="1702916" cy="1754795"/>
          </a:xfrm>
        </p:grpSpPr>
        <p:sp>
          <p:nvSpPr>
            <p:cNvPr id="92" name="文字方塊 91"/>
            <p:cNvSpPr txBox="1"/>
            <p:nvPr/>
          </p:nvSpPr>
          <p:spPr>
            <a:xfrm>
              <a:off x="7522160" y="3914215"/>
              <a:ext cx="646331"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學校</a:t>
              </a:r>
            </a:p>
          </p:txBody>
        </p:sp>
        <p:pic>
          <p:nvPicPr>
            <p:cNvPr id="95" name="Picture 7" descr="C:\Program Files (x86)\Microsoft Office\MEDIA\CAGCAT10\j020546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2159" y="2528752"/>
              <a:ext cx="1702916" cy="1584506"/>
            </a:xfrm>
            <a:prstGeom prst="rect">
              <a:avLst/>
            </a:prstGeom>
            <a:noFill/>
            <a:extLst>
              <a:ext uri="{909E8E84-426E-40DD-AFC4-6F175D3DCCD1}">
                <a14:hiddenFill xmlns:a14="http://schemas.microsoft.com/office/drawing/2010/main">
                  <a:solidFill>
                    <a:srgbClr val="FFFFFF"/>
                  </a:solidFill>
                </a14:hiddenFill>
              </a:ext>
            </a:extLst>
          </p:spPr>
        </p:pic>
      </p:grpSp>
      <p:pic>
        <p:nvPicPr>
          <p:cNvPr id="120" name="Picture 5" descr="C:\Users\ychsiao\AppData\Local\Microsoft\Windows\Temporary Internet Files\Content.IE5\03VC1IOJ\1305531477[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666" y="1604907"/>
            <a:ext cx="1550324" cy="1087360"/>
          </a:xfrm>
          <a:prstGeom prst="rect">
            <a:avLst/>
          </a:prstGeom>
          <a:noFill/>
          <a:extLst>
            <a:ext uri="{909E8E84-426E-40DD-AFC4-6F175D3DCCD1}">
              <a14:hiddenFill xmlns:a14="http://schemas.microsoft.com/office/drawing/2010/main">
                <a:solidFill>
                  <a:srgbClr val="FFFFFF"/>
                </a:solidFill>
              </a14:hiddenFill>
            </a:ext>
          </a:extLst>
        </p:spPr>
      </p:pic>
      <p:sp>
        <p:nvSpPr>
          <p:cNvPr id="137" name="矩形 136"/>
          <p:cNvSpPr/>
          <p:nvPr/>
        </p:nvSpPr>
        <p:spPr>
          <a:xfrm>
            <a:off x="5277423" y="3717032"/>
            <a:ext cx="1550711" cy="504409"/>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dirty="0">
                <a:solidFill>
                  <a:prstClr val="black"/>
                </a:solidFill>
                <a:latin typeface="微軟正黑體"/>
                <a:ea typeface="微軟正黑體"/>
              </a:rPr>
              <a:t>轉入</a:t>
            </a:r>
          </a:p>
        </p:txBody>
      </p:sp>
      <p:cxnSp>
        <p:nvCxnSpPr>
          <p:cNvPr id="144" name="直線單箭頭接點 143"/>
          <p:cNvCxnSpPr>
            <a:stCxn id="54" idx="2"/>
            <a:endCxn id="55" idx="0"/>
          </p:cNvCxnSpPr>
          <p:nvPr/>
        </p:nvCxnSpPr>
        <p:spPr>
          <a:xfrm flipH="1">
            <a:off x="1990707" y="4623428"/>
            <a:ext cx="1" cy="92907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45" name="直線單箭頭接點 144"/>
          <p:cNvCxnSpPr>
            <a:stCxn id="56" idx="2"/>
            <a:endCxn id="91" idx="1"/>
          </p:cNvCxnSpPr>
          <p:nvPr/>
        </p:nvCxnSpPr>
        <p:spPr>
          <a:xfrm flipH="1">
            <a:off x="4633924" y="3140639"/>
            <a:ext cx="3576" cy="145513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68" name="文字方塊 67"/>
          <p:cNvSpPr txBox="1"/>
          <p:nvPr/>
        </p:nvSpPr>
        <p:spPr>
          <a:xfrm>
            <a:off x="1414185" y="4361818"/>
            <a:ext cx="1213599" cy="523220"/>
          </a:xfrm>
          <a:prstGeom prst="rect">
            <a:avLst/>
          </a:prstGeom>
          <a:solidFill>
            <a:schemeClr val="accent6">
              <a:lumMod val="20000"/>
              <a:lumOff val="80000"/>
            </a:schemeClr>
          </a:solidFill>
        </p:spPr>
        <p:txBody>
          <a:bodyPr wrap="square" rtlCol="0">
            <a:spAutoFit/>
          </a:bodyPr>
          <a:lstStyle/>
          <a:p>
            <a:pPr fontAlgn="auto">
              <a:spcBef>
                <a:spcPts val="0"/>
              </a:spcBef>
              <a:spcAft>
                <a:spcPts val="0"/>
              </a:spcAft>
            </a:pPr>
            <a:r>
              <a:rPr kumimoji="0" lang="en-US" altLang="zh-TW" sz="1400" b="1" dirty="0">
                <a:solidFill>
                  <a:prstClr val="black"/>
                </a:solidFill>
                <a:latin typeface="微軟正黑體"/>
                <a:ea typeface="微軟正黑體"/>
              </a:rPr>
              <a:t>(</a:t>
            </a:r>
            <a:r>
              <a:rPr kumimoji="0" lang="zh-TW" altLang="en-US" sz="1400" b="1" dirty="0">
                <a:solidFill>
                  <a:prstClr val="black"/>
                </a:solidFill>
                <a:latin typeface="微軟正黑體"/>
                <a:ea typeface="微軟正黑體"/>
              </a:rPr>
              <a:t>畢業、轉學</a:t>
            </a:r>
            <a:br>
              <a:rPr kumimoji="0" lang="en-US" altLang="zh-TW" sz="1400" b="1" dirty="0">
                <a:solidFill>
                  <a:prstClr val="black"/>
                </a:solidFill>
                <a:latin typeface="微軟正黑體"/>
                <a:ea typeface="微軟正黑體"/>
              </a:rPr>
            </a:br>
            <a:r>
              <a:rPr kumimoji="0" lang="zh-TW" altLang="en-US" sz="1400" b="1" dirty="0">
                <a:solidFill>
                  <a:prstClr val="black"/>
                </a:solidFill>
                <a:latin typeface="微軟正黑體"/>
                <a:ea typeface="微軟正黑體"/>
              </a:rPr>
              <a:t> 退學、中輟</a:t>
            </a:r>
            <a:r>
              <a:rPr kumimoji="0" lang="en-US" altLang="zh-TW" sz="1400" b="1" dirty="0">
                <a:solidFill>
                  <a:prstClr val="black"/>
                </a:solidFill>
                <a:latin typeface="微軟正黑體"/>
                <a:ea typeface="微軟正黑體"/>
              </a:rPr>
              <a:t>)</a:t>
            </a:r>
            <a:endParaRPr kumimoji="0" lang="zh-TW" altLang="en-US" sz="1400" b="1" dirty="0">
              <a:solidFill>
                <a:prstClr val="black"/>
              </a:solidFill>
              <a:latin typeface="微軟正黑體"/>
              <a:ea typeface="微軟正黑體"/>
            </a:endParaRPr>
          </a:p>
        </p:txBody>
      </p:sp>
      <p:cxnSp>
        <p:nvCxnSpPr>
          <p:cNvPr id="150" name="直線單箭頭接點 149"/>
          <p:cNvCxnSpPr>
            <a:stCxn id="92" idx="1"/>
            <a:endCxn id="137" idx="3"/>
          </p:cNvCxnSpPr>
          <p:nvPr/>
        </p:nvCxnSpPr>
        <p:spPr>
          <a:xfrm flipH="1">
            <a:off x="6828134" y="3287242"/>
            <a:ext cx="373221" cy="68199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53" name="直線單箭頭接點 152"/>
          <p:cNvCxnSpPr>
            <a:stCxn id="56" idx="2"/>
            <a:endCxn id="137" idx="1"/>
          </p:cNvCxnSpPr>
          <p:nvPr/>
        </p:nvCxnSpPr>
        <p:spPr>
          <a:xfrm>
            <a:off x="4637500" y="3140639"/>
            <a:ext cx="639923" cy="82859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57" name="直線單箭頭接點 156"/>
          <p:cNvCxnSpPr>
            <a:stCxn id="137" idx="1"/>
            <a:endCxn id="91" idx="1"/>
          </p:cNvCxnSpPr>
          <p:nvPr/>
        </p:nvCxnSpPr>
        <p:spPr>
          <a:xfrm flipH="1">
            <a:off x="4633924" y="3969237"/>
            <a:ext cx="643499" cy="62653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60" name="文字方塊 159"/>
          <p:cNvSpPr txBox="1"/>
          <p:nvPr/>
        </p:nvSpPr>
        <p:spPr>
          <a:xfrm>
            <a:off x="4918527" y="3161520"/>
            <a:ext cx="875851" cy="584775"/>
          </a:xfrm>
          <a:prstGeom prst="rect">
            <a:avLst/>
          </a:prstGeom>
          <a:noFill/>
        </p:spPr>
        <p:txBody>
          <a:bodyPr wrap="square" rtlCol="0">
            <a:spAutoFit/>
          </a:bodyPr>
          <a:lstStyle/>
          <a:p>
            <a:pPr fontAlgn="auto">
              <a:spcBef>
                <a:spcPts val="0"/>
              </a:spcBef>
              <a:spcAft>
                <a:spcPts val="0"/>
              </a:spcAft>
            </a:pPr>
            <a:r>
              <a:rPr kumimoji="0" lang="zh-TW" altLang="en-US" sz="1600" b="1" dirty="0">
                <a:solidFill>
                  <a:prstClr val="black"/>
                </a:solidFill>
                <a:latin typeface="微軟正黑體"/>
                <a:ea typeface="微軟正黑體"/>
              </a:rPr>
              <a:t>已知轉入學校</a:t>
            </a:r>
          </a:p>
        </p:txBody>
      </p:sp>
      <p:sp>
        <p:nvSpPr>
          <p:cNvPr id="164" name="弧形 163"/>
          <p:cNvSpPr/>
          <p:nvPr/>
        </p:nvSpPr>
        <p:spPr>
          <a:xfrm rot="16200000">
            <a:off x="5611986" y="2884616"/>
            <a:ext cx="2245123" cy="1579948"/>
          </a:xfrm>
          <a:prstGeom prst="arc">
            <a:avLst/>
          </a:pr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kumimoji="0" lang="zh-TW" altLang="en-US">
              <a:solidFill>
                <a:prstClr val="black"/>
              </a:solidFill>
              <a:latin typeface="微軟正黑體"/>
              <a:ea typeface="微軟正黑體"/>
            </a:endParaRPr>
          </a:p>
        </p:txBody>
      </p:sp>
      <p:sp>
        <p:nvSpPr>
          <p:cNvPr id="165" name="手繪多邊形: 圖案 164"/>
          <p:cNvSpPr/>
          <p:nvPr/>
        </p:nvSpPr>
        <p:spPr>
          <a:xfrm>
            <a:off x="1240325" y="1411922"/>
            <a:ext cx="4698748" cy="2290945"/>
          </a:xfrm>
          <a:custGeom>
            <a:avLst/>
            <a:gdLst>
              <a:gd name="connsiteX0" fmla="*/ 4698748 w 4698748"/>
              <a:gd name="connsiteY0" fmla="*/ 2290945 h 2290945"/>
              <a:gd name="connsiteX1" fmla="*/ 4255128 w 4698748"/>
              <a:gd name="connsiteY1" fmla="*/ 434985 h 2290945"/>
              <a:gd name="connsiteX2" fmla="*/ 2453489 w 4698748"/>
              <a:gd name="connsiteY2" fmla="*/ 419 h 2290945"/>
              <a:gd name="connsiteX3" fmla="*/ 0 w 4698748"/>
              <a:gd name="connsiteY3" fmla="*/ 371611 h 2290945"/>
            </a:gdLst>
            <a:ahLst/>
            <a:cxnLst>
              <a:cxn ang="0">
                <a:pos x="connsiteX0" y="connsiteY0"/>
              </a:cxn>
              <a:cxn ang="0">
                <a:pos x="connsiteX1" y="connsiteY1"/>
              </a:cxn>
              <a:cxn ang="0">
                <a:pos x="connsiteX2" y="connsiteY2"/>
              </a:cxn>
              <a:cxn ang="0">
                <a:pos x="connsiteX3" y="connsiteY3"/>
              </a:cxn>
            </a:cxnLst>
            <a:rect l="l" t="t" r="r" b="b"/>
            <a:pathLst>
              <a:path w="4698748" h="2290945">
                <a:moveTo>
                  <a:pt x="4698748" y="2290945"/>
                </a:moveTo>
                <a:cubicBezTo>
                  <a:pt x="4664043" y="1553842"/>
                  <a:pt x="4629338" y="816739"/>
                  <a:pt x="4255128" y="434985"/>
                </a:cubicBezTo>
                <a:cubicBezTo>
                  <a:pt x="3880918" y="53231"/>
                  <a:pt x="3162677" y="10981"/>
                  <a:pt x="2453489" y="419"/>
                </a:cubicBezTo>
                <a:cubicBezTo>
                  <a:pt x="1744301" y="-10143"/>
                  <a:pt x="872150" y="180734"/>
                  <a:pt x="0" y="371611"/>
                </a:cubicBezTo>
              </a:path>
            </a:pathLst>
          </a:cu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kumimoji="0" lang="zh-TW" altLang="en-US">
              <a:solidFill>
                <a:prstClr val="black"/>
              </a:solidFill>
              <a:latin typeface="微軟正黑體"/>
              <a:ea typeface="微軟正黑體"/>
            </a:endParaRPr>
          </a:p>
        </p:txBody>
      </p:sp>
      <p:pic>
        <p:nvPicPr>
          <p:cNvPr id="163" name="圖片 1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3103" y="2571213"/>
            <a:ext cx="707800" cy="707800"/>
          </a:xfrm>
          <a:prstGeom prst="rect">
            <a:avLst/>
          </a:prstGeom>
        </p:spPr>
      </p:pic>
    </p:spTree>
    <p:extLst>
      <p:ext uri="{BB962C8B-B14F-4D97-AF65-F5344CB8AC3E}">
        <p14:creationId xmlns:p14="http://schemas.microsoft.com/office/powerpoint/2010/main" val="15743666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92500" lnSpcReduction="20000"/>
          </a:bodyPr>
          <a:lstStyle/>
          <a:p>
            <a:r>
              <a:rPr lang="zh-TW" altLang="en-US" dirty="0">
                <a:latin typeface="+mn-ea"/>
                <a:ea typeface="+mn-ea"/>
              </a:rPr>
              <a:t>系統角色</a:t>
            </a:r>
          </a:p>
        </p:txBody>
      </p:sp>
      <p:sp>
        <p:nvSpPr>
          <p:cNvPr id="5" name="投影片編號版面配置區 4"/>
          <p:cNvSpPr>
            <a:spLocks noGrp="1"/>
          </p:cNvSpPr>
          <p:nvPr>
            <p:ph type="sldNum" sz="quarter" idx="4"/>
          </p:nvPr>
        </p:nvSpPr>
        <p:spPr/>
        <p:txBody>
          <a:bodyPr/>
          <a:lstStyle/>
          <a:p>
            <a:fld id="{927595DE-911D-409B-A17D-EFD118024E32}" type="slidenum">
              <a:rPr lang="zh-TW" altLang="en-US" smtClean="0">
                <a:latin typeface="新細明體"/>
                <a:ea typeface="新細明體"/>
              </a:rPr>
              <a:pPr/>
              <a:t>47</a:t>
            </a:fld>
            <a:endParaRPr lang="zh-TW" altLang="en-US" dirty="0">
              <a:latin typeface="新細明體"/>
              <a:ea typeface="新細明體"/>
            </a:endParaRPr>
          </a:p>
        </p:txBody>
      </p:sp>
      <p:sp>
        <p:nvSpPr>
          <p:cNvPr id="7" name="內容版面配置區 6"/>
          <p:cNvSpPr>
            <a:spLocks noGrp="1"/>
          </p:cNvSpPr>
          <p:nvPr>
            <p:ph idx="12"/>
          </p:nvPr>
        </p:nvSpPr>
        <p:spPr/>
        <p:txBody>
          <a:bodyPr>
            <a:normAutofit lnSpcReduction="10000"/>
          </a:bodyPr>
          <a:lstStyle/>
          <a:p>
            <a:endParaRPr lang="zh-TW" altLang="en-US">
              <a:latin typeface="+mn-ea"/>
              <a:ea typeface="+mn-ea"/>
            </a:endParaRPr>
          </a:p>
        </p:txBody>
      </p:sp>
      <p:graphicFrame>
        <p:nvGraphicFramePr>
          <p:cNvPr id="10" name="內容版面配置區 8"/>
          <p:cNvGraphicFramePr>
            <a:graphicFrameLocks noGrp="1"/>
          </p:cNvGraphicFramePr>
          <p:nvPr>
            <p:ph idx="14"/>
            <p:extLst>
              <p:ext uri="{D42A27DB-BD31-4B8C-83A1-F6EECF244321}">
                <p14:modId xmlns:p14="http://schemas.microsoft.com/office/powerpoint/2010/main" val="2671808012"/>
              </p:ext>
            </p:extLst>
          </p:nvPr>
        </p:nvGraphicFramePr>
        <p:xfrm>
          <a:off x="250825" y="1484313"/>
          <a:ext cx="8640960" cy="4825006"/>
        </p:xfrm>
        <a:graphic>
          <a:graphicData uri="http://schemas.openxmlformats.org/drawingml/2006/table">
            <a:tbl>
              <a:tblPr firstRow="1" bandRow="1">
                <a:tableStyleId>{93296810-A885-4BE3-A3E7-6D5BEEA58F35}</a:tableStyleId>
              </a:tblPr>
              <a:tblGrid>
                <a:gridCol w="1465387">
                  <a:extLst>
                    <a:ext uri="{9D8B030D-6E8A-4147-A177-3AD203B41FA5}">
                      <a16:colId xmlns:a16="http://schemas.microsoft.com/office/drawing/2014/main" val="693695451"/>
                    </a:ext>
                  </a:extLst>
                </a:gridCol>
                <a:gridCol w="2489957">
                  <a:extLst>
                    <a:ext uri="{9D8B030D-6E8A-4147-A177-3AD203B41FA5}">
                      <a16:colId xmlns:a16="http://schemas.microsoft.com/office/drawing/2014/main" val="1682258863"/>
                    </a:ext>
                  </a:extLst>
                </a:gridCol>
                <a:gridCol w="4685616">
                  <a:extLst>
                    <a:ext uri="{9D8B030D-6E8A-4147-A177-3AD203B41FA5}">
                      <a16:colId xmlns:a16="http://schemas.microsoft.com/office/drawing/2014/main" val="69099978"/>
                    </a:ext>
                  </a:extLst>
                </a:gridCol>
              </a:tblGrid>
              <a:tr h="447616">
                <a:tc>
                  <a:txBody>
                    <a:bodyPr/>
                    <a:lstStyle/>
                    <a:p>
                      <a:pPr algn="ctr"/>
                      <a:r>
                        <a:rPr lang="zh-TW" altLang="en-US" dirty="0"/>
                        <a:t>角色</a:t>
                      </a:r>
                    </a:p>
                  </a:txBody>
                  <a:tcPr marL="83325" marR="83325"/>
                </a:tc>
                <a:tc>
                  <a:txBody>
                    <a:bodyPr/>
                    <a:lstStyle/>
                    <a:p>
                      <a:pPr algn="ctr"/>
                      <a:r>
                        <a:rPr lang="zh-TW" altLang="en-US" dirty="0"/>
                        <a:t>使用單位</a:t>
                      </a:r>
                    </a:p>
                  </a:txBody>
                  <a:tcPr marL="83325" marR="83325"/>
                </a:tc>
                <a:tc>
                  <a:txBody>
                    <a:bodyPr/>
                    <a:lstStyle/>
                    <a:p>
                      <a:pPr algn="ctr"/>
                      <a:r>
                        <a:rPr lang="zh-TW" altLang="en-US" dirty="0"/>
                        <a:t>說明</a:t>
                      </a:r>
                    </a:p>
                  </a:txBody>
                  <a:tcPr marL="83325" marR="83325"/>
                </a:tc>
                <a:extLst>
                  <a:ext uri="{0D108BD9-81ED-4DB2-BD59-A6C34878D82A}">
                    <a16:rowId xmlns:a16="http://schemas.microsoft.com/office/drawing/2014/main" val="1634105008"/>
                  </a:ext>
                </a:extLst>
              </a:tr>
              <a:tr h="1513094">
                <a:tc>
                  <a:txBody>
                    <a:bodyPr/>
                    <a:lstStyle/>
                    <a:p>
                      <a:r>
                        <a:rPr lang="zh-TW" altLang="en-US" dirty="0"/>
                        <a:t>一般使用者</a:t>
                      </a:r>
                    </a:p>
                  </a:txBody>
                  <a:tcPr marL="83325" marR="833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t>全國各級學校</a:t>
                      </a:r>
                      <a:r>
                        <a:rPr lang="en-US" altLang="zh-TW" sz="1800" dirty="0"/>
                        <a:t>-</a:t>
                      </a:r>
                      <a:r>
                        <a:rPr lang="zh-TW" altLang="en-US" sz="1800" dirty="0"/>
                        <a:t>國民中小學</a:t>
                      </a:r>
                      <a:r>
                        <a:rPr lang="en-US" altLang="zh-TW" sz="1800" dirty="0"/>
                        <a:t>/</a:t>
                      </a:r>
                      <a:r>
                        <a:rPr lang="zh-TW" altLang="en-US" sz="1800" dirty="0"/>
                        <a:t>高中</a:t>
                      </a:r>
                      <a:r>
                        <a:rPr lang="en-US" altLang="zh-TW" sz="1800" dirty="0"/>
                        <a:t>/</a:t>
                      </a:r>
                      <a:r>
                        <a:rPr lang="zh-TW" altLang="en-US" sz="1800" dirty="0"/>
                        <a:t>高職</a:t>
                      </a:r>
                      <a:r>
                        <a:rPr lang="en-US" altLang="zh-TW" sz="1800" dirty="0"/>
                        <a:t>/</a:t>
                      </a:r>
                      <a:r>
                        <a:rPr lang="zh-TW" altLang="en-US" sz="1800" dirty="0"/>
                        <a:t>大專校院</a:t>
                      </a:r>
                      <a:r>
                        <a:rPr lang="en-US" altLang="zh-TW" sz="1800" dirty="0"/>
                        <a:t>/</a:t>
                      </a:r>
                      <a:r>
                        <a:rPr lang="zh-TW" altLang="en-US" sz="1800" dirty="0"/>
                        <a:t>技職校院</a:t>
                      </a:r>
                      <a:endParaRPr lang="en-US" altLang="zh-TW" sz="1800" dirty="0"/>
                    </a:p>
                    <a:p>
                      <a:endParaRPr lang="zh-TW" altLang="en-US" b="1" dirty="0"/>
                    </a:p>
                  </a:txBody>
                  <a:tcPr marL="83325" marR="83325" anchor="ctr"/>
                </a:tc>
                <a:tc>
                  <a:txBody>
                    <a:bodyPr/>
                    <a:lstStyle/>
                    <a:p>
                      <a:pPr marL="285750" indent="-285750">
                        <a:buFont typeface="Arial" panose="020B0604020202020204" pitchFamily="34" charset="0"/>
                        <a:buChar char="•"/>
                      </a:pPr>
                      <a:r>
                        <a:rPr lang="zh-TW" altLang="en-US" dirty="0"/>
                        <a:t>通報</a:t>
                      </a:r>
                      <a:r>
                        <a:rPr kumimoji="0" lang="zh-TW" altLang="zh-TW" sz="1800" b="1" kern="1200" dirty="0">
                          <a:solidFill>
                            <a:schemeClr val="dk1"/>
                          </a:solidFill>
                          <a:effectLst/>
                          <a:latin typeface="+mn-lt"/>
                          <a:ea typeface="+mn-ea"/>
                          <a:cs typeface="+mn-cs"/>
                        </a:rPr>
                        <a:t>轉銜學生</a:t>
                      </a:r>
                      <a:r>
                        <a:rPr lang="zh-TW" altLang="en-US" dirty="0"/>
                        <a:t>轉</a:t>
                      </a:r>
                      <a:r>
                        <a:rPr lang="zh-TW" altLang="en-US"/>
                        <a:t>銜資料。</a:t>
                      </a:r>
                      <a:endParaRPr lang="en-US" altLang="zh-TW" dirty="0"/>
                    </a:p>
                    <a:p>
                      <a:pPr marL="285750" indent="-285750">
                        <a:buFont typeface="Arial" panose="020B0604020202020204" pitchFamily="34" charset="0"/>
                        <a:buChar char="•"/>
                      </a:pPr>
                      <a:r>
                        <a:rPr lang="zh-TW" altLang="en-US" dirty="0"/>
                        <a:t>彙入新生入學資料進行比對</a:t>
                      </a:r>
                      <a:r>
                        <a:rPr kumimoji="0" lang="zh-TW" altLang="zh-TW" sz="1800" b="1" kern="1200" dirty="0">
                          <a:solidFill>
                            <a:schemeClr val="dk1"/>
                          </a:solidFill>
                          <a:effectLst/>
                          <a:latin typeface="+mn-lt"/>
                          <a:ea typeface="+mn-ea"/>
                          <a:cs typeface="+mn-cs"/>
                        </a:rPr>
                        <a:t>轉銜</a:t>
                      </a:r>
                      <a:r>
                        <a:rPr kumimoji="0" lang="zh-TW" altLang="zh-TW" sz="1800" b="1" kern="1200">
                          <a:solidFill>
                            <a:schemeClr val="dk1"/>
                          </a:solidFill>
                          <a:effectLst/>
                          <a:latin typeface="+mn-lt"/>
                          <a:ea typeface="+mn-ea"/>
                          <a:cs typeface="+mn-cs"/>
                        </a:rPr>
                        <a:t>學生</a:t>
                      </a:r>
                      <a:r>
                        <a:rPr lang="zh-TW" altLang="en-US"/>
                        <a:t>資料。</a:t>
                      </a:r>
                      <a:endParaRPr lang="en-US" altLang="zh-TW" dirty="0"/>
                    </a:p>
                    <a:p>
                      <a:pPr marL="285750" indent="-285750">
                        <a:buFont typeface="Arial" panose="020B0604020202020204" pitchFamily="34" charset="0"/>
                        <a:buChar char="•"/>
                      </a:pPr>
                      <a:r>
                        <a:rPr lang="zh-TW" altLang="en-US" dirty="0"/>
                        <a:t>查詢</a:t>
                      </a:r>
                      <a:r>
                        <a:rPr kumimoji="0" lang="zh-TW" altLang="zh-TW" sz="1800" b="1" kern="1200" dirty="0">
                          <a:solidFill>
                            <a:schemeClr val="dk1"/>
                          </a:solidFill>
                          <a:effectLst/>
                          <a:latin typeface="+mn-lt"/>
                          <a:ea typeface="+mn-ea"/>
                          <a:cs typeface="+mn-cs"/>
                        </a:rPr>
                        <a:t>轉銜學生</a:t>
                      </a:r>
                      <a:r>
                        <a:rPr lang="zh-TW" altLang="en-US" dirty="0"/>
                        <a:t>資料，並可列印</a:t>
                      </a:r>
                      <a:r>
                        <a:rPr lang="zh-TW" altLang="en-US"/>
                        <a:t>及下載。</a:t>
                      </a:r>
                      <a:endParaRPr lang="en-US" altLang="zh-TW" dirty="0"/>
                    </a:p>
                    <a:p>
                      <a:pPr marL="285750" indent="-285750">
                        <a:buFont typeface="Arial" panose="020B0604020202020204" pitchFamily="34" charset="0"/>
                        <a:buChar char="•"/>
                      </a:pPr>
                      <a:r>
                        <a:rPr lang="zh-TW" altLang="en-US" dirty="0"/>
                        <a:t>查詢逾</a:t>
                      </a:r>
                      <a:r>
                        <a:rPr lang="en-US" altLang="zh-TW" dirty="0"/>
                        <a:t>6</a:t>
                      </a:r>
                      <a:r>
                        <a:rPr lang="zh-TW" altLang="en-US" dirty="0"/>
                        <a:t>個月轉銜</a:t>
                      </a:r>
                      <a:r>
                        <a:rPr lang="zh-TW" altLang="en-US"/>
                        <a:t>學生名單。</a:t>
                      </a:r>
                      <a:endParaRPr lang="zh-TW" altLang="en-US" dirty="0"/>
                    </a:p>
                  </a:txBody>
                  <a:tcPr marL="83325" marR="83325" anchor="ctr"/>
                </a:tc>
                <a:extLst>
                  <a:ext uri="{0D108BD9-81ED-4DB2-BD59-A6C34878D82A}">
                    <a16:rowId xmlns:a16="http://schemas.microsoft.com/office/drawing/2014/main" val="749112175"/>
                  </a:ext>
                </a:extLst>
              </a:tr>
              <a:tr h="1432148">
                <a:tc>
                  <a:txBody>
                    <a:bodyPr/>
                    <a:lstStyle/>
                    <a:p>
                      <a:r>
                        <a:rPr lang="zh-TW" altLang="en-US" dirty="0"/>
                        <a:t>主管機關</a:t>
                      </a:r>
                    </a:p>
                  </a:txBody>
                  <a:tcPr marL="83325" marR="83325"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t>各直轄市及縣市政府</a:t>
                      </a:r>
                      <a:endParaRPr lang="en-US" altLang="zh-TW" sz="1800" dirty="0"/>
                    </a:p>
                    <a:p>
                      <a:r>
                        <a:rPr lang="zh-TW" altLang="en-US" sz="1800" dirty="0"/>
                        <a:t>國民及學前教育署</a:t>
                      </a:r>
                      <a:endParaRPr lang="en-US" altLang="zh-TW" sz="1800" dirty="0"/>
                    </a:p>
                    <a:p>
                      <a:r>
                        <a:rPr lang="zh-TW" altLang="en-US" sz="1800" dirty="0"/>
                        <a:t>教育部</a:t>
                      </a:r>
                      <a:endParaRPr lang="zh-TW" altLang="en-US" b="1" dirty="0"/>
                    </a:p>
                  </a:txBody>
                  <a:tcPr marL="83325" marR="83325" anchor="ctr"/>
                </a:tc>
                <a:tc>
                  <a:txBody>
                    <a:bodyPr/>
                    <a:lstStyle/>
                    <a:p>
                      <a:pPr marL="285750" indent="-285750">
                        <a:buFont typeface="Arial" panose="020B0604020202020204" pitchFamily="34" charset="0"/>
                        <a:buChar char="•"/>
                      </a:pPr>
                      <a:r>
                        <a:rPr lang="zh-TW" altLang="en-US" dirty="0"/>
                        <a:t>查詢所轄的學校通報資料，並可列印</a:t>
                      </a:r>
                      <a:r>
                        <a:rPr lang="zh-TW" altLang="en-US"/>
                        <a:t>及下載。</a:t>
                      </a:r>
                      <a:endParaRPr lang="en-US" altLang="zh-TW" dirty="0"/>
                    </a:p>
                    <a:p>
                      <a:pPr marL="285750" indent="-285750">
                        <a:buFont typeface="Arial" panose="020B0604020202020204" pitchFamily="34" charset="0"/>
                        <a:buChar char="•"/>
                      </a:pPr>
                      <a:r>
                        <a:rPr lang="zh-TW" altLang="en-US" dirty="0"/>
                        <a:t>查詢所轄逾</a:t>
                      </a:r>
                      <a:r>
                        <a:rPr lang="en-US" altLang="zh-TW" dirty="0"/>
                        <a:t>6</a:t>
                      </a:r>
                      <a:r>
                        <a:rPr lang="zh-TW" altLang="en-US" dirty="0"/>
                        <a:t>個月轉銜</a:t>
                      </a:r>
                      <a:r>
                        <a:rPr lang="zh-TW" altLang="en-US"/>
                        <a:t>學生名單。</a:t>
                      </a:r>
                      <a:endParaRPr lang="zh-TW" altLang="en-US" dirty="0"/>
                    </a:p>
                  </a:txBody>
                  <a:tcPr marL="83325" marR="83325" anchor="ctr"/>
                </a:tc>
                <a:extLst>
                  <a:ext uri="{0D108BD9-81ED-4DB2-BD59-A6C34878D82A}">
                    <a16:rowId xmlns:a16="http://schemas.microsoft.com/office/drawing/2014/main" val="2635386853"/>
                  </a:ext>
                </a:extLst>
              </a:tr>
              <a:tr h="1432148">
                <a:tc>
                  <a:txBody>
                    <a:bodyPr/>
                    <a:lstStyle/>
                    <a:p>
                      <a:r>
                        <a:rPr lang="zh-TW" altLang="en-US" dirty="0"/>
                        <a:t>系統管理者</a:t>
                      </a:r>
                    </a:p>
                  </a:txBody>
                  <a:tcPr marL="83325" marR="83325" anchor="ctr"/>
                </a:tc>
                <a:tc>
                  <a:txBody>
                    <a:bodyPr/>
                    <a:lstStyle/>
                    <a:p>
                      <a:r>
                        <a:rPr lang="zh-TW" altLang="en-US" dirty="0"/>
                        <a:t>教育部</a:t>
                      </a:r>
                      <a:endParaRPr lang="zh-TW" altLang="en-US" b="1" dirty="0"/>
                    </a:p>
                  </a:txBody>
                  <a:tcPr marL="83325" marR="83325" anchor="ctr"/>
                </a:tc>
                <a:tc>
                  <a:txBody>
                    <a:bodyPr/>
                    <a:lstStyle/>
                    <a:p>
                      <a:pPr marL="285750" indent="-285750">
                        <a:buFont typeface="Arial" panose="020B0604020202020204" pitchFamily="34" charset="0"/>
                        <a:buChar char="•"/>
                      </a:pPr>
                      <a:r>
                        <a:rPr lang="zh-TW" altLang="en-US" dirty="0"/>
                        <a:t>帳號</a:t>
                      </a:r>
                      <a:r>
                        <a:rPr lang="zh-TW" altLang="en-US"/>
                        <a:t>權限管理。</a:t>
                      </a:r>
                      <a:endParaRPr lang="en-US" altLang="zh-TW" dirty="0"/>
                    </a:p>
                    <a:p>
                      <a:pPr marL="285750" indent="-285750">
                        <a:buFont typeface="Arial" panose="020B0604020202020204" pitchFamily="34" charset="0"/>
                        <a:buChar char="•"/>
                      </a:pPr>
                      <a:r>
                        <a:rPr lang="zh-TW" altLang="en-US" dirty="0"/>
                        <a:t>查詢</a:t>
                      </a:r>
                      <a:r>
                        <a:rPr kumimoji="0" lang="zh-TW" altLang="zh-TW" sz="1800" b="1" kern="1200" dirty="0">
                          <a:solidFill>
                            <a:schemeClr val="dk1"/>
                          </a:solidFill>
                          <a:effectLst/>
                          <a:latin typeface="+mn-lt"/>
                          <a:ea typeface="+mn-ea"/>
                          <a:cs typeface="+mn-cs"/>
                        </a:rPr>
                        <a:t>轉銜學生</a:t>
                      </a:r>
                      <a:r>
                        <a:rPr lang="zh-TW" altLang="en-US" dirty="0"/>
                        <a:t>轉</a:t>
                      </a:r>
                      <a:r>
                        <a:rPr lang="zh-TW" altLang="en-US"/>
                        <a:t>銜資料。</a:t>
                      </a:r>
                      <a:endParaRPr lang="zh-TW" altLang="en-US" dirty="0"/>
                    </a:p>
                  </a:txBody>
                  <a:tcPr marL="83325" marR="83325" anchor="ctr"/>
                </a:tc>
                <a:extLst>
                  <a:ext uri="{0D108BD9-81ED-4DB2-BD59-A6C34878D82A}">
                    <a16:rowId xmlns:a16="http://schemas.microsoft.com/office/drawing/2014/main" val="1807748251"/>
                  </a:ext>
                </a:extLst>
              </a:tr>
            </a:tbl>
          </a:graphicData>
        </a:graphic>
      </p:graphicFrame>
      <p:sp>
        <p:nvSpPr>
          <p:cNvPr id="9" name="標題 4"/>
          <p:cNvSpPr>
            <a:spLocks noGrp="1"/>
          </p:cNvSpPr>
          <p:nvPr>
            <p:ph type="title"/>
          </p:nvPr>
        </p:nvSpPr>
        <p:spPr>
          <a:xfrm>
            <a:off x="1043608" y="188640"/>
            <a:ext cx="7643192" cy="576065"/>
          </a:xfrm>
        </p:spPr>
        <p:txBody>
          <a:bodyPr/>
          <a:lstStyle/>
          <a:p>
            <a:r>
              <a:rPr lang="zh-TW" altLang="en-US" dirty="0">
                <a:effectLst>
                  <a:outerShdw blurRad="38100" dist="38100" dir="2700000" algn="tl">
                    <a:srgbClr val="000000">
                      <a:alpha val="43137"/>
                    </a:srgbClr>
                  </a:outerShdw>
                </a:effectLst>
                <a:latin typeface="+mj-ea"/>
              </a:rPr>
              <a:t>貳、系統架構</a:t>
            </a:r>
            <a:endParaRPr lang="zh-TW" altLang="en-US" dirty="0">
              <a:latin typeface="+mj-ea"/>
            </a:endParaRPr>
          </a:p>
        </p:txBody>
      </p:sp>
    </p:spTree>
    <p:extLst>
      <p:ext uri="{BB962C8B-B14F-4D97-AF65-F5344CB8AC3E}">
        <p14:creationId xmlns:p14="http://schemas.microsoft.com/office/powerpoint/2010/main" val="5957208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92500" lnSpcReduction="20000"/>
          </a:bodyPr>
          <a:lstStyle/>
          <a:p>
            <a:r>
              <a:rPr lang="zh-TW" altLang="en-US" dirty="0">
                <a:latin typeface="+mj-ea"/>
                <a:ea typeface="+mj-ea"/>
              </a:rPr>
              <a:t>角色群組及管理權限</a:t>
            </a:r>
          </a:p>
        </p:txBody>
      </p:sp>
      <p:graphicFrame>
        <p:nvGraphicFramePr>
          <p:cNvPr id="8" name="內容版面配置區 7"/>
          <p:cNvGraphicFramePr>
            <a:graphicFrameLocks noGrp="1"/>
          </p:cNvGraphicFramePr>
          <p:nvPr>
            <p:ph idx="14"/>
            <p:extLst>
              <p:ext uri="{D42A27DB-BD31-4B8C-83A1-F6EECF244321}">
                <p14:modId xmlns:p14="http://schemas.microsoft.com/office/powerpoint/2010/main" val="514791041"/>
              </p:ext>
            </p:extLst>
          </p:nvPr>
        </p:nvGraphicFramePr>
        <p:xfrm>
          <a:off x="250825" y="1484313"/>
          <a:ext cx="8642350" cy="4824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4"/>
          </p:nvPr>
        </p:nvSpPr>
        <p:spPr/>
        <p:txBody>
          <a:bodyPr/>
          <a:lstStyle/>
          <a:p>
            <a:fld id="{C0042C15-C746-477B-BA97-A88C9B253CFD}" type="slidenum">
              <a:rPr lang="zh-TW" altLang="en-US" smtClean="0">
                <a:latin typeface="微軟正黑體"/>
              </a:rPr>
              <a:pPr/>
              <a:t>48</a:t>
            </a:fld>
            <a:endParaRPr lang="zh-TW" altLang="en-US" dirty="0">
              <a:latin typeface="微軟正黑體"/>
            </a:endParaRPr>
          </a:p>
        </p:txBody>
      </p:sp>
      <p:sp>
        <p:nvSpPr>
          <p:cNvPr id="6" name="標題 5"/>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貳、系統架構</a:t>
            </a:r>
            <a:endParaRPr lang="zh-TW" altLang="en-US" dirty="0">
              <a:latin typeface="+mj-ea"/>
            </a:endParaRPr>
          </a:p>
        </p:txBody>
      </p:sp>
      <p:sp>
        <p:nvSpPr>
          <p:cNvPr id="9" name="矩形 8"/>
          <p:cNvSpPr/>
          <p:nvPr/>
        </p:nvSpPr>
        <p:spPr>
          <a:xfrm>
            <a:off x="1331640" y="3356992"/>
            <a:ext cx="2808312" cy="2808312"/>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0" lang="zh-TW" altLang="en-US">
              <a:solidFill>
                <a:prstClr val="white"/>
              </a:solidFill>
              <a:latin typeface="微軟正黑體"/>
              <a:ea typeface="微軟正黑體"/>
            </a:endParaRPr>
          </a:p>
        </p:txBody>
      </p:sp>
      <p:sp>
        <p:nvSpPr>
          <p:cNvPr id="10" name="矩形 9"/>
          <p:cNvSpPr/>
          <p:nvPr/>
        </p:nvSpPr>
        <p:spPr>
          <a:xfrm>
            <a:off x="4355976" y="3356992"/>
            <a:ext cx="2448272" cy="2808312"/>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0" lang="zh-TW" altLang="en-US">
              <a:solidFill>
                <a:prstClr val="white"/>
              </a:solidFill>
              <a:latin typeface="微軟正黑體"/>
              <a:ea typeface="微軟正黑體"/>
            </a:endParaRPr>
          </a:p>
        </p:txBody>
      </p:sp>
      <p:sp>
        <p:nvSpPr>
          <p:cNvPr id="11" name="矩形 10"/>
          <p:cNvSpPr/>
          <p:nvPr/>
        </p:nvSpPr>
        <p:spPr>
          <a:xfrm>
            <a:off x="7020272" y="3356992"/>
            <a:ext cx="1368152" cy="2808312"/>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0" lang="zh-TW" altLang="en-US">
              <a:solidFill>
                <a:prstClr val="white"/>
              </a:solidFill>
              <a:latin typeface="微軟正黑體"/>
              <a:ea typeface="微軟正黑體"/>
            </a:endParaRPr>
          </a:p>
        </p:txBody>
      </p:sp>
      <p:sp>
        <p:nvSpPr>
          <p:cNvPr id="12" name="文字方塊 11"/>
          <p:cNvSpPr txBox="1"/>
          <p:nvPr/>
        </p:nvSpPr>
        <p:spPr>
          <a:xfrm>
            <a:off x="1317224" y="3356992"/>
            <a:ext cx="784189" cy="369332"/>
          </a:xfrm>
          <a:prstGeom prst="rect">
            <a:avLst/>
          </a:prstGeom>
          <a:solidFill>
            <a:srgbClr val="FF0000"/>
          </a:solidFill>
        </p:spPr>
        <p:txBody>
          <a:bodyPr wrap="none" rtlCol="0">
            <a:spAutoFit/>
          </a:bodyPr>
          <a:lstStyle/>
          <a:p>
            <a:pPr fontAlgn="auto">
              <a:spcBef>
                <a:spcPts val="0"/>
              </a:spcBef>
              <a:spcAft>
                <a:spcPts val="0"/>
              </a:spcAft>
            </a:pPr>
            <a:r>
              <a:rPr kumimoji="0" lang="zh-TW" altLang="en-US" b="1" dirty="0">
                <a:solidFill>
                  <a:srgbClr val="FFFF00"/>
                </a:solidFill>
                <a:latin typeface="微軟正黑體"/>
                <a:ea typeface="微軟正黑體"/>
              </a:rPr>
              <a:t>群組</a:t>
            </a:r>
            <a:r>
              <a:rPr kumimoji="0" lang="en-US" altLang="zh-TW" b="1" dirty="0">
                <a:solidFill>
                  <a:srgbClr val="FFFF00"/>
                </a:solidFill>
                <a:latin typeface="微軟正黑體"/>
                <a:ea typeface="微軟正黑體"/>
              </a:rPr>
              <a:t>1</a:t>
            </a:r>
            <a:endParaRPr kumimoji="0" lang="zh-TW" altLang="en-US" b="1" dirty="0">
              <a:solidFill>
                <a:srgbClr val="FFFF00"/>
              </a:solidFill>
              <a:latin typeface="微軟正黑體"/>
              <a:ea typeface="微軟正黑體"/>
            </a:endParaRPr>
          </a:p>
        </p:txBody>
      </p:sp>
      <p:sp>
        <p:nvSpPr>
          <p:cNvPr id="13" name="文字方塊 12"/>
          <p:cNvSpPr txBox="1"/>
          <p:nvPr/>
        </p:nvSpPr>
        <p:spPr>
          <a:xfrm>
            <a:off x="4355976" y="3358745"/>
            <a:ext cx="784189" cy="369332"/>
          </a:xfrm>
          <a:prstGeom prst="rect">
            <a:avLst/>
          </a:prstGeom>
          <a:solidFill>
            <a:srgbClr val="FF0000"/>
          </a:solidFill>
        </p:spPr>
        <p:txBody>
          <a:bodyPr wrap="none" rtlCol="0">
            <a:spAutoFit/>
          </a:bodyPr>
          <a:lstStyle/>
          <a:p>
            <a:pPr fontAlgn="auto">
              <a:spcBef>
                <a:spcPts val="0"/>
              </a:spcBef>
              <a:spcAft>
                <a:spcPts val="0"/>
              </a:spcAft>
            </a:pPr>
            <a:r>
              <a:rPr kumimoji="0" lang="zh-TW" altLang="en-US" b="1" dirty="0">
                <a:solidFill>
                  <a:srgbClr val="FFFF00"/>
                </a:solidFill>
                <a:latin typeface="微軟正黑體"/>
                <a:ea typeface="微軟正黑體"/>
              </a:rPr>
              <a:t>群組</a:t>
            </a:r>
            <a:r>
              <a:rPr kumimoji="0" lang="en-US" altLang="zh-TW" b="1" dirty="0">
                <a:solidFill>
                  <a:srgbClr val="FFFF00"/>
                </a:solidFill>
                <a:latin typeface="微軟正黑體"/>
                <a:ea typeface="微軟正黑體"/>
              </a:rPr>
              <a:t>2</a:t>
            </a:r>
            <a:endParaRPr kumimoji="0" lang="zh-TW" altLang="en-US" b="1" dirty="0">
              <a:solidFill>
                <a:srgbClr val="FFFF00"/>
              </a:solidFill>
              <a:latin typeface="微軟正黑體"/>
              <a:ea typeface="微軟正黑體"/>
            </a:endParaRPr>
          </a:p>
        </p:txBody>
      </p:sp>
      <p:sp>
        <p:nvSpPr>
          <p:cNvPr id="14" name="文字方塊 13"/>
          <p:cNvSpPr txBox="1"/>
          <p:nvPr/>
        </p:nvSpPr>
        <p:spPr>
          <a:xfrm>
            <a:off x="7006939" y="3356992"/>
            <a:ext cx="784189" cy="369332"/>
          </a:xfrm>
          <a:prstGeom prst="rect">
            <a:avLst/>
          </a:prstGeom>
          <a:solidFill>
            <a:srgbClr val="FF0000"/>
          </a:solidFill>
        </p:spPr>
        <p:txBody>
          <a:bodyPr wrap="none" rtlCol="0">
            <a:spAutoFit/>
          </a:bodyPr>
          <a:lstStyle/>
          <a:p>
            <a:pPr fontAlgn="auto">
              <a:spcBef>
                <a:spcPts val="0"/>
              </a:spcBef>
              <a:spcAft>
                <a:spcPts val="0"/>
              </a:spcAft>
            </a:pPr>
            <a:r>
              <a:rPr kumimoji="0" lang="zh-TW" altLang="en-US" b="1" dirty="0">
                <a:solidFill>
                  <a:srgbClr val="FFFF00"/>
                </a:solidFill>
                <a:latin typeface="微軟正黑體"/>
                <a:ea typeface="微軟正黑體"/>
              </a:rPr>
              <a:t>群組</a:t>
            </a:r>
            <a:r>
              <a:rPr kumimoji="0" lang="en-US" altLang="zh-TW" b="1" dirty="0">
                <a:solidFill>
                  <a:srgbClr val="FFFF00"/>
                </a:solidFill>
                <a:latin typeface="微軟正黑體"/>
                <a:ea typeface="微軟正黑體"/>
              </a:rPr>
              <a:t>3</a:t>
            </a:r>
            <a:endParaRPr kumimoji="0" lang="zh-TW" altLang="en-US" b="1" dirty="0">
              <a:solidFill>
                <a:srgbClr val="FFFF00"/>
              </a:solidFill>
              <a:latin typeface="微軟正黑體"/>
              <a:ea typeface="微軟正黑體"/>
            </a:endParaRPr>
          </a:p>
        </p:txBody>
      </p:sp>
      <p:sp>
        <p:nvSpPr>
          <p:cNvPr id="15" name="文字方塊 14"/>
          <p:cNvSpPr txBox="1"/>
          <p:nvPr/>
        </p:nvSpPr>
        <p:spPr>
          <a:xfrm>
            <a:off x="8430645" y="4149080"/>
            <a:ext cx="463588" cy="523220"/>
          </a:xfrm>
          <a:prstGeom prst="rect">
            <a:avLst/>
          </a:prstGeom>
          <a:noFill/>
        </p:spPr>
        <p:txBody>
          <a:bodyPr wrap="none" rtlCol="0">
            <a:spAutoFit/>
          </a:bodyPr>
          <a:lstStyle/>
          <a:p>
            <a:pPr fontAlgn="auto">
              <a:spcBef>
                <a:spcPts val="0"/>
              </a:spcBef>
              <a:spcAft>
                <a:spcPts val="0"/>
              </a:spcAft>
            </a:pPr>
            <a:r>
              <a:rPr kumimoji="0" lang="en-US" altLang="zh-TW" sz="2800" dirty="0">
                <a:solidFill>
                  <a:prstClr val="black"/>
                </a:solidFill>
                <a:latin typeface="微軟正黑體"/>
                <a:ea typeface="微軟正黑體"/>
              </a:rPr>
              <a:t>…</a:t>
            </a:r>
            <a:endParaRPr kumimoji="0" lang="zh-TW" altLang="en-US" sz="2800" dirty="0">
              <a:solidFill>
                <a:prstClr val="black"/>
              </a:solidFill>
              <a:latin typeface="微軟正黑體"/>
              <a:ea typeface="微軟正黑體"/>
            </a:endParaRPr>
          </a:p>
        </p:txBody>
      </p:sp>
      <p:sp>
        <p:nvSpPr>
          <p:cNvPr id="16" name="文字方塊 15"/>
          <p:cNvSpPr txBox="1"/>
          <p:nvPr/>
        </p:nvSpPr>
        <p:spPr>
          <a:xfrm>
            <a:off x="8430645" y="5672861"/>
            <a:ext cx="463588" cy="523220"/>
          </a:xfrm>
          <a:prstGeom prst="rect">
            <a:avLst/>
          </a:prstGeom>
          <a:noFill/>
        </p:spPr>
        <p:txBody>
          <a:bodyPr wrap="none" rtlCol="0">
            <a:spAutoFit/>
          </a:bodyPr>
          <a:lstStyle/>
          <a:p>
            <a:pPr fontAlgn="auto">
              <a:spcBef>
                <a:spcPts val="0"/>
              </a:spcBef>
              <a:spcAft>
                <a:spcPts val="0"/>
              </a:spcAft>
            </a:pPr>
            <a:r>
              <a:rPr kumimoji="0" lang="en-US" altLang="zh-TW" sz="2800" dirty="0">
                <a:solidFill>
                  <a:prstClr val="black"/>
                </a:solidFill>
                <a:latin typeface="微軟正黑體"/>
                <a:ea typeface="微軟正黑體"/>
              </a:rPr>
              <a:t>…</a:t>
            </a:r>
            <a:endParaRPr kumimoji="0" lang="zh-TW" altLang="en-US" sz="2800" dirty="0">
              <a:solidFill>
                <a:prstClr val="black"/>
              </a:solidFill>
              <a:latin typeface="微軟正黑體"/>
              <a:ea typeface="微軟正黑體"/>
            </a:endParaRPr>
          </a:p>
        </p:txBody>
      </p:sp>
      <p:sp>
        <p:nvSpPr>
          <p:cNvPr id="3" name="內容版面配置區 2"/>
          <p:cNvSpPr>
            <a:spLocks noGrp="1"/>
          </p:cNvSpPr>
          <p:nvPr>
            <p:ph idx="12"/>
          </p:nvPr>
        </p:nvSpPr>
        <p:spPr/>
        <p:txBody>
          <a:bodyPr>
            <a:normAutofit lnSpcReduction="10000"/>
          </a:bodyPr>
          <a:lstStyle/>
          <a:p>
            <a:endParaRPr lang="zh-TW" altLang="en-US"/>
          </a:p>
        </p:txBody>
      </p:sp>
    </p:spTree>
    <p:extLst>
      <p:ext uri="{BB962C8B-B14F-4D97-AF65-F5344CB8AC3E}">
        <p14:creationId xmlns:p14="http://schemas.microsoft.com/office/powerpoint/2010/main" val="10100483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圖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751772"/>
            <a:ext cx="7862152" cy="424556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ea typeface="+mj-ea"/>
              </a:rPr>
              <a:t>系統登入</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49</a:t>
            </a:fld>
            <a:endParaRPr lang="zh-TW" altLang="en-US" dirty="0">
              <a:latin typeface="微軟正黑體"/>
            </a:endParaRPr>
          </a:p>
        </p:txBody>
      </p:sp>
      <p:sp>
        <p:nvSpPr>
          <p:cNvPr id="11" name="圖說文字: 直線加上框線和強調線 10"/>
          <p:cNvSpPr/>
          <p:nvPr/>
        </p:nvSpPr>
        <p:spPr>
          <a:xfrm>
            <a:off x="4911491" y="2276872"/>
            <a:ext cx="3891889" cy="1120752"/>
          </a:xfrm>
          <a:prstGeom prst="accentBorderCallout1">
            <a:avLst>
              <a:gd name="adj1" fmla="val 22215"/>
              <a:gd name="adj2" fmla="val 172"/>
              <a:gd name="adj3" fmla="val 79816"/>
              <a:gd name="adj4" fmla="val -25119"/>
            </a:avLst>
          </a:prstGeom>
          <a:solidFill>
            <a:srgbClr val="F9B073"/>
          </a:solidFill>
          <a:ln>
            <a:solidFill>
              <a:schemeClr val="tx1"/>
            </a:solidFill>
          </a:ln>
        </p:spPr>
        <p:style>
          <a:lnRef idx="3">
            <a:schemeClr val="lt1"/>
          </a:lnRef>
          <a:fillRef idx="1">
            <a:schemeClr val="accent6"/>
          </a:fillRef>
          <a:effectRef idx="1">
            <a:schemeClr val="accent6"/>
          </a:effectRef>
          <a:fontRef idx="minor">
            <a:schemeClr val="lt1"/>
          </a:fontRef>
        </p:style>
        <p:txBody>
          <a:bodyPr rtlCol="0" anchor="ctr"/>
          <a:lstStyle/>
          <a:p>
            <a:pPr marL="285750" indent="-285750" fontAlgn="auto">
              <a:spcBef>
                <a:spcPts val="0"/>
              </a:spcBef>
              <a:spcAft>
                <a:spcPts val="0"/>
              </a:spcAft>
              <a:buFont typeface="Arial" panose="020B0604020202020204" pitchFamily="34" charset="0"/>
              <a:buChar char="•"/>
            </a:pPr>
            <a:r>
              <a:rPr kumimoji="0" lang="zh-TW" altLang="en-US" dirty="0">
                <a:solidFill>
                  <a:prstClr val="black"/>
                </a:solidFill>
              </a:rPr>
              <a:t>使用者帳號以學校代號設定</a:t>
            </a:r>
          </a:p>
          <a:p>
            <a:pPr marL="285750" indent="-285750" fontAlgn="auto">
              <a:spcBef>
                <a:spcPts val="0"/>
              </a:spcBef>
              <a:spcAft>
                <a:spcPts val="0"/>
              </a:spcAft>
              <a:buFont typeface="Arial" panose="020B0604020202020204" pitchFamily="34" charset="0"/>
              <a:buChar char="•"/>
            </a:pPr>
            <a:r>
              <a:rPr kumimoji="0" lang="zh-TW" altLang="en-US" dirty="0">
                <a:solidFill>
                  <a:prstClr val="black"/>
                </a:solidFill>
              </a:rPr>
              <a:t>長度</a:t>
            </a:r>
            <a:r>
              <a:rPr kumimoji="0" lang="en-US" altLang="zh-TW" dirty="0">
                <a:solidFill>
                  <a:prstClr val="black"/>
                </a:solidFill>
              </a:rPr>
              <a:t>6</a:t>
            </a:r>
            <a:r>
              <a:rPr kumimoji="0" lang="zh-TW" altLang="en-US" dirty="0">
                <a:solidFill>
                  <a:prstClr val="black"/>
                </a:solidFill>
              </a:rPr>
              <a:t>碼</a:t>
            </a:r>
            <a:r>
              <a:rPr kumimoji="0" lang="en-US" altLang="zh-TW" dirty="0">
                <a:solidFill>
                  <a:prstClr val="black"/>
                </a:solidFill>
              </a:rPr>
              <a:t>(</a:t>
            </a:r>
            <a:r>
              <a:rPr kumimoji="0" lang="zh-TW" altLang="en-US" dirty="0">
                <a:solidFill>
                  <a:prstClr val="black"/>
                </a:solidFill>
              </a:rPr>
              <a:t>教育部統計處可查詢</a:t>
            </a:r>
            <a:r>
              <a:rPr kumimoji="0" lang="en-US" altLang="zh-TW" dirty="0">
                <a:solidFill>
                  <a:prstClr val="black"/>
                </a:solidFill>
              </a:rPr>
              <a:t>)</a:t>
            </a:r>
          </a:p>
        </p:txBody>
      </p:sp>
      <p:sp>
        <p:nvSpPr>
          <p:cNvPr id="13" name="圖說文字: 直線加上框線和強調線 12"/>
          <p:cNvSpPr/>
          <p:nvPr/>
        </p:nvSpPr>
        <p:spPr>
          <a:xfrm>
            <a:off x="4911491" y="3898167"/>
            <a:ext cx="3891889" cy="2195129"/>
          </a:xfrm>
          <a:prstGeom prst="accentBorderCallout1">
            <a:avLst>
              <a:gd name="adj1" fmla="val 29480"/>
              <a:gd name="adj2" fmla="val -145"/>
              <a:gd name="adj3" fmla="val -18265"/>
              <a:gd name="adj4" fmla="val -25103"/>
            </a:avLst>
          </a:prstGeom>
          <a:solidFill>
            <a:srgbClr val="D28280"/>
          </a:solidFill>
          <a:ln>
            <a:solidFill>
              <a:schemeClr val="tx1"/>
            </a:solidFill>
          </a:ln>
        </p:spPr>
        <p:style>
          <a:lnRef idx="3">
            <a:schemeClr val="lt1"/>
          </a:lnRef>
          <a:fillRef idx="1">
            <a:schemeClr val="accent2"/>
          </a:fillRef>
          <a:effectRef idx="1">
            <a:schemeClr val="accent2"/>
          </a:effectRef>
          <a:fontRef idx="minor">
            <a:schemeClr val="lt1"/>
          </a:fontRef>
        </p:style>
        <p:txBody>
          <a:bodyPr rtlCol="0" anchor="ctr"/>
          <a:lstStyle/>
          <a:p>
            <a:pPr marL="285750" indent="-285750" fontAlgn="auto">
              <a:spcBef>
                <a:spcPts val="0"/>
              </a:spcBef>
              <a:spcAft>
                <a:spcPts val="0"/>
              </a:spcAft>
              <a:buFont typeface="Arial" panose="020B0604020202020204" pitchFamily="34" charset="0"/>
              <a:buChar char="•"/>
            </a:pPr>
            <a:r>
              <a:rPr kumimoji="0" lang="zh-TW" altLang="en-US" dirty="0">
                <a:solidFill>
                  <a:prstClr val="black"/>
                </a:solidFill>
                <a:latin typeface="+mn-ea"/>
              </a:rPr>
              <a:t>密碼為</a:t>
            </a:r>
            <a:r>
              <a:rPr kumimoji="0" lang="en-US" altLang="zh-TW" dirty="0">
                <a:solidFill>
                  <a:prstClr val="black"/>
                </a:solidFill>
                <a:latin typeface="+mn-ea"/>
              </a:rPr>
              <a:t>8</a:t>
            </a:r>
            <a:r>
              <a:rPr kumimoji="0" lang="zh-TW" altLang="en-US" dirty="0">
                <a:solidFill>
                  <a:prstClr val="black"/>
                </a:solidFill>
                <a:latin typeface="+mn-ea"/>
              </a:rPr>
              <a:t>碼以上英數字組合</a:t>
            </a:r>
            <a:endParaRPr kumimoji="0" lang="en-US" altLang="zh-TW" dirty="0">
              <a:solidFill>
                <a:prstClr val="black"/>
              </a:solidFill>
              <a:latin typeface="+mn-ea"/>
            </a:endParaRPr>
          </a:p>
          <a:p>
            <a:pPr marL="285750" indent="-285750" fontAlgn="auto">
              <a:spcBef>
                <a:spcPts val="0"/>
              </a:spcBef>
              <a:spcAft>
                <a:spcPts val="0"/>
              </a:spcAft>
              <a:buFont typeface="Arial" panose="020B0604020202020204" pitchFamily="34" charset="0"/>
              <a:buChar char="•"/>
            </a:pPr>
            <a:r>
              <a:rPr kumimoji="0" lang="zh-TW" altLang="en-US" dirty="0">
                <a:solidFill>
                  <a:prstClr val="black"/>
                </a:solidFill>
                <a:latin typeface="+mn-ea"/>
              </a:rPr>
              <a:t>初次進入系統請修改密碼</a:t>
            </a:r>
            <a:endParaRPr kumimoji="0" lang="en-US" altLang="zh-TW" dirty="0">
              <a:solidFill>
                <a:prstClr val="black"/>
              </a:solidFill>
              <a:latin typeface="+mn-ea"/>
            </a:endParaRPr>
          </a:p>
          <a:p>
            <a:pPr marL="285750" indent="-285750" fontAlgn="auto">
              <a:spcBef>
                <a:spcPts val="0"/>
              </a:spcBef>
              <a:spcAft>
                <a:spcPts val="0"/>
              </a:spcAft>
              <a:buFont typeface="Arial" panose="020B0604020202020204" pitchFamily="34" charset="0"/>
              <a:buChar char="•"/>
            </a:pPr>
            <a:r>
              <a:rPr kumimoji="0" lang="zh-TW" altLang="en-US" dirty="0">
                <a:solidFill>
                  <a:prstClr val="black"/>
                </a:solidFill>
                <a:latin typeface="+mn-ea"/>
              </a:rPr>
              <a:t>密碼不記得</a:t>
            </a:r>
            <a:r>
              <a:rPr kumimoji="0" lang="zh-TW" altLang="en-US">
                <a:solidFill>
                  <a:prstClr val="black"/>
                </a:solidFill>
                <a:latin typeface="+mn-ea"/>
              </a:rPr>
              <a:t>請使用</a:t>
            </a:r>
            <a:r>
              <a:rPr kumimoji="0" lang="zh-TW" altLang="en-US" b="1">
                <a:solidFill>
                  <a:srgbClr val="FFFF00"/>
                </a:solidFill>
                <a:latin typeface="+mn-ea"/>
              </a:rPr>
              <a:t>「忘記密碼」功能</a:t>
            </a:r>
            <a:endParaRPr kumimoji="0" lang="en-US" altLang="zh-TW" b="1" dirty="0">
              <a:solidFill>
                <a:srgbClr val="FFFF00"/>
              </a:solidFill>
              <a:latin typeface="+mn-ea"/>
            </a:endParaRPr>
          </a:p>
          <a:p>
            <a:pPr marL="285750" indent="-285750" fontAlgn="auto">
              <a:spcBef>
                <a:spcPts val="0"/>
              </a:spcBef>
              <a:spcAft>
                <a:spcPts val="0"/>
              </a:spcAft>
              <a:buFont typeface="Arial" panose="020B0604020202020204" pitchFamily="34" charset="0"/>
              <a:buChar char="•"/>
            </a:pPr>
            <a:r>
              <a:rPr kumimoji="0" lang="zh-TW" altLang="en-US" dirty="0">
                <a:solidFill>
                  <a:prstClr val="black"/>
                </a:solidFill>
                <a:latin typeface="+mn-ea"/>
              </a:rPr>
              <a:t>因換承辦人無確實交接之情況，可撥打廠商電話協助查詢密碼</a:t>
            </a:r>
            <a:r>
              <a:rPr lang="en-US" altLang="zh-TW">
                <a:latin typeface="+mn-ea"/>
              </a:rPr>
              <a:t>(02)2392-8953</a:t>
            </a:r>
            <a:r>
              <a:rPr lang="zh-TW" altLang="en-US" dirty="0">
                <a:latin typeface="+mn-ea"/>
              </a:rPr>
              <a:t>、</a:t>
            </a:r>
            <a:r>
              <a:rPr lang="en-US" altLang="zh-TW">
                <a:latin typeface="+mn-ea"/>
              </a:rPr>
              <a:t>(02)2392-8975</a:t>
            </a:r>
            <a:br>
              <a:rPr lang="zh-TW" altLang="en-US" dirty="0">
                <a:latin typeface="+mn-ea"/>
              </a:rPr>
            </a:br>
            <a:r>
              <a:rPr lang="en-US" altLang="zh-TW" dirty="0">
                <a:latin typeface="+mn-ea"/>
                <a:hlinkClick r:id="rId3"/>
              </a:rPr>
              <a:t>transfer@ekera.com.tw</a:t>
            </a:r>
            <a:r>
              <a:rPr kumimoji="0" lang="en-US" altLang="zh-TW" dirty="0">
                <a:solidFill>
                  <a:prstClr val="black"/>
                </a:solidFill>
                <a:latin typeface="+mn-ea"/>
              </a:rPr>
              <a:t>)</a:t>
            </a:r>
            <a:endParaRPr kumimoji="0" lang="zh-TW" altLang="en-US" dirty="0">
              <a:solidFill>
                <a:prstClr val="black"/>
              </a:solidFill>
              <a:latin typeface="+mn-ea"/>
            </a:endParaRPr>
          </a:p>
        </p:txBody>
      </p:sp>
    </p:spTree>
    <p:extLst>
      <p:ext uri="{BB962C8B-B14F-4D97-AF65-F5344CB8AC3E}">
        <p14:creationId xmlns:p14="http://schemas.microsoft.com/office/powerpoint/2010/main" val="2689492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27584" y="1052736"/>
            <a:ext cx="7776864" cy="4525963"/>
          </a:xfrm>
        </p:spPr>
        <p:txBody>
          <a:bodyPr/>
          <a:lstStyle/>
          <a:p>
            <a:pPr>
              <a:buFont typeface="Wingdings" panose="05000000000000000000" pitchFamily="2" charset="2"/>
              <a:buChar char="ü"/>
            </a:pPr>
            <a:r>
              <a:rPr lang="zh-TW" altLang="en-US" dirty="0">
                <a:solidFill>
                  <a:schemeClr val="tx1"/>
                </a:solidFill>
              </a:rPr>
              <a:t>特教學生轉銜</a:t>
            </a:r>
            <a:endParaRPr lang="en-US" altLang="zh-TW" dirty="0">
              <a:solidFill>
                <a:schemeClr val="tx1"/>
              </a:solidFill>
            </a:endParaRPr>
          </a:p>
          <a:p>
            <a:pPr marL="357188" indent="0">
              <a:buNone/>
            </a:pPr>
            <a:r>
              <a:rPr lang="zh-TW" altLang="en-US" dirty="0">
                <a:hlinkClick r:id="rId2"/>
              </a:rPr>
              <a:t>新北市特殊教育學生鑑定安置及就學輔導實施辦法</a:t>
            </a:r>
            <a:endParaRPr lang="en-US" altLang="zh-TW" dirty="0"/>
          </a:p>
          <a:p>
            <a:pPr marL="1524000" indent="-1166813">
              <a:spcBef>
                <a:spcPts val="1200"/>
              </a:spcBef>
              <a:buNone/>
            </a:pPr>
            <a:r>
              <a:rPr lang="zh-TW" altLang="en-US" sz="2800" i="1" dirty="0">
                <a:solidFill>
                  <a:schemeClr val="tx1"/>
                </a:solidFill>
                <a:latin typeface="+mn-ea"/>
              </a:rPr>
              <a:t>第</a:t>
            </a:r>
            <a:r>
              <a:rPr lang="en-US" altLang="zh-TW" sz="2800" i="1" dirty="0">
                <a:solidFill>
                  <a:schemeClr val="tx1"/>
                </a:solidFill>
                <a:latin typeface="+mn-ea"/>
              </a:rPr>
              <a:t>7</a:t>
            </a:r>
            <a:r>
              <a:rPr lang="zh-TW" altLang="en-US" sz="2800" i="1" dirty="0">
                <a:solidFill>
                  <a:schemeClr val="tx1"/>
                </a:solidFill>
                <a:latin typeface="+mn-ea"/>
              </a:rPr>
              <a:t>條  學校、園所應確實執行鑑定安置會議之議決，不得有或變更之情事；對轉換教育階段之特殊教育學生，應確實辦理</a:t>
            </a:r>
            <a:r>
              <a:rPr lang="zh-TW" altLang="en-US" sz="2800" i="1" u="sng" dirty="0">
                <a:solidFill>
                  <a:schemeClr val="tx1"/>
                </a:solidFill>
                <a:latin typeface="+mn-ea"/>
              </a:rPr>
              <a:t>轉銜</a:t>
            </a:r>
            <a:r>
              <a:rPr lang="zh-TW" altLang="en-US" sz="2800" i="1" dirty="0">
                <a:solidFill>
                  <a:schemeClr val="tx1"/>
                </a:solidFill>
                <a:latin typeface="+mn-ea"/>
              </a:rPr>
              <a:t>服務並提供入學輔導。</a:t>
            </a:r>
            <a:endParaRPr lang="en-US" altLang="zh-TW" sz="2800" i="1" dirty="0">
              <a:solidFill>
                <a:schemeClr val="tx1"/>
              </a:solidFill>
              <a:latin typeface="+mn-ea"/>
            </a:endParaRPr>
          </a:p>
          <a:p>
            <a:endParaRPr lang="zh-TW" altLang="en-US" dirty="0"/>
          </a:p>
        </p:txBody>
      </p:sp>
    </p:spTree>
    <p:extLst>
      <p:ext uri="{BB962C8B-B14F-4D97-AF65-F5344CB8AC3E}">
        <p14:creationId xmlns:p14="http://schemas.microsoft.com/office/powerpoint/2010/main" val="35778527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ea typeface="+mj-ea"/>
              </a:rPr>
              <a:t>忘記密碼</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50</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dirty="0">
              <a:latin typeface="+mj-ea"/>
              <a:ea typeface="+mj-ea"/>
            </a:endParaRPr>
          </a:p>
        </p:txBody>
      </p:sp>
      <p:pic>
        <p:nvPicPr>
          <p:cNvPr id="42" name="內容版面配置區 41"/>
          <p:cNvPicPr>
            <a:picLocks noGrp="1" noChangeAspect="1"/>
          </p:cNvPicPr>
          <p:nvPr>
            <p:ph sz="quarter" idx="14"/>
          </p:nvPr>
        </p:nvPicPr>
        <p:blipFill>
          <a:blip r:embed="rId2"/>
          <a:stretch>
            <a:fillRect/>
          </a:stretch>
        </p:blipFill>
        <p:spPr>
          <a:xfrm>
            <a:off x="460298" y="1628775"/>
            <a:ext cx="8305953" cy="5040313"/>
          </a:xfrm>
          <a:prstGeom prst="rect">
            <a:avLst/>
          </a:prstGeom>
        </p:spPr>
      </p:pic>
    </p:spTree>
    <p:extLst>
      <p:ext uri="{BB962C8B-B14F-4D97-AF65-F5344CB8AC3E}">
        <p14:creationId xmlns:p14="http://schemas.microsoft.com/office/powerpoint/2010/main" val="13378484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2" name="內容版面配置區 1"/>
          <p:cNvSpPr>
            <a:spLocks noGrp="1"/>
          </p:cNvSpPr>
          <p:nvPr>
            <p:ph sz="quarter" idx="1"/>
          </p:nvPr>
        </p:nvSpPr>
        <p:spPr/>
        <p:txBody>
          <a:bodyPr>
            <a:normAutofit/>
          </a:bodyPr>
          <a:lstStyle/>
          <a:p>
            <a:pPr marL="342900" indent="-342900">
              <a:buFont typeface="Wingdings" panose="05000000000000000000" pitchFamily="2" charset="2"/>
              <a:buChar char="n"/>
            </a:pPr>
            <a:r>
              <a:rPr lang="zh-TW" altLang="en-US" dirty="0">
                <a:latin typeface="+mj-ea"/>
                <a:ea typeface="+mj-ea"/>
              </a:rPr>
              <a:t>登入後頁面</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51</a:t>
            </a:fld>
            <a:endParaRPr lang="zh-TW" altLang="en-US" dirty="0">
              <a:latin typeface="微軟正黑體"/>
            </a:endParaRPr>
          </a:p>
        </p:txBody>
      </p:sp>
      <p:pic>
        <p:nvPicPr>
          <p:cNvPr id="2050"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004" y="1648376"/>
            <a:ext cx="7920000" cy="44370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7448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ea typeface="+mj-ea"/>
              </a:rPr>
              <a:t>首次登入系統</a:t>
            </a:r>
            <a:r>
              <a:rPr lang="en-US" altLang="zh-TW" dirty="0">
                <a:latin typeface="+mj-ea"/>
                <a:ea typeface="+mj-ea"/>
              </a:rPr>
              <a:t>-</a:t>
            </a:r>
            <a:r>
              <a:rPr lang="zh-TW" altLang="en-US" dirty="0">
                <a:latin typeface="+mj-ea"/>
                <a:ea typeface="+mj-ea"/>
              </a:rPr>
              <a:t>修改基本資料</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52</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pic>
        <p:nvPicPr>
          <p:cNvPr id="8194"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679690"/>
            <a:ext cx="5832649" cy="491764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內容版面配置區 6"/>
          <p:cNvSpPr>
            <a:spLocks noGrp="1"/>
          </p:cNvSpPr>
          <p:nvPr>
            <p:ph sz="quarter" idx="13"/>
          </p:nvPr>
        </p:nvSpPr>
        <p:spPr>
          <a:xfrm>
            <a:off x="380231" y="1844823"/>
            <a:ext cx="2182527" cy="3528392"/>
          </a:xfrm>
        </p:spPr>
        <p:txBody>
          <a:bodyPr>
            <a:normAutofit/>
          </a:bodyPr>
          <a:lstStyle/>
          <a:p>
            <a:r>
              <a:rPr lang="zh-TW" altLang="en-US" dirty="0">
                <a:latin typeface="+mj-ea"/>
                <a:ea typeface="+mj-ea"/>
              </a:rPr>
              <a:t>修改基本資料畫面中，</a:t>
            </a:r>
            <a:r>
              <a:rPr lang="en-US" altLang="zh-TW" dirty="0">
                <a:latin typeface="+mj-ea"/>
                <a:ea typeface="+mj-ea"/>
              </a:rPr>
              <a:t>『</a:t>
            </a:r>
            <a:r>
              <a:rPr lang="zh-TW" altLang="en-US" dirty="0">
                <a:latin typeface="+mj-ea"/>
                <a:ea typeface="+mj-ea"/>
              </a:rPr>
              <a:t>電子信箱</a:t>
            </a:r>
            <a:r>
              <a:rPr lang="en-US" altLang="zh-TW" dirty="0">
                <a:latin typeface="+mj-ea"/>
                <a:ea typeface="+mj-ea"/>
              </a:rPr>
              <a:t>』</a:t>
            </a:r>
            <a:r>
              <a:rPr lang="zh-TW" altLang="en-US" dirty="0">
                <a:latin typeface="+mj-ea"/>
                <a:ea typeface="+mj-ea"/>
              </a:rPr>
              <a:t>為必填欄位</a:t>
            </a:r>
          </a:p>
        </p:txBody>
      </p:sp>
    </p:spTree>
    <p:extLst>
      <p:ext uri="{BB962C8B-B14F-4D97-AF65-F5344CB8AC3E}">
        <p14:creationId xmlns:p14="http://schemas.microsoft.com/office/powerpoint/2010/main" val="1322912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ea typeface="+mj-ea"/>
              </a:rPr>
              <a:t>學校通報轉銜流程</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53</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
        <p:nvSpPr>
          <p:cNvPr id="12" name="矩形 11"/>
          <p:cNvSpPr/>
          <p:nvPr/>
        </p:nvSpPr>
        <p:spPr>
          <a:xfrm>
            <a:off x="673298" y="1762617"/>
            <a:ext cx="1550711" cy="764710"/>
          </a:xfrm>
          <a:prstGeom prst="rect">
            <a:avLst/>
          </a:prstGeom>
          <a:solidFill>
            <a:srgbClr val="D282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通報轉銜</a:t>
            </a:r>
            <a:endParaRPr kumimoji="0" lang="en-US" altLang="zh-TW" b="1" dirty="0">
              <a:solidFill>
                <a:prstClr val="black"/>
              </a:solidFill>
              <a:latin typeface="微軟正黑體"/>
              <a:ea typeface="微軟正黑體"/>
            </a:endParaRPr>
          </a:p>
          <a:p>
            <a:pPr algn="ctr" fontAlgn="auto">
              <a:spcBef>
                <a:spcPts val="0"/>
              </a:spcBef>
              <a:spcAft>
                <a:spcPts val="0"/>
              </a:spcAft>
            </a:pPr>
            <a:r>
              <a:rPr kumimoji="0" lang="en-US" altLang="zh-TW" b="1" dirty="0">
                <a:solidFill>
                  <a:prstClr val="black"/>
                </a:solidFill>
                <a:latin typeface="微軟正黑體"/>
                <a:ea typeface="微軟正黑體"/>
              </a:rPr>
              <a:t>(</a:t>
            </a:r>
            <a:r>
              <a:rPr kumimoji="0" lang="zh-TW" altLang="zh-TW" b="1" dirty="0">
                <a:solidFill>
                  <a:prstClr val="black"/>
                </a:solidFill>
                <a:latin typeface="微軟正黑體"/>
                <a:ea typeface="微軟正黑體"/>
              </a:rPr>
              <a:t>轉銜學生</a:t>
            </a:r>
            <a:r>
              <a:rPr kumimoji="0" lang="en-US" altLang="zh-TW" b="1" dirty="0">
                <a:solidFill>
                  <a:prstClr val="black"/>
                </a:solidFill>
                <a:latin typeface="微軟正黑體"/>
                <a:ea typeface="微軟正黑體"/>
              </a:rPr>
              <a:t>)</a:t>
            </a:r>
            <a:endParaRPr kumimoji="0" lang="zh-TW" altLang="en-US" b="1" dirty="0">
              <a:solidFill>
                <a:prstClr val="black"/>
              </a:solidFill>
              <a:latin typeface="微軟正黑體"/>
              <a:ea typeface="微軟正黑體"/>
            </a:endParaRPr>
          </a:p>
        </p:txBody>
      </p:sp>
      <p:sp>
        <p:nvSpPr>
          <p:cNvPr id="13" name="菱形 12"/>
          <p:cNvSpPr/>
          <p:nvPr/>
        </p:nvSpPr>
        <p:spPr>
          <a:xfrm>
            <a:off x="364146" y="4008115"/>
            <a:ext cx="1847304" cy="1346251"/>
          </a:xfrm>
          <a:prstGeom prst="diamond">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是否已知轉入學校</a:t>
            </a:r>
          </a:p>
        </p:txBody>
      </p:sp>
      <p:sp>
        <p:nvSpPr>
          <p:cNvPr id="19" name="橢圓 18"/>
          <p:cNvSpPr/>
          <p:nvPr/>
        </p:nvSpPr>
        <p:spPr>
          <a:xfrm>
            <a:off x="482042" y="5972918"/>
            <a:ext cx="1611511" cy="649089"/>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通報完成</a:t>
            </a:r>
          </a:p>
        </p:txBody>
      </p:sp>
      <p:sp>
        <p:nvSpPr>
          <p:cNvPr id="21" name="矩形 20"/>
          <p:cNvSpPr/>
          <p:nvPr/>
        </p:nvSpPr>
        <p:spPr>
          <a:xfrm>
            <a:off x="2209970" y="5059775"/>
            <a:ext cx="1614472" cy="457457"/>
          </a:xfrm>
          <a:prstGeom prst="rect">
            <a:avLst/>
          </a:prstGeom>
          <a:solidFill>
            <a:srgbClr val="D282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發送通知信</a:t>
            </a:r>
          </a:p>
        </p:txBody>
      </p:sp>
      <p:cxnSp>
        <p:nvCxnSpPr>
          <p:cNvPr id="23" name="肘形接點 75"/>
          <p:cNvCxnSpPr>
            <a:stCxn id="13" idx="3"/>
            <a:endCxn id="21" idx="0"/>
          </p:cNvCxnSpPr>
          <p:nvPr/>
        </p:nvCxnSpPr>
        <p:spPr>
          <a:xfrm>
            <a:off x="2211450" y="4681241"/>
            <a:ext cx="805756" cy="378534"/>
          </a:xfrm>
          <a:prstGeom prst="bentConnector2">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rot="8368896">
            <a:off x="3090618" y="4336674"/>
            <a:ext cx="1335737" cy="1660245"/>
          </a:xfrm>
          <a:prstGeom prst="arc">
            <a:avLst>
              <a:gd name="adj1" fmla="val 16338498"/>
              <a:gd name="adj2" fmla="val 0"/>
            </a:avLst>
          </a:prstGeom>
          <a:ln w="254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kumimoji="0" lang="zh-TW" altLang="en-US">
              <a:solidFill>
                <a:prstClr val="black"/>
              </a:solidFill>
              <a:latin typeface="微軟正黑體"/>
              <a:ea typeface="微軟正黑體"/>
            </a:endParaRPr>
          </a:p>
        </p:txBody>
      </p:sp>
      <p:sp>
        <p:nvSpPr>
          <p:cNvPr id="28" name="文字方塊 27"/>
          <p:cNvSpPr txBox="1"/>
          <p:nvPr/>
        </p:nvSpPr>
        <p:spPr>
          <a:xfrm>
            <a:off x="866312" y="5418447"/>
            <a:ext cx="415498"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否</a:t>
            </a:r>
          </a:p>
        </p:txBody>
      </p:sp>
      <p:sp>
        <p:nvSpPr>
          <p:cNvPr id="29" name="文字方塊 28"/>
          <p:cNvSpPr txBox="1"/>
          <p:nvPr/>
        </p:nvSpPr>
        <p:spPr>
          <a:xfrm>
            <a:off x="2151108" y="4322224"/>
            <a:ext cx="415498"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是</a:t>
            </a:r>
          </a:p>
        </p:txBody>
      </p:sp>
      <p:cxnSp>
        <p:nvCxnSpPr>
          <p:cNvPr id="37" name="直線單箭頭接點 36"/>
          <p:cNvCxnSpPr>
            <a:stCxn id="13" idx="2"/>
            <a:endCxn id="19" idx="0"/>
          </p:cNvCxnSpPr>
          <p:nvPr/>
        </p:nvCxnSpPr>
        <p:spPr>
          <a:xfrm>
            <a:off x="1287798" y="5354366"/>
            <a:ext cx="0" cy="61855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1" name="直線單箭頭接點 40"/>
          <p:cNvCxnSpPr>
            <a:stCxn id="54" idx="2"/>
            <a:endCxn id="13" idx="0"/>
          </p:cNvCxnSpPr>
          <p:nvPr/>
        </p:nvCxnSpPr>
        <p:spPr>
          <a:xfrm flipH="1">
            <a:off x="1287798" y="3287923"/>
            <a:ext cx="2898" cy="72019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pic>
        <p:nvPicPr>
          <p:cNvPr id="46" name="圖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8301" y="5603113"/>
            <a:ext cx="707800" cy="707800"/>
          </a:xfrm>
          <a:prstGeom prst="rect">
            <a:avLst/>
          </a:prstGeom>
        </p:spPr>
      </p:pic>
      <p:sp>
        <p:nvSpPr>
          <p:cNvPr id="54" name="矩形 53"/>
          <p:cNvSpPr/>
          <p:nvPr/>
        </p:nvSpPr>
        <p:spPr>
          <a:xfrm>
            <a:off x="654549" y="2952607"/>
            <a:ext cx="1272293" cy="335316"/>
          </a:xfrm>
          <a:prstGeom prst="rect">
            <a:avLst/>
          </a:prstGeom>
          <a:solidFill>
            <a:srgbClr val="D282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送出</a:t>
            </a:r>
            <a:r>
              <a:rPr kumimoji="0" lang="en-US" altLang="zh-TW" b="1" dirty="0">
                <a:solidFill>
                  <a:prstClr val="black"/>
                </a:solidFill>
                <a:latin typeface="微軟正黑體"/>
                <a:ea typeface="微軟正黑體"/>
              </a:rPr>
              <a:t>(</a:t>
            </a:r>
            <a:r>
              <a:rPr kumimoji="0" lang="zh-TW" altLang="en-US" b="1" dirty="0">
                <a:solidFill>
                  <a:prstClr val="black"/>
                </a:solidFill>
                <a:latin typeface="微軟正黑體"/>
                <a:ea typeface="微軟正黑體"/>
              </a:rPr>
              <a:t>通報</a:t>
            </a:r>
            <a:r>
              <a:rPr kumimoji="0" lang="en-US" altLang="zh-TW" b="1" dirty="0">
                <a:solidFill>
                  <a:prstClr val="black"/>
                </a:solidFill>
                <a:latin typeface="微軟正黑體"/>
                <a:ea typeface="微軟正黑體"/>
              </a:rPr>
              <a:t>)</a:t>
            </a:r>
            <a:endParaRPr kumimoji="0" lang="zh-TW" altLang="en-US" b="1" dirty="0">
              <a:solidFill>
                <a:prstClr val="black"/>
              </a:solidFill>
              <a:latin typeface="微軟正黑體"/>
              <a:ea typeface="微軟正黑體"/>
            </a:endParaRPr>
          </a:p>
        </p:txBody>
      </p:sp>
      <p:sp>
        <p:nvSpPr>
          <p:cNvPr id="55" name="矩形 54"/>
          <p:cNvSpPr/>
          <p:nvPr/>
        </p:nvSpPr>
        <p:spPr>
          <a:xfrm>
            <a:off x="2728451" y="2952607"/>
            <a:ext cx="1272293" cy="33531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暫存</a:t>
            </a:r>
          </a:p>
        </p:txBody>
      </p:sp>
      <p:sp>
        <p:nvSpPr>
          <p:cNvPr id="56" name="矩形 55"/>
          <p:cNvSpPr/>
          <p:nvPr/>
        </p:nvSpPr>
        <p:spPr>
          <a:xfrm>
            <a:off x="4802353" y="2948477"/>
            <a:ext cx="1272293" cy="33531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列印</a:t>
            </a:r>
          </a:p>
        </p:txBody>
      </p:sp>
      <p:sp>
        <p:nvSpPr>
          <p:cNvPr id="57" name="矩形 56"/>
          <p:cNvSpPr/>
          <p:nvPr/>
        </p:nvSpPr>
        <p:spPr>
          <a:xfrm>
            <a:off x="6876256" y="2948477"/>
            <a:ext cx="1272293" cy="33531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fontAlgn="auto">
              <a:spcBef>
                <a:spcPts val="0"/>
              </a:spcBef>
              <a:spcAft>
                <a:spcPts val="0"/>
              </a:spcAft>
            </a:pPr>
            <a:r>
              <a:rPr kumimoji="0" lang="zh-TW" altLang="en-US" b="1" dirty="0">
                <a:solidFill>
                  <a:prstClr val="black"/>
                </a:solidFill>
                <a:latin typeface="微軟正黑體"/>
                <a:ea typeface="微軟正黑體"/>
              </a:rPr>
              <a:t>下載</a:t>
            </a:r>
          </a:p>
        </p:txBody>
      </p:sp>
      <p:cxnSp>
        <p:nvCxnSpPr>
          <p:cNvPr id="86" name="肘形接點 75"/>
          <p:cNvCxnSpPr>
            <a:stCxn id="21" idx="2"/>
            <a:endCxn id="19" idx="6"/>
          </p:cNvCxnSpPr>
          <p:nvPr/>
        </p:nvCxnSpPr>
        <p:spPr>
          <a:xfrm rot="5400000">
            <a:off x="2165265" y="5445521"/>
            <a:ext cx="780231" cy="923653"/>
          </a:xfrm>
          <a:prstGeom prst="bentConnector2">
            <a:avLst/>
          </a:prstGeom>
          <a:ln w="19050">
            <a:tailEnd type="arrow"/>
          </a:ln>
        </p:spPr>
        <p:style>
          <a:lnRef idx="1">
            <a:schemeClr val="accent1"/>
          </a:lnRef>
          <a:fillRef idx="0">
            <a:schemeClr val="accent1"/>
          </a:fillRef>
          <a:effectRef idx="0">
            <a:schemeClr val="accent1"/>
          </a:effectRef>
          <a:fontRef idx="minor">
            <a:schemeClr val="tx1"/>
          </a:fontRef>
        </p:style>
      </p:cxnSp>
      <p:grpSp>
        <p:nvGrpSpPr>
          <p:cNvPr id="89" name="群組 88"/>
          <p:cNvGrpSpPr/>
          <p:nvPr/>
        </p:nvGrpSpPr>
        <p:grpSpPr>
          <a:xfrm>
            <a:off x="4316110" y="5059775"/>
            <a:ext cx="1446160" cy="1490217"/>
            <a:chOff x="4105569" y="4402789"/>
            <a:chExt cx="1702916" cy="1754795"/>
          </a:xfrm>
        </p:grpSpPr>
        <p:pic>
          <p:nvPicPr>
            <p:cNvPr id="35" name="Picture 7" descr="C:\Program Files (x86)\Microsoft Office\MEDIA\CAGCAT10\j020546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5569" y="4402789"/>
              <a:ext cx="1702916" cy="1584506"/>
            </a:xfrm>
            <a:prstGeom prst="rect">
              <a:avLst/>
            </a:prstGeom>
            <a:noFill/>
            <a:extLst>
              <a:ext uri="{909E8E84-426E-40DD-AFC4-6F175D3DCCD1}">
                <a14:hiddenFill xmlns:a14="http://schemas.microsoft.com/office/drawing/2010/main">
                  <a:solidFill>
                    <a:srgbClr val="FFFFFF"/>
                  </a:solidFill>
                </a14:hiddenFill>
              </a:ext>
            </a:extLst>
          </p:spPr>
        </p:pic>
        <p:sp>
          <p:nvSpPr>
            <p:cNvPr id="34" name="文字方塊 33"/>
            <p:cNvSpPr txBox="1"/>
            <p:nvPr/>
          </p:nvSpPr>
          <p:spPr>
            <a:xfrm>
              <a:off x="4368830" y="5788252"/>
              <a:ext cx="1107996"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轉入學校</a:t>
              </a:r>
            </a:p>
          </p:txBody>
        </p:sp>
      </p:grpSp>
      <p:cxnSp>
        <p:nvCxnSpPr>
          <p:cNvPr id="90" name="肘形接點 75"/>
          <p:cNvCxnSpPr>
            <a:stCxn id="12" idx="2"/>
            <a:endCxn id="54" idx="0"/>
          </p:cNvCxnSpPr>
          <p:nvPr/>
        </p:nvCxnSpPr>
        <p:spPr>
          <a:xfrm rot="5400000">
            <a:off x="1157035" y="2660988"/>
            <a:ext cx="425280" cy="157958"/>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93" name="肘形接點 75"/>
          <p:cNvCxnSpPr>
            <a:stCxn id="12" idx="2"/>
            <a:endCxn id="55" idx="0"/>
          </p:cNvCxnSpPr>
          <p:nvPr/>
        </p:nvCxnSpPr>
        <p:spPr>
          <a:xfrm rot="16200000" flipH="1">
            <a:off x="2193986" y="1781995"/>
            <a:ext cx="425280" cy="1915944"/>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96" name="肘形接點 75"/>
          <p:cNvCxnSpPr>
            <a:stCxn id="12" idx="2"/>
            <a:endCxn id="56" idx="0"/>
          </p:cNvCxnSpPr>
          <p:nvPr/>
        </p:nvCxnSpPr>
        <p:spPr>
          <a:xfrm rot="16200000" flipH="1">
            <a:off x="3233002" y="742979"/>
            <a:ext cx="421150" cy="3989846"/>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00" name="肘形接點 75"/>
          <p:cNvCxnSpPr>
            <a:stCxn id="12" idx="2"/>
            <a:endCxn id="57" idx="0"/>
          </p:cNvCxnSpPr>
          <p:nvPr/>
        </p:nvCxnSpPr>
        <p:spPr>
          <a:xfrm rot="16200000" flipH="1">
            <a:off x="4269953" y="-293973"/>
            <a:ext cx="421150" cy="6063749"/>
          </a:xfrm>
          <a:prstGeom prst="bentConnector3">
            <a:avLst>
              <a:gd name="adj1" fmla="val 50000"/>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12" name="肘形接點 75"/>
          <p:cNvCxnSpPr>
            <a:stCxn id="55" idx="3"/>
            <a:endCxn id="12" idx="3"/>
          </p:cNvCxnSpPr>
          <p:nvPr/>
        </p:nvCxnSpPr>
        <p:spPr>
          <a:xfrm flipH="1" flipV="1">
            <a:off x="2224009" y="2144972"/>
            <a:ext cx="1776735" cy="975293"/>
          </a:xfrm>
          <a:prstGeom prst="bentConnector3">
            <a:avLst>
              <a:gd name="adj1" fmla="val -12866"/>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17" name="文字方塊 116"/>
          <p:cNvSpPr txBox="1"/>
          <p:nvPr/>
        </p:nvSpPr>
        <p:spPr>
          <a:xfrm>
            <a:off x="3178111" y="1818713"/>
            <a:ext cx="646331" cy="369332"/>
          </a:xfrm>
          <a:prstGeom prst="rect">
            <a:avLst/>
          </a:prstGeom>
          <a:noFill/>
        </p:spPr>
        <p:txBody>
          <a:bodyPr wrap="none" rtlCol="0">
            <a:spAutoFit/>
          </a:bodyPr>
          <a:lstStyle/>
          <a:p>
            <a:pPr fontAlgn="auto">
              <a:spcBef>
                <a:spcPts val="0"/>
              </a:spcBef>
              <a:spcAft>
                <a:spcPts val="0"/>
              </a:spcAft>
            </a:pPr>
            <a:r>
              <a:rPr kumimoji="0" lang="zh-TW" altLang="en-US" b="1" dirty="0">
                <a:solidFill>
                  <a:prstClr val="black"/>
                </a:solidFill>
                <a:latin typeface="微軟正黑體"/>
                <a:ea typeface="微軟正黑體"/>
              </a:rPr>
              <a:t>修改</a:t>
            </a:r>
          </a:p>
        </p:txBody>
      </p:sp>
      <p:pic>
        <p:nvPicPr>
          <p:cNvPr id="118" name="圖片 117"/>
          <p:cNvPicPr/>
          <p:nvPr/>
        </p:nvPicPr>
        <p:blipFill rotWithShape="1">
          <a:blip r:embed="rId4" cstate="screen">
            <a:extLst>
              <a:ext uri="{28A0092B-C50C-407E-A947-70E740481C1C}">
                <a14:useLocalDpi xmlns:a14="http://schemas.microsoft.com/office/drawing/2010/main"/>
              </a:ext>
            </a:extLst>
          </a:blip>
          <a:srcRect/>
          <a:stretch/>
        </p:blipFill>
        <p:spPr bwMode="auto">
          <a:xfrm>
            <a:off x="4818562" y="3330830"/>
            <a:ext cx="1209713" cy="1719992"/>
          </a:xfrm>
          <a:prstGeom prst="rect">
            <a:avLst/>
          </a:prstGeom>
          <a:noFill/>
          <a:ln>
            <a:noFill/>
          </a:ln>
        </p:spPr>
      </p:pic>
      <p:pic>
        <p:nvPicPr>
          <p:cNvPr id="121" name="圖片 120"/>
          <p:cNvPicPr/>
          <p:nvPr/>
        </p:nvPicPr>
        <p:blipFill rotWithShape="1">
          <a:blip r:embed="rId5" cstate="screen">
            <a:extLst>
              <a:ext uri="{28A0092B-C50C-407E-A947-70E740481C1C}">
                <a14:useLocalDpi xmlns:a14="http://schemas.microsoft.com/office/drawing/2010/main"/>
              </a:ext>
            </a:extLst>
          </a:blip>
          <a:srcRect/>
          <a:stretch/>
        </p:blipFill>
        <p:spPr bwMode="auto">
          <a:xfrm>
            <a:off x="6293304" y="3376301"/>
            <a:ext cx="2671184" cy="1701201"/>
          </a:xfrm>
          <a:prstGeom prst="rect">
            <a:avLst/>
          </a:prstGeom>
          <a:noFill/>
          <a:ln>
            <a:noFill/>
          </a:ln>
        </p:spPr>
      </p:pic>
    </p:spTree>
    <p:extLst>
      <p:ext uri="{BB962C8B-B14F-4D97-AF65-F5344CB8AC3E}">
        <p14:creationId xmlns:p14="http://schemas.microsoft.com/office/powerpoint/2010/main" val="36976733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2" name="內容版面配置區 1"/>
          <p:cNvSpPr>
            <a:spLocks noGrp="1"/>
          </p:cNvSpPr>
          <p:nvPr>
            <p:ph sz="quarter" idx="1"/>
          </p:nvPr>
        </p:nvSpPr>
        <p:spPr/>
        <p:txBody>
          <a:bodyPr>
            <a:normAutofit/>
          </a:bodyPr>
          <a:lstStyle/>
          <a:p>
            <a:pPr marL="342900" indent="-342900">
              <a:buFont typeface="Wingdings" panose="05000000000000000000" pitchFamily="2" charset="2"/>
              <a:buChar char="n"/>
            </a:pPr>
            <a:r>
              <a:rPr lang="zh-TW" altLang="en-US" dirty="0">
                <a:latin typeface="+mj-ea"/>
                <a:ea typeface="+mj-ea"/>
              </a:rPr>
              <a:t>一般使用者－轉銜通報</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54</a:t>
            </a:fld>
            <a:endParaRPr lang="zh-TW" altLang="en-US" dirty="0">
              <a:latin typeface="微軟正黑體"/>
            </a:endParaRPr>
          </a:p>
        </p:txBody>
      </p:sp>
      <p:pic>
        <p:nvPicPr>
          <p:cNvPr id="3074" name="圖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628800"/>
            <a:ext cx="6668309" cy="366256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圖片 1"/>
          <p:cNvPicPr>
            <a:picLocks noChangeAspect="1" noChangeArrowheads="1"/>
          </p:cNvPicPr>
          <p:nvPr/>
        </p:nvPicPr>
        <p:blipFill>
          <a:blip r:embed="rId4">
            <a:extLst>
              <a:ext uri="{28A0092B-C50C-407E-A947-70E740481C1C}">
                <a14:useLocalDpi xmlns:a14="http://schemas.microsoft.com/office/drawing/2010/main" val="0"/>
              </a:ext>
            </a:extLst>
          </a:blip>
          <a:srcRect t="45872"/>
          <a:stretch>
            <a:fillRect/>
          </a:stretch>
        </p:blipFill>
        <p:spPr bwMode="auto">
          <a:xfrm>
            <a:off x="4267283" y="4729634"/>
            <a:ext cx="4553221" cy="17939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矩形 11"/>
          <p:cNvSpPr/>
          <p:nvPr/>
        </p:nvSpPr>
        <p:spPr>
          <a:xfrm>
            <a:off x="7159677" y="1628800"/>
            <a:ext cx="1836755" cy="2819304"/>
          </a:xfrm>
          <a:prstGeom prst="rect">
            <a:avLst/>
          </a:prstGeom>
        </p:spPr>
        <p:txBody>
          <a:bodyPr vert="horz">
            <a:noAutofit/>
          </a:bodyPr>
          <a:lstStyle/>
          <a:p>
            <a:pPr marL="274320" indent="-274320">
              <a:lnSpc>
                <a:spcPct val="150000"/>
              </a:lnSpc>
              <a:spcBef>
                <a:spcPts val="580"/>
              </a:spcBef>
              <a:buClr>
                <a:schemeClr val="tx1">
                  <a:lumMod val="85000"/>
                  <a:lumOff val="15000"/>
                </a:schemeClr>
              </a:buClr>
              <a:buSzPct val="85000"/>
              <a:buFont typeface="Wingdings 2"/>
              <a:buChar char=""/>
            </a:pPr>
            <a:r>
              <a:rPr kumimoji="0" lang="zh-TW" altLang="en-US" sz="2000" dirty="0">
                <a:latin typeface="+mj-ea"/>
                <a:ea typeface="+mj-ea"/>
              </a:rPr>
              <a:t>點選單筆通報後，輸入轉銜學生身分證字號</a:t>
            </a:r>
          </a:p>
        </p:txBody>
      </p:sp>
      <p:sp>
        <p:nvSpPr>
          <p:cNvPr id="16" name="矩形 15"/>
          <p:cNvSpPr/>
          <p:nvPr/>
        </p:nvSpPr>
        <p:spPr>
          <a:xfrm>
            <a:off x="395536" y="5601863"/>
            <a:ext cx="3763476" cy="487111"/>
          </a:xfrm>
          <a:prstGeom prst="rect">
            <a:avLst/>
          </a:prstGeom>
        </p:spPr>
        <p:txBody>
          <a:bodyPr vert="horz">
            <a:noAutofit/>
          </a:bodyPr>
          <a:lstStyle/>
          <a:p>
            <a:pPr marL="274320" indent="-274320">
              <a:lnSpc>
                <a:spcPct val="150000"/>
              </a:lnSpc>
              <a:spcBef>
                <a:spcPts val="580"/>
              </a:spcBef>
              <a:buClr>
                <a:schemeClr val="tx1">
                  <a:lumMod val="85000"/>
                  <a:lumOff val="15000"/>
                </a:schemeClr>
              </a:buClr>
              <a:buSzPct val="85000"/>
              <a:buFont typeface="Wingdings 2"/>
              <a:buChar char=""/>
            </a:pPr>
            <a:r>
              <a:rPr kumimoji="0" lang="zh-TW" altLang="en-US" sz="2000" dirty="0">
                <a:latin typeface="+mj-ea"/>
                <a:ea typeface="+mj-ea"/>
              </a:rPr>
              <a:t>選擇使用「</a:t>
            </a:r>
            <a:r>
              <a:rPr kumimoji="0" lang="zh-TW" altLang="en-US" sz="2000" dirty="0">
                <a:latin typeface="+mj-ea"/>
              </a:rPr>
              <a:t>舊</a:t>
            </a:r>
            <a:r>
              <a:rPr kumimoji="0" lang="zh-TW" altLang="en-US" sz="2000" dirty="0">
                <a:latin typeface="+mj-ea"/>
                <a:ea typeface="+mj-ea"/>
              </a:rPr>
              <a:t>版」或是「</a:t>
            </a:r>
            <a:r>
              <a:rPr kumimoji="0" lang="zh-TW" altLang="en-US" sz="2000" dirty="0">
                <a:latin typeface="+mj-ea"/>
              </a:rPr>
              <a:t>新</a:t>
            </a:r>
            <a:r>
              <a:rPr kumimoji="0" lang="zh-TW" altLang="en-US" sz="2000" dirty="0">
                <a:latin typeface="+mj-ea"/>
                <a:ea typeface="+mj-ea"/>
              </a:rPr>
              <a:t>版」的通報表</a:t>
            </a:r>
          </a:p>
        </p:txBody>
      </p:sp>
    </p:spTree>
    <p:extLst>
      <p:ext uri="{BB962C8B-B14F-4D97-AF65-F5344CB8AC3E}">
        <p14:creationId xmlns:p14="http://schemas.microsoft.com/office/powerpoint/2010/main" val="42248265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圖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1124744"/>
            <a:ext cx="4762872"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舊版</a:t>
            </a:r>
          </a:p>
        </p:txBody>
      </p:sp>
      <p:sp>
        <p:nvSpPr>
          <p:cNvPr id="6" name="投影片編號版面配置區 5"/>
          <p:cNvSpPr>
            <a:spLocks noGrp="1"/>
          </p:cNvSpPr>
          <p:nvPr>
            <p:ph type="sldNum" sz="quarter" idx="12"/>
          </p:nvPr>
        </p:nvSpPr>
        <p:spPr>
          <a:xfrm>
            <a:off x="9612591" y="6534782"/>
            <a:ext cx="288000" cy="288000"/>
          </a:xfrm>
        </p:spPr>
        <p:txBody>
          <a:bodyPr/>
          <a:lstStyle/>
          <a:p>
            <a:fld id="{C0042C15-C746-477B-BA97-A88C9B253CFD}" type="slidenum">
              <a:rPr lang="zh-TW" altLang="en-US" smtClean="0">
                <a:latin typeface="微軟正黑體"/>
              </a:rPr>
              <a:pPr/>
              <a:t>55</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dirty="0">
              <a:latin typeface="+mj-ea"/>
              <a:ea typeface="+mj-ea"/>
            </a:endParaRPr>
          </a:p>
        </p:txBody>
      </p:sp>
      <p:sp>
        <p:nvSpPr>
          <p:cNvPr id="20" name="內容版面配置區 6"/>
          <p:cNvSpPr>
            <a:spLocks noGrp="1"/>
          </p:cNvSpPr>
          <p:nvPr>
            <p:ph sz="quarter" idx="13"/>
          </p:nvPr>
        </p:nvSpPr>
        <p:spPr>
          <a:xfrm>
            <a:off x="255146" y="1736811"/>
            <a:ext cx="3687713" cy="4797971"/>
          </a:xfrm>
        </p:spPr>
        <p:txBody>
          <a:bodyPr>
            <a:normAutofit fontScale="92500" lnSpcReduction="10000"/>
          </a:bodyPr>
          <a:lstStyle/>
          <a:p>
            <a:r>
              <a:rPr lang="zh-TW" altLang="en-US" sz="2000" dirty="0">
                <a:solidFill>
                  <a:srgbClr val="FF0000"/>
                </a:solidFill>
                <a:latin typeface="+mj-ea"/>
                <a:ea typeface="+mj-ea"/>
              </a:rPr>
              <a:t>紅色星號</a:t>
            </a:r>
            <a:r>
              <a:rPr lang="zh-TW" altLang="en-US" sz="2000" dirty="0">
                <a:latin typeface="+mj-ea"/>
                <a:ea typeface="+mj-ea"/>
              </a:rPr>
              <a:t>為必填欄位、</a:t>
            </a:r>
            <a:r>
              <a:rPr lang="zh-TW" altLang="en-US" sz="2000" dirty="0">
                <a:solidFill>
                  <a:srgbClr val="0070C0"/>
                </a:solidFill>
                <a:latin typeface="+mj-ea"/>
                <a:ea typeface="+mj-ea"/>
              </a:rPr>
              <a:t>藍色星號</a:t>
            </a:r>
            <a:r>
              <a:rPr lang="zh-TW" altLang="en-US" sz="2000" dirty="0">
                <a:latin typeface="+mj-ea"/>
                <a:ea typeface="+mj-ea"/>
              </a:rPr>
              <a:t>為需符合條件才免填寫欄位。</a:t>
            </a:r>
            <a:endParaRPr lang="en-US" altLang="zh-TW" sz="2000" dirty="0">
              <a:latin typeface="+mj-ea"/>
              <a:ea typeface="+mj-ea"/>
            </a:endParaRPr>
          </a:p>
          <a:p>
            <a:r>
              <a:rPr lang="zh-TW" altLang="en-US" sz="2000" dirty="0">
                <a:solidFill>
                  <a:prstClr val="black"/>
                </a:solidFill>
              </a:rPr>
              <a:t>監護人同緊急聯絡人請勾選，系統會自動帶入緊急聯絡人資料。</a:t>
            </a:r>
            <a:endParaRPr lang="en-US" altLang="zh-TW" sz="2000" dirty="0">
              <a:solidFill>
                <a:prstClr val="black"/>
              </a:solidFill>
            </a:endParaRPr>
          </a:p>
          <a:p>
            <a:r>
              <a:rPr lang="zh-TW" altLang="en-US" sz="2000" dirty="0">
                <a:solidFill>
                  <a:prstClr val="black"/>
                </a:solidFill>
              </a:rPr>
              <a:t>就讀學校為系統自動帶入，如不正確，請至基本資料修改。</a:t>
            </a:r>
            <a:endParaRPr lang="en-US" altLang="zh-TW" sz="2000" dirty="0">
              <a:solidFill>
                <a:prstClr val="black"/>
              </a:solidFill>
            </a:endParaRPr>
          </a:p>
          <a:p>
            <a:r>
              <a:rPr lang="zh-TW" altLang="en-US" sz="2000" dirty="0">
                <a:solidFill>
                  <a:prstClr val="black"/>
                </a:solidFill>
              </a:rPr>
              <a:t>通報當日學生滿</a:t>
            </a:r>
            <a:r>
              <a:rPr lang="zh-TW" altLang="en-US" sz="2000" b="1" dirty="0">
                <a:solidFill>
                  <a:srgbClr val="FF0000"/>
                </a:solidFill>
              </a:rPr>
              <a:t>１８</a:t>
            </a:r>
            <a:r>
              <a:rPr lang="zh-TW" altLang="en-US" sz="2000" dirty="0">
                <a:solidFill>
                  <a:prstClr val="black"/>
                </a:solidFill>
              </a:rPr>
              <a:t>歲，監護人資料可免填；已告知轉銜輔導措施後，法定代理人欄位可免填。</a:t>
            </a:r>
          </a:p>
        </p:txBody>
      </p:sp>
    </p:spTree>
    <p:extLst>
      <p:ext uri="{BB962C8B-B14F-4D97-AF65-F5344CB8AC3E}">
        <p14:creationId xmlns:p14="http://schemas.microsoft.com/office/powerpoint/2010/main" val="4029293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新版</a:t>
            </a:r>
            <a:r>
              <a:rPr lang="en-US" altLang="zh-TW" dirty="0">
                <a:latin typeface="+mj-ea"/>
              </a:rPr>
              <a:t>(</a:t>
            </a:r>
            <a:r>
              <a:rPr lang="zh-TW" altLang="en-US" dirty="0">
                <a:latin typeface="+mj-ea"/>
              </a:rPr>
              <a:t>基本資料</a:t>
            </a:r>
            <a:r>
              <a:rPr lang="en-US" altLang="zh-TW" dirty="0">
                <a:latin typeface="+mj-ea"/>
              </a:rPr>
              <a:t>)</a:t>
            </a:r>
            <a:endParaRPr lang="zh-TW" altLang="en-US" dirty="0">
              <a:latin typeface="+mj-ea"/>
            </a:endParaRPr>
          </a:p>
        </p:txBody>
      </p:sp>
      <p:sp>
        <p:nvSpPr>
          <p:cNvPr id="6" name="投影片編號版面配置區 5"/>
          <p:cNvSpPr>
            <a:spLocks noGrp="1"/>
          </p:cNvSpPr>
          <p:nvPr>
            <p:ph type="sldNum" sz="quarter" idx="12"/>
          </p:nvPr>
        </p:nvSpPr>
        <p:spPr>
          <a:xfrm>
            <a:off x="9612591" y="6534782"/>
            <a:ext cx="288000" cy="288000"/>
          </a:xfrm>
        </p:spPr>
        <p:txBody>
          <a:bodyPr/>
          <a:lstStyle/>
          <a:p>
            <a:fld id="{C0042C15-C746-477B-BA97-A88C9B253CFD}" type="slidenum">
              <a:rPr lang="zh-TW" altLang="en-US" smtClean="0">
                <a:latin typeface="微軟正黑體"/>
              </a:rPr>
              <a:pPr/>
              <a:t>56</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
        <p:nvSpPr>
          <p:cNvPr id="20" name="內容版面配置區 6"/>
          <p:cNvSpPr>
            <a:spLocks noGrp="1"/>
          </p:cNvSpPr>
          <p:nvPr>
            <p:ph sz="quarter" idx="13"/>
          </p:nvPr>
        </p:nvSpPr>
        <p:spPr>
          <a:xfrm>
            <a:off x="251520" y="1871966"/>
            <a:ext cx="2880320" cy="4348802"/>
          </a:xfrm>
        </p:spPr>
        <p:txBody>
          <a:bodyPr>
            <a:normAutofit/>
          </a:bodyPr>
          <a:lstStyle/>
          <a:p>
            <a:r>
              <a:rPr lang="zh-TW" altLang="en-US" sz="2000" dirty="0">
                <a:solidFill>
                  <a:srgbClr val="FF0000"/>
                </a:solidFill>
                <a:latin typeface="+mj-ea"/>
                <a:ea typeface="+mj-ea"/>
              </a:rPr>
              <a:t>紅色星號</a:t>
            </a:r>
            <a:r>
              <a:rPr lang="zh-TW" altLang="en-US" sz="2000" dirty="0">
                <a:latin typeface="+mj-ea"/>
                <a:ea typeface="+mj-ea"/>
              </a:rPr>
              <a:t>為必填欄位、</a:t>
            </a:r>
            <a:r>
              <a:rPr lang="zh-TW" altLang="en-US" sz="2000" dirty="0">
                <a:solidFill>
                  <a:srgbClr val="0070C0"/>
                </a:solidFill>
                <a:latin typeface="+mj-ea"/>
                <a:ea typeface="+mj-ea"/>
              </a:rPr>
              <a:t>藍色星號</a:t>
            </a:r>
            <a:r>
              <a:rPr lang="zh-TW" altLang="en-US" sz="2000" dirty="0">
                <a:latin typeface="+mj-ea"/>
                <a:ea typeface="+mj-ea"/>
              </a:rPr>
              <a:t>為需符合條件才免填寫欄位。</a:t>
            </a:r>
            <a:endParaRPr lang="en-US" altLang="zh-TW" sz="2000" dirty="0">
              <a:latin typeface="+mj-ea"/>
              <a:ea typeface="+mj-ea"/>
            </a:endParaRPr>
          </a:p>
          <a:p>
            <a:r>
              <a:rPr lang="zh-TW" altLang="en-US" sz="2000" dirty="0">
                <a:solidFill>
                  <a:prstClr val="black"/>
                </a:solidFill>
              </a:rPr>
              <a:t>就讀學校為系統自動帶入，如不正確，請至基本資料修改。</a:t>
            </a:r>
            <a:endParaRPr lang="en-US" altLang="zh-TW" sz="2000" dirty="0">
              <a:solidFill>
                <a:prstClr val="black"/>
              </a:solidFill>
            </a:endParaRPr>
          </a:p>
          <a:p>
            <a:r>
              <a:rPr lang="zh-TW" altLang="en-US" sz="2000" dirty="0">
                <a:latin typeface="+mj-ea"/>
                <a:ea typeface="+mj-ea"/>
              </a:rPr>
              <a:t>按「下一步」會直接暫存通報表。</a:t>
            </a:r>
            <a:endParaRPr lang="en-US" altLang="zh-TW" sz="2000" dirty="0">
              <a:latin typeface="+mj-ea"/>
              <a:ea typeface="+mj-ea"/>
            </a:endParaRPr>
          </a:p>
        </p:txBody>
      </p:sp>
      <p:pic>
        <p:nvPicPr>
          <p:cNvPr id="9220"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6349" y="1782254"/>
            <a:ext cx="5654301" cy="47525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4575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新版</a:t>
            </a:r>
            <a:r>
              <a:rPr lang="en-US" altLang="zh-TW" dirty="0">
                <a:latin typeface="+mj-ea"/>
              </a:rPr>
              <a:t>(</a:t>
            </a:r>
            <a:r>
              <a:rPr lang="zh-TW" altLang="en-US" dirty="0">
                <a:latin typeface="+mj-ea"/>
              </a:rPr>
              <a:t>緊急聯絡人監護人</a:t>
            </a:r>
            <a:r>
              <a:rPr lang="en-US" altLang="zh-TW" dirty="0">
                <a:latin typeface="+mj-ea"/>
              </a:rPr>
              <a:t>)</a:t>
            </a:r>
            <a:endParaRPr lang="zh-TW" altLang="en-US" dirty="0">
              <a:latin typeface="+mj-ea"/>
            </a:endParaRPr>
          </a:p>
        </p:txBody>
      </p:sp>
      <p:sp>
        <p:nvSpPr>
          <p:cNvPr id="6" name="投影片編號版面配置區 5"/>
          <p:cNvSpPr>
            <a:spLocks noGrp="1"/>
          </p:cNvSpPr>
          <p:nvPr>
            <p:ph type="sldNum" sz="quarter" idx="12"/>
          </p:nvPr>
        </p:nvSpPr>
        <p:spPr>
          <a:xfrm>
            <a:off x="9612591" y="6534782"/>
            <a:ext cx="288000" cy="288000"/>
          </a:xfrm>
        </p:spPr>
        <p:txBody>
          <a:bodyPr/>
          <a:lstStyle/>
          <a:p>
            <a:fld id="{C0042C15-C746-477B-BA97-A88C9B253CFD}" type="slidenum">
              <a:rPr lang="zh-TW" altLang="en-US" smtClean="0">
                <a:latin typeface="微軟正黑體"/>
              </a:rPr>
              <a:pPr/>
              <a:t>57</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
        <p:nvSpPr>
          <p:cNvPr id="20" name="內容版面配置區 6"/>
          <p:cNvSpPr>
            <a:spLocks noGrp="1"/>
          </p:cNvSpPr>
          <p:nvPr>
            <p:ph sz="quarter" idx="13"/>
          </p:nvPr>
        </p:nvSpPr>
        <p:spPr>
          <a:xfrm>
            <a:off x="216674" y="1844823"/>
            <a:ext cx="3059182" cy="4348802"/>
          </a:xfrm>
        </p:spPr>
        <p:txBody>
          <a:bodyPr>
            <a:normAutofit/>
          </a:bodyPr>
          <a:lstStyle/>
          <a:p>
            <a:r>
              <a:rPr lang="zh-TW" altLang="en-US" sz="2000" dirty="0">
                <a:solidFill>
                  <a:prstClr val="black"/>
                </a:solidFill>
              </a:rPr>
              <a:t>監護人同緊急聯絡人請勾選，系統會自動帶入緊急聯絡人資料。</a:t>
            </a:r>
            <a:endParaRPr lang="en-US" altLang="zh-TW" sz="2000" dirty="0">
              <a:solidFill>
                <a:prstClr val="black"/>
              </a:solidFill>
            </a:endParaRPr>
          </a:p>
          <a:p>
            <a:r>
              <a:rPr lang="zh-TW" altLang="en-US" sz="2000" dirty="0">
                <a:solidFill>
                  <a:prstClr val="black"/>
                </a:solidFill>
              </a:rPr>
              <a:t>通報當日學生滿</a:t>
            </a:r>
            <a:r>
              <a:rPr lang="zh-TW" altLang="en-US" sz="2000" b="1" dirty="0">
                <a:solidFill>
                  <a:srgbClr val="FF0000"/>
                </a:solidFill>
              </a:rPr>
              <a:t>１８</a:t>
            </a:r>
            <a:r>
              <a:rPr lang="zh-TW" altLang="en-US" sz="2000" dirty="0">
                <a:solidFill>
                  <a:prstClr val="black"/>
                </a:solidFill>
              </a:rPr>
              <a:t>歲，監護人資料可免填。</a:t>
            </a:r>
          </a:p>
        </p:txBody>
      </p:sp>
      <p:pic>
        <p:nvPicPr>
          <p:cNvPr id="10242"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1633322"/>
            <a:ext cx="5075406" cy="4901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0877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新版</a:t>
            </a:r>
            <a:r>
              <a:rPr lang="en-US" altLang="zh-TW" dirty="0">
                <a:latin typeface="+mj-ea"/>
              </a:rPr>
              <a:t>(</a:t>
            </a:r>
            <a:r>
              <a:rPr lang="zh-TW" altLang="en-US" dirty="0">
                <a:latin typeface="+mj-ea"/>
              </a:rPr>
              <a:t>輔導資訊</a:t>
            </a:r>
            <a:r>
              <a:rPr lang="en-US" altLang="zh-TW" dirty="0">
                <a:latin typeface="+mj-ea"/>
              </a:rPr>
              <a:t>)</a:t>
            </a:r>
            <a:endParaRPr lang="zh-TW" altLang="en-US" dirty="0">
              <a:latin typeface="+mj-ea"/>
            </a:endParaRPr>
          </a:p>
        </p:txBody>
      </p:sp>
      <p:sp>
        <p:nvSpPr>
          <p:cNvPr id="6" name="投影片編號版面配置區 5"/>
          <p:cNvSpPr>
            <a:spLocks noGrp="1"/>
          </p:cNvSpPr>
          <p:nvPr>
            <p:ph type="sldNum" sz="quarter" idx="12"/>
          </p:nvPr>
        </p:nvSpPr>
        <p:spPr>
          <a:xfrm>
            <a:off x="9612591" y="6534782"/>
            <a:ext cx="288000" cy="288000"/>
          </a:xfrm>
        </p:spPr>
        <p:txBody>
          <a:bodyPr/>
          <a:lstStyle/>
          <a:p>
            <a:fld id="{C0042C15-C746-477B-BA97-A88C9B253CFD}" type="slidenum">
              <a:rPr lang="zh-TW" altLang="en-US" smtClean="0">
                <a:latin typeface="微軟正黑體"/>
              </a:rPr>
              <a:pPr/>
              <a:t>58</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
        <p:nvSpPr>
          <p:cNvPr id="20" name="內容版面配置區 6"/>
          <p:cNvSpPr>
            <a:spLocks noGrp="1"/>
          </p:cNvSpPr>
          <p:nvPr>
            <p:ph sz="quarter" idx="13"/>
          </p:nvPr>
        </p:nvSpPr>
        <p:spPr>
          <a:xfrm>
            <a:off x="567230" y="2060848"/>
            <a:ext cx="3003942" cy="2833773"/>
          </a:xfrm>
        </p:spPr>
        <p:txBody>
          <a:bodyPr>
            <a:normAutofit/>
          </a:bodyPr>
          <a:lstStyle/>
          <a:p>
            <a:r>
              <a:rPr lang="zh-TW" altLang="en-US" dirty="0">
                <a:solidFill>
                  <a:prstClr val="black"/>
                </a:solidFill>
              </a:rPr>
              <a:t>欄位不可空白，連絡電話擇一種填寫即可。</a:t>
            </a:r>
          </a:p>
        </p:txBody>
      </p:sp>
      <p:pic>
        <p:nvPicPr>
          <p:cNvPr id="11266" name="圖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613667"/>
            <a:ext cx="4320480" cy="503794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1319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新版</a:t>
            </a:r>
            <a:r>
              <a:rPr lang="en-US" altLang="zh-TW" dirty="0">
                <a:latin typeface="+mj-ea"/>
              </a:rPr>
              <a:t>(</a:t>
            </a:r>
            <a:r>
              <a:rPr lang="zh-TW" altLang="en-US" dirty="0">
                <a:latin typeface="+mj-ea"/>
              </a:rPr>
              <a:t>已告知轉銜輔導相關措施和升</a:t>
            </a:r>
            <a:r>
              <a:rPr lang="en-US" altLang="zh-TW" dirty="0">
                <a:latin typeface="+mj-ea"/>
              </a:rPr>
              <a:t>(</a:t>
            </a:r>
            <a:r>
              <a:rPr lang="zh-TW" altLang="en-US" dirty="0">
                <a:latin typeface="+mj-ea"/>
              </a:rPr>
              <a:t>轉</a:t>
            </a:r>
            <a:r>
              <a:rPr lang="en-US" altLang="zh-TW" dirty="0">
                <a:latin typeface="+mj-ea"/>
              </a:rPr>
              <a:t>)</a:t>
            </a:r>
            <a:r>
              <a:rPr lang="zh-TW" altLang="en-US" dirty="0">
                <a:latin typeface="+mj-ea"/>
              </a:rPr>
              <a:t>入學校</a:t>
            </a:r>
            <a:r>
              <a:rPr lang="en-US" altLang="zh-TW" dirty="0">
                <a:latin typeface="+mj-ea"/>
              </a:rPr>
              <a:t>)</a:t>
            </a:r>
            <a:endParaRPr lang="zh-TW" altLang="en-US" dirty="0">
              <a:latin typeface="+mj-ea"/>
            </a:endParaRPr>
          </a:p>
        </p:txBody>
      </p:sp>
      <p:sp>
        <p:nvSpPr>
          <p:cNvPr id="6" name="投影片編號版面配置區 5"/>
          <p:cNvSpPr>
            <a:spLocks noGrp="1"/>
          </p:cNvSpPr>
          <p:nvPr>
            <p:ph type="sldNum" sz="quarter" idx="12"/>
          </p:nvPr>
        </p:nvSpPr>
        <p:spPr>
          <a:xfrm>
            <a:off x="9612591" y="6534782"/>
            <a:ext cx="288000" cy="288000"/>
          </a:xfrm>
        </p:spPr>
        <p:txBody>
          <a:bodyPr/>
          <a:lstStyle/>
          <a:p>
            <a:fld id="{C0042C15-C746-477B-BA97-A88C9B253CFD}" type="slidenum">
              <a:rPr lang="zh-TW" altLang="en-US" smtClean="0">
                <a:latin typeface="微軟正黑體"/>
              </a:rPr>
              <a:pPr/>
              <a:t>59</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
        <p:nvSpPr>
          <p:cNvPr id="20" name="內容版面配置區 6"/>
          <p:cNvSpPr>
            <a:spLocks noGrp="1"/>
          </p:cNvSpPr>
          <p:nvPr>
            <p:ph sz="quarter" idx="13"/>
          </p:nvPr>
        </p:nvSpPr>
        <p:spPr>
          <a:xfrm>
            <a:off x="585753" y="1869053"/>
            <a:ext cx="3003942" cy="4320480"/>
          </a:xfrm>
        </p:spPr>
        <p:txBody>
          <a:bodyPr>
            <a:normAutofit/>
          </a:bodyPr>
          <a:lstStyle/>
          <a:p>
            <a:r>
              <a:rPr lang="zh-TW" altLang="en-US" sz="2200" dirty="0">
                <a:solidFill>
                  <a:prstClr val="black"/>
                </a:solidFill>
              </a:rPr>
              <a:t>通報當日學生滿</a:t>
            </a:r>
            <a:r>
              <a:rPr lang="zh-TW" altLang="en-US" sz="2200" dirty="0">
                <a:solidFill>
                  <a:srgbClr val="FF0000"/>
                </a:solidFill>
              </a:rPr>
              <a:t>１８</a:t>
            </a:r>
            <a:r>
              <a:rPr lang="zh-TW" altLang="en-US" sz="2200" dirty="0">
                <a:solidFill>
                  <a:prstClr val="black"/>
                </a:solidFill>
              </a:rPr>
              <a:t>歲，並已告知轉銜輔導措施後，法定代理人欄位可免填。</a:t>
            </a:r>
            <a:endParaRPr lang="en-US" altLang="zh-TW" sz="2200" dirty="0">
              <a:solidFill>
                <a:prstClr val="black"/>
              </a:solidFill>
            </a:endParaRPr>
          </a:p>
          <a:p>
            <a:r>
              <a:rPr lang="zh-TW" altLang="en-US" sz="2200" dirty="0">
                <a:solidFill>
                  <a:prstClr val="black"/>
                </a:solidFill>
              </a:rPr>
              <a:t>升</a:t>
            </a:r>
            <a:r>
              <a:rPr lang="en-US" altLang="zh-TW" sz="2200" dirty="0">
                <a:solidFill>
                  <a:prstClr val="black"/>
                </a:solidFill>
              </a:rPr>
              <a:t>(</a:t>
            </a:r>
            <a:r>
              <a:rPr lang="zh-TW" altLang="en-US" sz="2200" dirty="0">
                <a:solidFill>
                  <a:prstClr val="black"/>
                </a:solidFill>
              </a:rPr>
              <a:t>轉</a:t>
            </a:r>
            <a:r>
              <a:rPr lang="en-US" altLang="zh-TW" sz="2200" dirty="0">
                <a:solidFill>
                  <a:prstClr val="black"/>
                </a:solidFill>
              </a:rPr>
              <a:t>)</a:t>
            </a:r>
            <a:r>
              <a:rPr lang="zh-TW" altLang="en-US" sz="2200" dirty="0">
                <a:solidFill>
                  <a:prstClr val="black"/>
                </a:solidFill>
              </a:rPr>
              <a:t>入學校欄位必須選填至學校，不可只填寫教育階段、縣市和區域。</a:t>
            </a:r>
          </a:p>
          <a:p>
            <a:endParaRPr lang="zh-TW" altLang="en-US" sz="2200" dirty="0">
              <a:solidFill>
                <a:prstClr val="black"/>
              </a:solidFill>
            </a:endParaRPr>
          </a:p>
        </p:txBody>
      </p:sp>
      <p:pic>
        <p:nvPicPr>
          <p:cNvPr id="12290" name="圖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3928" y="1594342"/>
            <a:ext cx="4536545" cy="506655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312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539552" y="1052736"/>
            <a:ext cx="8136904" cy="4525963"/>
          </a:xfrm>
        </p:spPr>
        <p:txBody>
          <a:bodyPr/>
          <a:lstStyle/>
          <a:p>
            <a:pPr>
              <a:buFont typeface="Wingdings" panose="05000000000000000000" pitchFamily="2" charset="2"/>
              <a:buChar char="ü"/>
            </a:pPr>
            <a:r>
              <a:rPr lang="zh-TW" altLang="en-US" dirty="0">
                <a:solidFill>
                  <a:schemeClr val="tx1"/>
                </a:solidFill>
              </a:rPr>
              <a:t>法院安置學生轉銜</a:t>
            </a:r>
            <a:endParaRPr lang="en-US" altLang="zh-TW" dirty="0">
              <a:solidFill>
                <a:schemeClr val="tx1"/>
              </a:solidFill>
            </a:endParaRPr>
          </a:p>
          <a:p>
            <a:pPr marL="357188" indent="0">
              <a:buNone/>
            </a:pPr>
            <a:r>
              <a:rPr lang="zh-TW" altLang="en-US" dirty="0">
                <a:hlinkClick r:id="rId2"/>
              </a:rPr>
              <a:t>兒童及少年受安置輔導或感化教育之學籍轉銜及復學</a:t>
            </a:r>
            <a:r>
              <a:rPr lang="zh-TW" altLang="en-US" u="sng" dirty="0">
                <a:solidFill>
                  <a:schemeClr val="tx2">
                    <a:lumMod val="50000"/>
                    <a:lumOff val="50000"/>
                  </a:schemeClr>
                </a:solidFill>
              </a:rPr>
              <a:t>辦法</a:t>
            </a:r>
            <a:endParaRPr lang="en-US" altLang="zh-TW" u="sng" dirty="0">
              <a:solidFill>
                <a:schemeClr val="tx2">
                  <a:lumMod val="50000"/>
                  <a:lumOff val="50000"/>
                </a:schemeClr>
              </a:solidFill>
            </a:endParaRPr>
          </a:p>
          <a:p>
            <a:pPr marL="1257300" lvl="0" indent="-900113">
              <a:spcBef>
                <a:spcPts val="1200"/>
              </a:spcBef>
              <a:buNone/>
            </a:pPr>
            <a:r>
              <a:rPr kumimoji="0" lang="zh-TW" altLang="en-US" sz="2400" i="1" dirty="0">
                <a:solidFill>
                  <a:schemeClr val="tx1"/>
                </a:solidFill>
                <a:latin typeface="+mn-ea"/>
                <a:ea typeface="+mn-ea"/>
              </a:rPr>
              <a:t>第</a:t>
            </a:r>
            <a:r>
              <a:rPr kumimoji="0" lang="en-US" altLang="zh-TW" sz="2400" i="1" dirty="0">
                <a:solidFill>
                  <a:schemeClr val="tx1"/>
                </a:solidFill>
                <a:latin typeface="+mn-ea"/>
                <a:ea typeface="+mn-ea"/>
              </a:rPr>
              <a:t>5</a:t>
            </a:r>
            <a:r>
              <a:rPr kumimoji="0" lang="zh-TW" altLang="en-US" sz="2400" i="1" dirty="0">
                <a:solidFill>
                  <a:schemeClr val="tx1"/>
                </a:solidFill>
                <a:latin typeface="+mn-ea"/>
                <a:ea typeface="+mn-ea"/>
              </a:rPr>
              <a:t>條</a:t>
            </a:r>
            <a:r>
              <a:rPr kumimoji="0" lang="zh-TW" altLang="en-US" sz="2400" i="1" dirty="0">
                <a:solidFill>
                  <a:srgbClr val="6F2E13"/>
                </a:solidFill>
                <a:latin typeface="+mn-ea"/>
                <a:ea typeface="+mn-ea"/>
              </a:rPr>
              <a:t> </a:t>
            </a:r>
            <a:r>
              <a:rPr kumimoji="0" lang="zh-TW" altLang="zh-TW" sz="2400" i="1" dirty="0">
                <a:solidFill>
                  <a:schemeClr val="tx1"/>
                </a:solidFill>
                <a:latin typeface="+mn-ea"/>
                <a:ea typeface="+mn-ea"/>
              </a:rPr>
              <a:t>兒童及少年於受安置輔導或感化教育期滿一個月前或經提報免除、停止執行感化教育當月，安置輔導機構或感化教育機構應邀集擬轉銜及</a:t>
            </a:r>
            <a:r>
              <a:rPr kumimoji="0" lang="zh-TW" altLang="zh-TW" sz="2400" i="1" u="sng" dirty="0">
                <a:solidFill>
                  <a:schemeClr val="tx1"/>
                </a:solidFill>
                <a:latin typeface="+mn-ea"/>
                <a:ea typeface="+mn-ea"/>
              </a:rPr>
              <a:t>復學學校主管機關代表、學校校長</a:t>
            </a:r>
            <a:r>
              <a:rPr kumimoji="0" lang="zh-TW" altLang="zh-TW" sz="2400" i="1" dirty="0">
                <a:solidFill>
                  <a:schemeClr val="tx1"/>
                </a:solidFill>
                <a:latin typeface="+mn-ea"/>
                <a:ea typeface="+mn-ea"/>
              </a:rPr>
              <a:t>、兒童及少年家長代表</a:t>
            </a:r>
            <a:r>
              <a:rPr kumimoji="0" lang="zh-TW" altLang="zh-TW" sz="2400" i="1" u="sng" dirty="0">
                <a:solidFill>
                  <a:schemeClr val="tx1"/>
                </a:solidFill>
                <a:latin typeface="+mn-ea"/>
                <a:ea typeface="+mn-ea"/>
              </a:rPr>
              <a:t>及其他相關人員</a:t>
            </a:r>
            <a:r>
              <a:rPr kumimoji="0" lang="zh-TW" altLang="zh-TW" sz="2400" i="1" dirty="0">
                <a:solidFill>
                  <a:schemeClr val="tx1"/>
                </a:solidFill>
                <a:latin typeface="+mn-ea"/>
                <a:ea typeface="+mn-ea"/>
              </a:rPr>
              <a:t>，召開</a:t>
            </a:r>
            <a:r>
              <a:rPr kumimoji="0" lang="zh-TW" altLang="zh-TW" sz="2400" i="1" u="sng" dirty="0">
                <a:solidFill>
                  <a:schemeClr val="tx1"/>
                </a:solidFill>
                <a:latin typeface="+mn-ea"/>
                <a:ea typeface="+mn-ea"/>
              </a:rPr>
              <a:t>轉銜</a:t>
            </a:r>
            <a:r>
              <a:rPr kumimoji="0" lang="zh-TW" altLang="zh-TW" sz="2400" i="1" dirty="0">
                <a:solidFill>
                  <a:schemeClr val="tx1"/>
                </a:solidFill>
                <a:latin typeface="+mn-ea"/>
                <a:ea typeface="+mn-ea"/>
              </a:rPr>
              <a:t>及復學輔導會議，訂定離開機構後之轉銜及復學教育計畫。 </a:t>
            </a:r>
          </a:p>
          <a:p>
            <a:pPr marL="357188" indent="0">
              <a:buNone/>
            </a:pPr>
            <a:endParaRPr lang="zh-TW" altLang="en-US" dirty="0"/>
          </a:p>
        </p:txBody>
      </p:sp>
    </p:spTree>
    <p:extLst>
      <p:ext uri="{BB962C8B-B14F-4D97-AF65-F5344CB8AC3E}">
        <p14:creationId xmlns:p14="http://schemas.microsoft.com/office/powerpoint/2010/main" val="13197728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列印</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60</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pic>
        <p:nvPicPr>
          <p:cNvPr id="2050"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580" y="1558213"/>
            <a:ext cx="7632848" cy="50230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2250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圖片 1"/>
          <p:cNvPicPr>
            <a:picLocks noChangeAspect="1" noChangeArrowheads="1"/>
          </p:cNvPicPr>
          <p:nvPr/>
        </p:nvPicPr>
        <p:blipFill rotWithShape="1">
          <a:blip r:embed="rId2">
            <a:extLst>
              <a:ext uri="{28A0092B-C50C-407E-A947-70E740481C1C}">
                <a14:useLocalDpi xmlns:a14="http://schemas.microsoft.com/office/drawing/2010/main" val="0"/>
              </a:ext>
            </a:extLst>
          </a:blip>
          <a:srcRect t="3436" b="6059"/>
          <a:stretch/>
        </p:blipFill>
        <p:spPr bwMode="auto">
          <a:xfrm>
            <a:off x="2513164" y="1303664"/>
            <a:ext cx="4189679" cy="541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學校通報轉銜</a:t>
            </a:r>
            <a:r>
              <a:rPr lang="en-US" altLang="zh-TW" dirty="0">
                <a:latin typeface="+mj-ea"/>
              </a:rPr>
              <a:t>-</a:t>
            </a:r>
            <a:r>
              <a:rPr lang="zh-TW" altLang="en-US" dirty="0">
                <a:latin typeface="+mj-ea"/>
              </a:rPr>
              <a:t>下載</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61</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Tree>
    <p:extLst>
      <p:ext uri="{BB962C8B-B14F-4D97-AF65-F5344CB8AC3E}">
        <p14:creationId xmlns:p14="http://schemas.microsoft.com/office/powerpoint/2010/main" val="30173518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2" name="內容版面配置區 1"/>
          <p:cNvSpPr>
            <a:spLocks noGrp="1"/>
          </p:cNvSpPr>
          <p:nvPr>
            <p:ph sz="quarter" idx="1"/>
          </p:nvPr>
        </p:nvSpPr>
        <p:spPr/>
        <p:txBody>
          <a:bodyPr>
            <a:normAutofit/>
          </a:bodyPr>
          <a:lstStyle/>
          <a:p>
            <a:pPr marL="342900" indent="-342900">
              <a:buFont typeface="Wingdings" panose="05000000000000000000" pitchFamily="2" charset="2"/>
              <a:buChar char="n"/>
            </a:pPr>
            <a:r>
              <a:rPr lang="zh-TW" altLang="en-US" dirty="0">
                <a:latin typeface="+mj-ea"/>
                <a:ea typeface="+mj-ea"/>
              </a:rPr>
              <a:t>一般使用者－轉銜資料比對</a:t>
            </a:r>
          </a:p>
        </p:txBody>
      </p:sp>
      <p:sp>
        <p:nvSpPr>
          <p:cNvPr id="7" name="內容版面配置區 6"/>
          <p:cNvSpPr>
            <a:spLocks noGrp="1"/>
          </p:cNvSpPr>
          <p:nvPr>
            <p:ph sz="quarter" idx="13"/>
          </p:nvPr>
        </p:nvSpPr>
        <p:spPr>
          <a:xfrm>
            <a:off x="179512" y="1729958"/>
            <a:ext cx="2448272" cy="4723378"/>
          </a:xfrm>
        </p:spPr>
        <p:txBody>
          <a:bodyPr>
            <a:normAutofit/>
          </a:bodyPr>
          <a:lstStyle/>
          <a:p>
            <a:r>
              <a:rPr lang="zh-TW" altLang="en-US" dirty="0">
                <a:latin typeface="+mj-ea"/>
                <a:ea typeface="+mj-ea"/>
              </a:rPr>
              <a:t>將學生資料</a:t>
            </a:r>
            <a:r>
              <a:rPr lang="en-US" altLang="zh-TW" dirty="0">
                <a:latin typeface="+mj-ea"/>
                <a:ea typeface="+mj-ea"/>
              </a:rPr>
              <a:t>(</a:t>
            </a:r>
            <a:r>
              <a:rPr lang="zh-TW" altLang="en-US" dirty="0">
                <a:latin typeface="+mj-ea"/>
                <a:ea typeface="+mj-ea"/>
              </a:rPr>
              <a:t>身分證字號</a:t>
            </a:r>
            <a:r>
              <a:rPr lang="en-US" altLang="zh-TW" dirty="0">
                <a:latin typeface="+mj-ea"/>
                <a:ea typeface="+mj-ea"/>
              </a:rPr>
              <a:t>)</a:t>
            </a:r>
            <a:r>
              <a:rPr lang="zh-TW" altLang="en-US" dirty="0">
                <a:latin typeface="+mj-ea"/>
                <a:ea typeface="+mj-ea"/>
              </a:rPr>
              <a:t>匯入，系統進行比對</a:t>
            </a:r>
            <a:endParaRPr lang="en-US" altLang="zh-TW" dirty="0">
              <a:latin typeface="+mj-ea"/>
              <a:ea typeface="+mj-ea"/>
            </a:endParaRPr>
          </a:p>
          <a:p>
            <a:r>
              <a:rPr lang="zh-TW" altLang="en-US" dirty="0">
                <a:latin typeface="+mj-ea"/>
                <a:ea typeface="+mj-ea"/>
              </a:rPr>
              <a:t>系統會保留最近一次匯入資料，並得依照前次匯入資料進行比對作業</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62</a:t>
            </a:fld>
            <a:endParaRPr lang="zh-TW" altLang="en-US" dirty="0">
              <a:latin typeface="微軟正黑體"/>
            </a:endParaRPr>
          </a:p>
        </p:txBody>
      </p:sp>
      <p:pic>
        <p:nvPicPr>
          <p:cNvPr id="6146"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246" y="1988840"/>
            <a:ext cx="6217242" cy="3997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9318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2" name="內容版面配置區 1"/>
          <p:cNvSpPr>
            <a:spLocks noGrp="1"/>
          </p:cNvSpPr>
          <p:nvPr>
            <p:ph sz="quarter" idx="1"/>
          </p:nvPr>
        </p:nvSpPr>
        <p:spPr/>
        <p:txBody>
          <a:bodyPr>
            <a:normAutofit/>
          </a:bodyPr>
          <a:lstStyle/>
          <a:p>
            <a:pPr marL="342900" indent="-342900">
              <a:buFont typeface="Wingdings" panose="05000000000000000000" pitchFamily="2" charset="2"/>
              <a:buChar char="n"/>
            </a:pPr>
            <a:r>
              <a:rPr lang="zh-TW" altLang="en-US" dirty="0">
                <a:latin typeface="+mj-ea"/>
                <a:ea typeface="+mj-ea"/>
              </a:rPr>
              <a:t>一般使用者－學生轉銜資料查詢</a:t>
            </a:r>
          </a:p>
        </p:txBody>
      </p:sp>
      <p:sp>
        <p:nvSpPr>
          <p:cNvPr id="7" name="內容版面配置區 6"/>
          <p:cNvSpPr>
            <a:spLocks noGrp="1"/>
          </p:cNvSpPr>
          <p:nvPr>
            <p:ph sz="quarter" idx="13"/>
          </p:nvPr>
        </p:nvSpPr>
        <p:spPr>
          <a:xfrm>
            <a:off x="187970" y="2059549"/>
            <a:ext cx="2520280" cy="3691209"/>
          </a:xfrm>
        </p:spPr>
        <p:txBody>
          <a:bodyPr>
            <a:normAutofit/>
          </a:bodyPr>
          <a:lstStyle/>
          <a:p>
            <a:pPr marL="0" indent="0">
              <a:buNone/>
            </a:pPr>
            <a:r>
              <a:rPr lang="zh-TW" altLang="zh-TW" sz="2200" b="1" dirty="0"/>
              <a:t>可</a:t>
            </a:r>
            <a:r>
              <a:rPr lang="zh-HK" altLang="zh-TW" sz="2200" b="1" dirty="0"/>
              <a:t>依需求</a:t>
            </a:r>
            <a:r>
              <a:rPr lang="zh-TW" altLang="zh-TW" sz="2200" b="1" dirty="0"/>
              <a:t>查詢：</a:t>
            </a:r>
            <a:endParaRPr lang="en-US" altLang="zh-TW" sz="2200" b="1" dirty="0">
              <a:latin typeface="+mj-ea"/>
              <a:ea typeface="+mj-ea"/>
            </a:endParaRPr>
          </a:p>
          <a:p>
            <a:r>
              <a:rPr lang="zh-TW" altLang="en-US" sz="2200" dirty="0">
                <a:latin typeface="+mj-ea"/>
                <a:ea typeface="+mj-ea"/>
              </a:rPr>
              <a:t>輸入身分證字號</a:t>
            </a:r>
            <a:endParaRPr lang="en-US" altLang="zh-TW" sz="2200" dirty="0">
              <a:latin typeface="+mj-ea"/>
              <a:ea typeface="+mj-ea"/>
            </a:endParaRPr>
          </a:p>
          <a:p>
            <a:r>
              <a:rPr lang="zh-TW" altLang="en-US" sz="2200" dirty="0">
                <a:latin typeface="+mj-ea"/>
                <a:ea typeface="+mj-ea"/>
              </a:rPr>
              <a:t>查詢類別</a:t>
            </a:r>
            <a:endParaRPr lang="en-US" altLang="zh-TW" sz="2200" dirty="0">
              <a:latin typeface="+mj-ea"/>
              <a:ea typeface="+mj-ea"/>
            </a:endParaRPr>
          </a:p>
          <a:p>
            <a:pPr lvl="1"/>
            <a:r>
              <a:rPr lang="zh-TW" altLang="en-US" sz="2200" dirty="0">
                <a:latin typeface="+mj-ea"/>
                <a:ea typeface="+mj-ea"/>
              </a:rPr>
              <a:t>未接收</a:t>
            </a:r>
            <a:endParaRPr lang="en-US" altLang="zh-TW" sz="2200" dirty="0">
              <a:latin typeface="+mj-ea"/>
              <a:ea typeface="+mj-ea"/>
            </a:endParaRPr>
          </a:p>
          <a:p>
            <a:pPr lvl="1"/>
            <a:r>
              <a:rPr lang="zh-TW" altLang="en-US" sz="2200" dirty="0">
                <a:latin typeface="+mj-ea"/>
                <a:ea typeface="+mj-ea"/>
              </a:rPr>
              <a:t>己接收</a:t>
            </a:r>
            <a:endParaRPr lang="en-US" altLang="zh-TW" sz="2200" dirty="0">
              <a:latin typeface="+mj-ea"/>
              <a:ea typeface="+mj-ea"/>
            </a:endParaRPr>
          </a:p>
          <a:p>
            <a:pPr lvl="1"/>
            <a:r>
              <a:rPr lang="zh-TW" altLang="en-US" sz="2200" dirty="0">
                <a:latin typeface="+mj-ea"/>
                <a:ea typeface="+mj-ea"/>
              </a:rPr>
              <a:t>全部</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63</a:t>
            </a:fld>
            <a:endParaRPr lang="zh-TW" altLang="en-US" dirty="0">
              <a:latin typeface="微軟正黑體"/>
            </a:endParaRPr>
          </a:p>
        </p:txBody>
      </p:sp>
      <p:pic>
        <p:nvPicPr>
          <p:cNvPr id="5122" name="圖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8250" y="2034229"/>
            <a:ext cx="6256238" cy="401367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1639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圖片 1"/>
          <p:cNvPicPr>
            <a:picLocks noChangeAspect="1" noChangeArrowheads="1"/>
          </p:cNvPicPr>
          <p:nvPr/>
        </p:nvPicPr>
        <p:blipFill rotWithShape="1">
          <a:blip r:embed="rId2">
            <a:extLst>
              <a:ext uri="{28A0092B-C50C-407E-A947-70E740481C1C}">
                <a14:useLocalDpi xmlns:a14="http://schemas.microsoft.com/office/drawing/2010/main" val="0"/>
              </a:ext>
            </a:extLst>
          </a:blip>
          <a:srcRect b="6495"/>
          <a:stretch/>
        </p:blipFill>
        <p:spPr bwMode="auto">
          <a:xfrm>
            <a:off x="683568" y="1519952"/>
            <a:ext cx="6344593" cy="51494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逾六個月轉銜名單查詢</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64</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sp>
        <p:nvSpPr>
          <p:cNvPr id="15" name="圖說文字: 直線加上框線和強調線 14"/>
          <p:cNvSpPr/>
          <p:nvPr/>
        </p:nvSpPr>
        <p:spPr>
          <a:xfrm>
            <a:off x="6155976" y="2575004"/>
            <a:ext cx="2530824" cy="1574075"/>
          </a:xfrm>
          <a:prstGeom prst="accentBorderCallout1">
            <a:avLst>
              <a:gd name="adj1" fmla="val 46670"/>
              <a:gd name="adj2" fmla="val 1649"/>
              <a:gd name="adj3" fmla="val 64441"/>
              <a:gd name="adj4" fmla="val -98244"/>
            </a:avLst>
          </a:prstGeom>
          <a:solidFill>
            <a:srgbClr val="D28280"/>
          </a:solidFill>
        </p:spPr>
        <p:style>
          <a:lnRef idx="3">
            <a:schemeClr val="lt1"/>
          </a:lnRef>
          <a:fillRef idx="1">
            <a:schemeClr val="accent2"/>
          </a:fillRef>
          <a:effectRef idx="1">
            <a:schemeClr val="accent2"/>
          </a:effectRef>
          <a:fontRef idx="minor">
            <a:schemeClr val="lt1"/>
          </a:fontRef>
        </p:style>
        <p:txBody>
          <a:bodyPr rtlCol="0" anchor="ctr"/>
          <a:lstStyle/>
          <a:p>
            <a:pPr marL="285750" indent="-285750" fontAlgn="auto">
              <a:spcBef>
                <a:spcPts val="0"/>
              </a:spcBef>
              <a:spcAft>
                <a:spcPts val="600"/>
              </a:spcAft>
              <a:buFont typeface="Arial" panose="020B0604020202020204" pitchFamily="34" charset="0"/>
              <a:buChar char="•"/>
            </a:pPr>
            <a:r>
              <a:rPr kumimoji="0" lang="zh-TW" altLang="en-US" dirty="0">
                <a:solidFill>
                  <a:prstClr val="black"/>
                </a:solidFill>
                <a:latin typeface="微軟正黑體"/>
                <a:ea typeface="微軟正黑體"/>
              </a:rPr>
              <a:t>系統會顯示逾六個月的轉銜名單資料。</a:t>
            </a:r>
            <a:endParaRPr kumimoji="0" lang="en-US" altLang="zh-TW" dirty="0">
              <a:solidFill>
                <a:prstClr val="black"/>
              </a:solidFill>
              <a:latin typeface="微軟正黑體"/>
              <a:ea typeface="微軟正黑體"/>
            </a:endParaRPr>
          </a:p>
          <a:p>
            <a:pPr marL="285750" indent="-285750" fontAlgn="auto">
              <a:spcBef>
                <a:spcPts val="0"/>
              </a:spcBef>
              <a:spcAft>
                <a:spcPts val="600"/>
              </a:spcAft>
              <a:buFont typeface="Arial" panose="020B0604020202020204" pitchFamily="34" charset="0"/>
              <a:buChar char="•"/>
            </a:pPr>
            <a:r>
              <a:rPr kumimoji="0" lang="zh-TW" altLang="en-US" dirty="0">
                <a:solidFill>
                  <a:prstClr val="black"/>
                </a:solidFill>
                <a:latin typeface="微軟正黑體"/>
                <a:ea typeface="微軟正黑體"/>
              </a:rPr>
              <a:t>可點身分證字號查看詳細轉銜通報資料。</a:t>
            </a:r>
            <a:endParaRPr kumimoji="0" lang="en-US" altLang="zh-TW" dirty="0">
              <a:solidFill>
                <a:prstClr val="black"/>
              </a:solidFill>
              <a:latin typeface="微軟正黑體"/>
              <a:ea typeface="微軟正黑體"/>
            </a:endParaRPr>
          </a:p>
        </p:txBody>
      </p:sp>
      <p:sp>
        <p:nvSpPr>
          <p:cNvPr id="17" name="圖說文字: 直線加上框線和強調線 16"/>
          <p:cNvSpPr/>
          <p:nvPr/>
        </p:nvSpPr>
        <p:spPr>
          <a:xfrm>
            <a:off x="2699792" y="4747626"/>
            <a:ext cx="2880320" cy="1057638"/>
          </a:xfrm>
          <a:prstGeom prst="accentBorderCallout1">
            <a:avLst>
              <a:gd name="adj1" fmla="val 73474"/>
              <a:gd name="adj2" fmla="val 684"/>
              <a:gd name="adj3" fmla="val 125471"/>
              <a:gd name="adj4" fmla="val -14780"/>
            </a:avLst>
          </a:prstGeom>
          <a:solidFill>
            <a:srgbClr val="F9B07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kumimoji="0" lang="zh-TW" altLang="en-US" sz="1600" dirty="0">
                <a:solidFill>
                  <a:prstClr val="black"/>
                </a:solidFill>
              </a:rPr>
              <a:t>下載：下載查詢結果清單</a:t>
            </a:r>
            <a:r>
              <a:rPr kumimoji="0" lang="en-US" altLang="zh-TW" sz="1600" dirty="0">
                <a:solidFill>
                  <a:prstClr val="black"/>
                </a:solidFill>
              </a:rPr>
              <a:t>WORD</a:t>
            </a:r>
            <a:r>
              <a:rPr kumimoji="0" lang="zh-TW" altLang="en-US" sz="1600" dirty="0">
                <a:solidFill>
                  <a:prstClr val="black"/>
                </a:solidFill>
              </a:rPr>
              <a:t>格式檔案。</a:t>
            </a:r>
            <a:br>
              <a:rPr kumimoji="0" lang="en-US" altLang="zh-TW" sz="1600" dirty="0">
                <a:solidFill>
                  <a:prstClr val="black"/>
                </a:solidFill>
              </a:rPr>
            </a:br>
            <a:r>
              <a:rPr kumimoji="0" lang="en-US" altLang="zh-TW" sz="1600" dirty="0">
                <a:solidFill>
                  <a:prstClr val="black"/>
                </a:solidFill>
              </a:rPr>
              <a:t>EXCEL</a:t>
            </a:r>
            <a:r>
              <a:rPr kumimoji="0" lang="zh-TW" altLang="en-US" sz="1600" dirty="0">
                <a:solidFill>
                  <a:prstClr val="black"/>
                </a:solidFill>
              </a:rPr>
              <a:t>格式檔案。</a:t>
            </a:r>
          </a:p>
          <a:p>
            <a:pPr fontAlgn="auto">
              <a:spcBef>
                <a:spcPts val="0"/>
              </a:spcBef>
              <a:spcAft>
                <a:spcPts val="0"/>
              </a:spcAft>
            </a:pPr>
            <a:r>
              <a:rPr kumimoji="0" lang="zh-TW" altLang="en-US" sz="1600" dirty="0">
                <a:solidFill>
                  <a:prstClr val="black"/>
                </a:solidFill>
              </a:rPr>
              <a:t>列印：列印查詢結果清單。</a:t>
            </a:r>
          </a:p>
        </p:txBody>
      </p:sp>
    </p:spTree>
    <p:extLst>
      <p:ext uri="{BB962C8B-B14F-4D97-AF65-F5344CB8AC3E}">
        <p14:creationId xmlns:p14="http://schemas.microsoft.com/office/powerpoint/2010/main" val="25616728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通報學生結案機制</a:t>
            </a:r>
            <a:r>
              <a:rPr lang="en-US" altLang="zh-TW" dirty="0">
                <a:latin typeface="+mj-ea"/>
              </a:rPr>
              <a:t>(1)</a:t>
            </a:r>
            <a:endParaRPr lang="zh-TW" altLang="en-US" dirty="0"/>
          </a:p>
        </p:txBody>
      </p:sp>
      <p:sp>
        <p:nvSpPr>
          <p:cNvPr id="4" name="內容版面配置區 3"/>
          <p:cNvSpPr>
            <a:spLocks noGrp="1"/>
          </p:cNvSpPr>
          <p:nvPr>
            <p:ph sz="quarter" idx="13"/>
          </p:nvPr>
        </p:nvSpPr>
        <p:spPr>
          <a:xfrm>
            <a:off x="611560" y="1628800"/>
            <a:ext cx="7632848" cy="4896544"/>
          </a:xfrm>
        </p:spPr>
        <p:txBody>
          <a:bodyPr>
            <a:normAutofit/>
          </a:bodyPr>
          <a:lstStyle/>
          <a:p>
            <a:r>
              <a:rPr lang="en-US" altLang="zh-TW" dirty="0"/>
              <a:t>107</a:t>
            </a:r>
            <a:r>
              <a:rPr lang="zh-TW" altLang="en-US" dirty="0"/>
              <a:t>年</a:t>
            </a:r>
            <a:r>
              <a:rPr lang="en-US" altLang="zh-TW" dirty="0"/>
              <a:t>12</a:t>
            </a:r>
            <a:r>
              <a:rPr lang="zh-TW" altLang="en-US" dirty="0"/>
              <a:t>月</a:t>
            </a:r>
            <a:r>
              <a:rPr lang="en-US" altLang="zh-TW" dirty="0"/>
              <a:t>7</a:t>
            </a:r>
            <a:r>
              <a:rPr lang="zh-TW" altLang="en-US" dirty="0"/>
              <a:t>日新北教特字第</a:t>
            </a:r>
            <a:r>
              <a:rPr lang="en-US" altLang="zh-TW" dirty="0"/>
              <a:t>1072322195</a:t>
            </a:r>
            <a:r>
              <a:rPr lang="zh-TW" altLang="en-US" dirty="0"/>
              <a:t>號函轉知。</a:t>
            </a:r>
            <a:endParaRPr lang="en-US" altLang="zh-TW" dirty="0"/>
          </a:p>
          <a:p>
            <a:r>
              <a:rPr lang="zh-TW" altLang="en-US" dirty="0"/>
              <a:t>登入轉銜通報系統</a:t>
            </a:r>
            <a:endParaRPr lang="en-US" altLang="zh-TW" dirty="0"/>
          </a:p>
          <a:p>
            <a:pPr marL="0" indent="0">
              <a:buNone/>
            </a:pPr>
            <a:r>
              <a:rPr lang="en-US" altLang="zh-TW" dirty="0"/>
              <a:t>    </a:t>
            </a:r>
            <a:r>
              <a:rPr lang="zh-TW" altLang="en-US" dirty="0"/>
              <a:t>→點選「通報學生結案機制」</a:t>
            </a:r>
            <a:endParaRPr lang="en-US" altLang="zh-TW" dirty="0"/>
          </a:p>
          <a:p>
            <a:pPr marL="0" indent="0">
              <a:buNone/>
            </a:pPr>
            <a:r>
              <a:rPr lang="zh-TW" altLang="en-US" dirty="0"/>
              <a:t>    →顯示所有未接收之通報學生</a:t>
            </a:r>
            <a:endParaRPr lang="en-US" altLang="zh-TW" dirty="0"/>
          </a:p>
          <a:p>
            <a:pPr marL="0" indent="0">
              <a:buNone/>
            </a:pPr>
            <a:r>
              <a:rPr lang="en-US" altLang="zh-TW" dirty="0"/>
              <a:t>    </a:t>
            </a:r>
            <a:r>
              <a:rPr lang="zh-TW" altLang="en-US" dirty="0"/>
              <a:t>→針對已逾六個月個案進行結案填報</a:t>
            </a:r>
            <a:endParaRPr lang="en-US" altLang="zh-TW" dirty="0"/>
          </a:p>
          <a:p>
            <a:pPr marL="0" indent="0">
              <a:buNone/>
            </a:pPr>
            <a:r>
              <a:rPr lang="en-US" altLang="zh-TW" dirty="0"/>
              <a:t>       (</a:t>
            </a:r>
            <a:r>
              <a:rPr lang="zh-TW" altLang="en-US" dirty="0"/>
              <a:t>未逾六個月個案可預先填報及暫存資料，</a:t>
            </a:r>
            <a:endParaRPr lang="en-US" altLang="zh-TW" dirty="0"/>
          </a:p>
          <a:p>
            <a:pPr marL="0" indent="0">
              <a:buNone/>
            </a:pPr>
            <a:r>
              <a:rPr lang="en-US" altLang="zh-TW" dirty="0"/>
              <a:t>         </a:t>
            </a:r>
            <a:r>
              <a:rPr lang="zh-TW" altLang="en-US" dirty="0"/>
              <a:t>惟需俟逾六個月後方能確定送出</a:t>
            </a:r>
            <a:r>
              <a:rPr lang="en-US" altLang="zh-TW" dirty="0"/>
              <a:t>)</a:t>
            </a:r>
            <a:r>
              <a:rPr lang="zh-TW" altLang="en-US" dirty="0"/>
              <a:t>。</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pPr/>
              <a:t>65</a:t>
            </a:fld>
            <a:endParaRPr lang="zh-TW" altLang="en-US" dirty="0"/>
          </a:p>
        </p:txBody>
      </p:sp>
      <p:sp>
        <p:nvSpPr>
          <p:cNvPr id="7" name="內容版面配置區 6"/>
          <p:cNvSpPr>
            <a:spLocks noGrp="1"/>
          </p:cNvSpPr>
          <p:nvPr>
            <p:ph idx="15"/>
          </p:nvPr>
        </p:nvSpPr>
        <p:spPr/>
        <p:txBody>
          <a:bodyPr>
            <a:normAutofit lnSpcReduction="10000"/>
          </a:bodyPr>
          <a:lstStyle/>
          <a:p>
            <a:endParaRPr lang="zh-TW" altLang="en-US"/>
          </a:p>
        </p:txBody>
      </p:sp>
    </p:spTree>
    <p:extLst>
      <p:ext uri="{BB962C8B-B14F-4D97-AF65-F5344CB8AC3E}">
        <p14:creationId xmlns:p14="http://schemas.microsoft.com/office/powerpoint/2010/main" val="30748274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通報學生結案機制</a:t>
            </a:r>
            <a:r>
              <a:rPr lang="en-US" altLang="zh-TW" dirty="0">
                <a:latin typeface="+mj-ea"/>
              </a:rPr>
              <a:t>(2)</a:t>
            </a:r>
            <a:endParaRPr lang="zh-TW" altLang="en-US" dirty="0"/>
          </a:p>
        </p:txBody>
      </p:sp>
      <p:sp>
        <p:nvSpPr>
          <p:cNvPr id="4" name="內容版面配置區 3"/>
          <p:cNvSpPr>
            <a:spLocks noGrp="1"/>
          </p:cNvSpPr>
          <p:nvPr>
            <p:ph sz="quarter" idx="13"/>
          </p:nvPr>
        </p:nvSpPr>
        <p:spPr>
          <a:xfrm>
            <a:off x="899592" y="1628800"/>
            <a:ext cx="7344816" cy="4896544"/>
          </a:xfrm>
        </p:spPr>
        <p:txBody>
          <a:bodyPr>
            <a:normAutofit/>
          </a:bodyPr>
          <a:lstStyle/>
          <a:p>
            <a:r>
              <a:rPr lang="zh-TW" altLang="en-US" sz="2800" b="1" dirty="0"/>
              <a:t>結案步驟：</a:t>
            </a:r>
          </a:p>
          <a:p>
            <a:pPr marL="0" indent="0">
              <a:buNone/>
            </a:pPr>
            <a:r>
              <a:rPr lang="en-US" altLang="zh-TW" dirty="0"/>
              <a:t>(</a:t>
            </a:r>
            <a:r>
              <a:rPr lang="zh-TW" altLang="en-US" dirty="0"/>
              <a:t>１</a:t>
            </a:r>
            <a:r>
              <a:rPr lang="en-US" altLang="zh-TW" dirty="0"/>
              <a:t>)</a:t>
            </a:r>
            <a:r>
              <a:rPr lang="zh-TW" altLang="en-US" dirty="0"/>
              <a:t>建議結案→填寫召開結案會議時間</a:t>
            </a:r>
            <a:endParaRPr lang="en-US" altLang="zh-TW" dirty="0"/>
          </a:p>
          <a:p>
            <a:pPr marL="0" indent="0">
              <a:buNone/>
            </a:pPr>
            <a:r>
              <a:rPr lang="en-US" altLang="zh-TW" dirty="0"/>
              <a:t>      </a:t>
            </a:r>
            <a:r>
              <a:rPr lang="zh-TW" altLang="en-US" dirty="0"/>
              <a:t>→選擇「評估結案考量因素」</a:t>
            </a:r>
            <a:r>
              <a:rPr lang="en-US" altLang="zh-TW" dirty="0"/>
              <a:t>(</a:t>
            </a:r>
            <a:r>
              <a:rPr lang="zh-TW" altLang="en-US" dirty="0"/>
              <a:t>擇一選擇</a:t>
            </a:r>
            <a:r>
              <a:rPr lang="en-US" altLang="zh-TW" dirty="0"/>
              <a:t>)</a:t>
            </a:r>
            <a:r>
              <a:rPr lang="zh-TW" altLang="en-US" dirty="0"/>
              <a:t>。</a:t>
            </a:r>
          </a:p>
          <a:p>
            <a:pPr marL="0" indent="0">
              <a:buNone/>
            </a:pPr>
            <a:r>
              <a:rPr lang="en-US" altLang="zh-TW" dirty="0"/>
              <a:t>(</a:t>
            </a:r>
            <a:r>
              <a:rPr lang="zh-TW" altLang="en-US" dirty="0"/>
              <a:t>２</a:t>
            </a:r>
            <a:r>
              <a:rPr lang="en-US" altLang="zh-TW" dirty="0"/>
              <a:t>)</a:t>
            </a:r>
            <a:r>
              <a:rPr lang="zh-TW" altLang="en-US" dirty="0"/>
              <a:t>不建議結案→填寫召開結案會議時間</a:t>
            </a:r>
            <a:endParaRPr lang="en-US" altLang="zh-TW" dirty="0"/>
          </a:p>
          <a:p>
            <a:pPr marL="0" indent="0">
              <a:buNone/>
            </a:pPr>
            <a:r>
              <a:rPr lang="en-US" altLang="zh-TW" dirty="0"/>
              <a:t>      </a:t>
            </a:r>
            <a:r>
              <a:rPr lang="zh-TW" altLang="en-US" dirty="0"/>
              <a:t>→填寫補充說明。</a:t>
            </a:r>
          </a:p>
          <a:p>
            <a:pPr marL="0" indent="0">
              <a:buNone/>
            </a:pPr>
            <a:r>
              <a:rPr lang="en-US" altLang="zh-TW" dirty="0"/>
              <a:t>(</a:t>
            </a:r>
            <a:r>
              <a:rPr lang="zh-TW" altLang="en-US" dirty="0"/>
              <a:t>３</a:t>
            </a:r>
            <a:r>
              <a:rPr lang="en-US" altLang="zh-TW" dirty="0"/>
              <a:t>)</a:t>
            </a:r>
            <a:r>
              <a:rPr lang="zh-TW" altLang="en-US" dirty="0"/>
              <a:t>結案會議得由輔導單位主管召開。</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pPr/>
              <a:t>66</a:t>
            </a:fld>
            <a:endParaRPr lang="zh-TW" altLang="en-US" dirty="0"/>
          </a:p>
        </p:txBody>
      </p:sp>
      <p:sp>
        <p:nvSpPr>
          <p:cNvPr id="7" name="內容版面配置區 6"/>
          <p:cNvSpPr>
            <a:spLocks noGrp="1"/>
          </p:cNvSpPr>
          <p:nvPr>
            <p:ph idx="15"/>
          </p:nvPr>
        </p:nvSpPr>
        <p:spPr/>
        <p:txBody>
          <a:bodyPr>
            <a:normAutofit lnSpcReduction="10000"/>
          </a:bodyPr>
          <a:lstStyle/>
          <a:p>
            <a:endParaRPr lang="zh-TW" altLang="en-US"/>
          </a:p>
        </p:txBody>
      </p:sp>
    </p:spTree>
    <p:extLst>
      <p:ext uri="{BB962C8B-B14F-4D97-AF65-F5344CB8AC3E}">
        <p14:creationId xmlns:p14="http://schemas.microsoft.com/office/powerpoint/2010/main" val="40080829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通報學生結案機制</a:t>
            </a:r>
            <a:r>
              <a:rPr lang="en-US" altLang="zh-TW" dirty="0">
                <a:latin typeface="+mj-ea"/>
              </a:rPr>
              <a:t>(3)</a:t>
            </a:r>
            <a:endParaRPr lang="zh-TW" altLang="en-US" dirty="0"/>
          </a:p>
        </p:txBody>
      </p:sp>
      <p:sp>
        <p:nvSpPr>
          <p:cNvPr id="4" name="內容版面配置區 3"/>
          <p:cNvSpPr>
            <a:spLocks noGrp="1"/>
          </p:cNvSpPr>
          <p:nvPr>
            <p:ph sz="quarter" idx="13"/>
          </p:nvPr>
        </p:nvSpPr>
        <p:spPr>
          <a:xfrm>
            <a:off x="611560" y="1628800"/>
            <a:ext cx="7992888" cy="4896544"/>
          </a:xfrm>
        </p:spPr>
        <p:txBody>
          <a:bodyPr>
            <a:normAutofit/>
          </a:bodyPr>
          <a:lstStyle/>
          <a:p>
            <a:r>
              <a:rPr lang="zh-TW" altLang="en-US" dirty="0"/>
              <a:t>表格填寫完畢</a:t>
            </a:r>
            <a:endParaRPr lang="en-US" altLang="zh-TW" dirty="0"/>
          </a:p>
          <a:p>
            <a:pPr marL="0" indent="0">
              <a:buNone/>
            </a:pPr>
            <a:r>
              <a:rPr lang="zh-TW" altLang="en-US" dirty="0"/>
              <a:t>    →暫存</a:t>
            </a:r>
            <a:endParaRPr lang="en-US" altLang="zh-TW" dirty="0"/>
          </a:p>
          <a:p>
            <a:pPr marL="0" indent="0">
              <a:buNone/>
            </a:pPr>
            <a:r>
              <a:rPr lang="zh-TW" altLang="en-US" dirty="0"/>
              <a:t>    →下載列印表</a:t>
            </a:r>
            <a:endParaRPr lang="en-US" altLang="zh-TW" dirty="0"/>
          </a:p>
          <a:p>
            <a:pPr marL="0" indent="0">
              <a:buNone/>
            </a:pPr>
            <a:r>
              <a:rPr lang="en-US" altLang="zh-TW" dirty="0"/>
              <a:t>    </a:t>
            </a:r>
            <a:r>
              <a:rPr lang="zh-TW" altLang="en-US" dirty="0"/>
              <a:t>→以書面方式通知單位輔導主管審核</a:t>
            </a:r>
            <a:r>
              <a:rPr lang="en-US" altLang="zh-TW" dirty="0"/>
              <a:t>(</a:t>
            </a:r>
            <a:r>
              <a:rPr lang="zh-TW" altLang="en-US" dirty="0"/>
              <a:t>紙本留校備查</a:t>
            </a:r>
            <a:r>
              <a:rPr lang="en-US" altLang="zh-TW" dirty="0"/>
              <a:t>)</a:t>
            </a:r>
          </a:p>
          <a:p>
            <a:pPr marL="0" indent="0">
              <a:buNone/>
            </a:pPr>
            <a:r>
              <a:rPr lang="en-US" altLang="zh-TW" dirty="0"/>
              <a:t>    →</a:t>
            </a:r>
            <a:r>
              <a:rPr lang="zh-TW" altLang="en-US" dirty="0"/>
              <a:t>送出表格</a:t>
            </a:r>
            <a:endParaRPr lang="en-US" altLang="zh-TW" dirty="0"/>
          </a:p>
          <a:p>
            <a:pPr marL="0" indent="0">
              <a:buNone/>
            </a:pPr>
            <a:r>
              <a:rPr lang="zh-TW" altLang="en-US" dirty="0"/>
              <a:t>    →結案</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pPr/>
              <a:t>67</a:t>
            </a:fld>
            <a:endParaRPr lang="zh-TW" altLang="en-US" dirty="0"/>
          </a:p>
        </p:txBody>
      </p:sp>
      <p:sp>
        <p:nvSpPr>
          <p:cNvPr id="7" name="內容版面配置區 6"/>
          <p:cNvSpPr>
            <a:spLocks noGrp="1"/>
          </p:cNvSpPr>
          <p:nvPr>
            <p:ph idx="15"/>
          </p:nvPr>
        </p:nvSpPr>
        <p:spPr/>
        <p:txBody>
          <a:bodyPr>
            <a:normAutofit lnSpcReduction="10000"/>
          </a:bodyPr>
          <a:lstStyle/>
          <a:p>
            <a:endParaRPr lang="zh-TW" altLang="en-US"/>
          </a:p>
        </p:txBody>
      </p:sp>
    </p:spTree>
    <p:extLst>
      <p:ext uri="{BB962C8B-B14F-4D97-AF65-F5344CB8AC3E}">
        <p14:creationId xmlns:p14="http://schemas.microsoft.com/office/powerpoint/2010/main" val="31071254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通報學生退回機制</a:t>
            </a:r>
            <a:r>
              <a:rPr lang="en-US" altLang="zh-TW" dirty="0">
                <a:latin typeface="+mj-ea"/>
              </a:rPr>
              <a:t>(1)</a:t>
            </a:r>
            <a:endParaRPr lang="zh-TW" altLang="en-US" dirty="0"/>
          </a:p>
        </p:txBody>
      </p:sp>
      <p:sp>
        <p:nvSpPr>
          <p:cNvPr id="4" name="內容版面配置區 3"/>
          <p:cNvSpPr>
            <a:spLocks noGrp="1"/>
          </p:cNvSpPr>
          <p:nvPr>
            <p:ph sz="quarter" idx="13"/>
          </p:nvPr>
        </p:nvSpPr>
        <p:spPr>
          <a:xfrm>
            <a:off x="611560" y="1592796"/>
            <a:ext cx="7992888" cy="4896544"/>
          </a:xfrm>
        </p:spPr>
        <p:txBody>
          <a:bodyPr>
            <a:normAutofit/>
          </a:bodyPr>
          <a:lstStyle/>
          <a:p>
            <a:r>
              <a:rPr lang="zh-TW" altLang="en-US" dirty="0"/>
              <a:t>若有結案評估表被退回，登入後會有提示訊息</a:t>
            </a:r>
            <a:endParaRPr lang="en-US" altLang="zh-TW" dirty="0"/>
          </a:p>
          <a:p>
            <a:endParaRPr lang="en-US" altLang="zh-TW" dirty="0"/>
          </a:p>
          <a:p>
            <a:pPr marL="0" indent="0">
              <a:buNone/>
            </a:pPr>
            <a:endParaRPr lang="zh-TW" altLang="en-US" dirty="0"/>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pPr/>
              <a:t>68</a:t>
            </a:fld>
            <a:endParaRPr lang="zh-TW" altLang="en-US" dirty="0"/>
          </a:p>
        </p:txBody>
      </p:sp>
      <p:sp>
        <p:nvSpPr>
          <p:cNvPr id="7" name="內容版面配置區 6"/>
          <p:cNvSpPr>
            <a:spLocks noGrp="1"/>
          </p:cNvSpPr>
          <p:nvPr>
            <p:ph idx="15"/>
          </p:nvPr>
        </p:nvSpPr>
        <p:spPr/>
        <p:txBody>
          <a:bodyPr>
            <a:normAutofit lnSpcReduction="10000"/>
          </a:bodyPr>
          <a:lstStyle/>
          <a:p>
            <a:endParaRPr lang="zh-TW" altLang="en-US" dirty="0"/>
          </a:p>
        </p:txBody>
      </p:sp>
      <p:pic>
        <p:nvPicPr>
          <p:cNvPr id="5122"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204864"/>
            <a:ext cx="6501412" cy="450046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9200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通報學生退回機制</a:t>
            </a:r>
            <a:r>
              <a:rPr lang="en-US" altLang="zh-TW" dirty="0">
                <a:latin typeface="+mj-ea"/>
              </a:rPr>
              <a:t>(2)</a:t>
            </a:r>
            <a:endParaRPr lang="zh-TW" altLang="en-US" dirty="0"/>
          </a:p>
        </p:txBody>
      </p:sp>
      <p:sp>
        <p:nvSpPr>
          <p:cNvPr id="4" name="內容版面配置區 3"/>
          <p:cNvSpPr>
            <a:spLocks noGrp="1"/>
          </p:cNvSpPr>
          <p:nvPr>
            <p:ph sz="quarter" idx="13"/>
          </p:nvPr>
        </p:nvSpPr>
        <p:spPr>
          <a:xfrm>
            <a:off x="611560" y="1628800"/>
            <a:ext cx="7992888" cy="4896544"/>
          </a:xfrm>
        </p:spPr>
        <p:txBody>
          <a:bodyPr>
            <a:normAutofit/>
          </a:bodyPr>
          <a:lstStyle/>
          <a:p>
            <a:r>
              <a:rPr lang="zh-TW" altLang="en-US" dirty="0"/>
              <a:t>點選「通報學生結案機制」，若有被退回的結案評估表，會顯示審核未過，點選「</a:t>
            </a:r>
            <a:r>
              <a:rPr lang="zh-TW" altLang="en-US" dirty="0">
                <a:solidFill>
                  <a:srgbClr val="FF0000"/>
                </a:solidFill>
              </a:rPr>
              <a:t>審核未過</a:t>
            </a:r>
            <a:r>
              <a:rPr lang="zh-TW" altLang="en-US" dirty="0"/>
              <a:t>」按鈕進行回覆。</a:t>
            </a:r>
            <a:endParaRPr lang="en-US" altLang="zh-TW" dirty="0"/>
          </a:p>
          <a:p>
            <a:endParaRPr lang="en-US" altLang="zh-TW" dirty="0"/>
          </a:p>
          <a:p>
            <a:pPr marL="0" indent="0">
              <a:buNone/>
            </a:pPr>
            <a:endParaRPr lang="zh-TW" altLang="en-US" dirty="0"/>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pPr/>
              <a:t>69</a:t>
            </a:fld>
            <a:endParaRPr lang="zh-TW" altLang="en-US" dirty="0"/>
          </a:p>
        </p:txBody>
      </p:sp>
      <p:pic>
        <p:nvPicPr>
          <p:cNvPr id="6146" name="圖片 1"/>
          <p:cNvPicPr>
            <a:picLocks noChangeAspect="1" noChangeArrowheads="1"/>
          </p:cNvPicPr>
          <p:nvPr/>
        </p:nvPicPr>
        <p:blipFill rotWithShape="1">
          <a:blip r:embed="rId2">
            <a:extLst>
              <a:ext uri="{28A0092B-C50C-407E-A947-70E740481C1C}">
                <a14:useLocalDpi xmlns:a14="http://schemas.microsoft.com/office/drawing/2010/main" val="0"/>
              </a:ext>
            </a:extLst>
          </a:blip>
          <a:srcRect t="18476"/>
          <a:stretch/>
        </p:blipFill>
        <p:spPr bwMode="auto">
          <a:xfrm>
            <a:off x="1123066" y="2752508"/>
            <a:ext cx="6969876" cy="39168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內容版面配置區 7"/>
          <p:cNvSpPr>
            <a:spLocks noGrp="1"/>
          </p:cNvSpPr>
          <p:nvPr>
            <p:ph idx="15"/>
          </p:nvPr>
        </p:nvSpPr>
        <p:spPr/>
        <p:txBody>
          <a:bodyPr>
            <a:normAutofit lnSpcReduction="10000"/>
          </a:bodyPr>
          <a:lstStyle/>
          <a:p>
            <a:endParaRPr lang="zh-TW" altLang="en-US"/>
          </a:p>
        </p:txBody>
      </p:sp>
    </p:spTree>
    <p:extLst>
      <p:ext uri="{BB962C8B-B14F-4D97-AF65-F5344CB8AC3E}">
        <p14:creationId xmlns:p14="http://schemas.microsoft.com/office/powerpoint/2010/main" val="2151845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052736"/>
            <a:ext cx="8229600" cy="4525963"/>
          </a:xfrm>
        </p:spPr>
        <p:txBody>
          <a:bodyPr/>
          <a:lstStyle/>
          <a:p>
            <a:pPr>
              <a:buFont typeface="Wingdings" panose="05000000000000000000" pitchFamily="2" charset="2"/>
              <a:buChar char="ü"/>
            </a:pPr>
            <a:r>
              <a:rPr lang="zh-TW" altLang="en-US" dirty="0">
                <a:solidFill>
                  <a:schemeClr val="tx1"/>
                </a:solidFill>
              </a:rPr>
              <a:t>中途學校學生轉銜</a:t>
            </a:r>
            <a:endParaRPr lang="en-US" altLang="zh-TW" dirty="0">
              <a:solidFill>
                <a:schemeClr val="tx1"/>
              </a:solidFill>
            </a:endParaRPr>
          </a:p>
          <a:p>
            <a:pPr marL="1789113" indent="-1431925">
              <a:buNone/>
            </a:pPr>
            <a:r>
              <a:rPr lang="zh-TW" altLang="en-US" dirty="0">
                <a:hlinkClick r:id="rId2"/>
              </a:rPr>
              <a:t>中途學校教育實施辦法</a:t>
            </a:r>
            <a:endParaRPr lang="en-US" altLang="zh-TW" dirty="0"/>
          </a:p>
          <a:p>
            <a:pPr marL="1789113" indent="-1431925">
              <a:buNone/>
            </a:pPr>
            <a:r>
              <a:rPr lang="zh-TW" altLang="en-US" sz="2000" i="1" dirty="0">
                <a:latin typeface="+mj-ea"/>
                <a:ea typeface="+mj-ea"/>
              </a:rPr>
              <a:t>第</a:t>
            </a:r>
            <a:r>
              <a:rPr lang="en-US" altLang="zh-TW" sz="2000" i="1" dirty="0">
                <a:latin typeface="+mj-ea"/>
                <a:ea typeface="+mj-ea"/>
              </a:rPr>
              <a:t>14</a:t>
            </a:r>
            <a:r>
              <a:rPr lang="zh-TW" altLang="en-US" sz="2000" i="1" dirty="0">
                <a:latin typeface="+mj-ea"/>
                <a:ea typeface="+mj-ea"/>
              </a:rPr>
              <a:t>條  </a:t>
            </a:r>
            <a:r>
              <a:rPr lang="zh-TW" altLang="en-US" sz="2000" dirty="0">
                <a:latin typeface="+mj-ea"/>
                <a:ea typeface="+mj-ea"/>
              </a:rPr>
              <a:t>中途學校學生之學籍管理項目如下：</a:t>
            </a:r>
            <a:endParaRPr lang="en-US" altLang="zh-TW" sz="2000" i="1" dirty="0">
              <a:latin typeface="+mj-ea"/>
              <a:ea typeface="+mj-ea"/>
            </a:endParaRPr>
          </a:p>
          <a:p>
            <a:pPr marL="2157413" indent="-814388">
              <a:buNone/>
            </a:pPr>
            <a:r>
              <a:rPr lang="en-US" altLang="zh-TW" sz="2000" i="1" dirty="0">
                <a:latin typeface="+mj-ea"/>
                <a:ea typeface="+mj-ea"/>
              </a:rPr>
              <a:t>…</a:t>
            </a:r>
            <a:r>
              <a:rPr lang="zh-TW" altLang="en-US" sz="2000" dirty="0">
                <a:latin typeface="+mj-ea"/>
                <a:ea typeface="+mj-ea"/>
              </a:rPr>
              <a:t>轉銜及轉學之實施</a:t>
            </a:r>
            <a:r>
              <a:rPr lang="en-US" altLang="zh-TW" sz="2000" i="1" dirty="0">
                <a:latin typeface="+mj-ea"/>
                <a:ea typeface="+mj-ea"/>
              </a:rPr>
              <a:t>…</a:t>
            </a:r>
            <a:endParaRPr lang="en-US" altLang="zh-TW" sz="2000" u="sng" dirty="0">
              <a:solidFill>
                <a:srgbClr val="FF0000"/>
              </a:solidFill>
              <a:latin typeface="+mj-ea"/>
              <a:ea typeface="+mj-ea"/>
            </a:endParaRPr>
          </a:p>
          <a:p>
            <a:pPr>
              <a:spcBef>
                <a:spcPts val="2400"/>
              </a:spcBef>
              <a:buFont typeface="Wingdings" panose="05000000000000000000" pitchFamily="2" charset="2"/>
              <a:buChar char="ü"/>
            </a:pPr>
            <a:r>
              <a:rPr lang="zh-TW" altLang="en-US" dirty="0">
                <a:solidFill>
                  <a:schemeClr val="tx1"/>
                </a:solidFill>
              </a:rPr>
              <a:t>慈輝學生轉銜</a:t>
            </a:r>
            <a:endParaRPr lang="en-US" altLang="zh-TW" dirty="0">
              <a:solidFill>
                <a:schemeClr val="tx1"/>
              </a:solidFill>
            </a:endParaRPr>
          </a:p>
          <a:p>
            <a:pPr marL="357188" indent="0">
              <a:buNone/>
            </a:pPr>
            <a:r>
              <a:rPr lang="zh-TW" altLang="en-US" sz="1800" dirty="0">
                <a:solidFill>
                  <a:srgbClr val="FF0000"/>
                </a:solidFill>
              </a:rPr>
              <a:t>第一階段</a:t>
            </a:r>
            <a:r>
              <a:rPr lang="zh-TW" altLang="en-US" u="sng" dirty="0">
                <a:solidFill>
                  <a:schemeClr val="tx2">
                    <a:lumMod val="50000"/>
                    <a:lumOff val="50000"/>
                  </a:schemeClr>
                </a:solidFill>
              </a:rPr>
              <a:t>學生轉銜輔導及服務辦法</a:t>
            </a:r>
            <a:r>
              <a:rPr lang="zh-TW" altLang="en-US" sz="2400" dirty="0">
                <a:solidFill>
                  <a:schemeClr val="tx1"/>
                </a:solidFill>
              </a:rPr>
              <a:t>進行區域內實質轉銜。</a:t>
            </a:r>
            <a:endParaRPr lang="en-US" altLang="zh-TW" sz="2400" dirty="0">
              <a:solidFill>
                <a:schemeClr val="tx1"/>
              </a:solidFill>
            </a:endParaRPr>
          </a:p>
          <a:p>
            <a:pPr marL="357188" indent="0">
              <a:buNone/>
            </a:pPr>
            <a:r>
              <a:rPr lang="zh-TW" altLang="en-US" sz="1800" dirty="0">
                <a:solidFill>
                  <a:srgbClr val="FF0000"/>
                </a:solidFill>
              </a:rPr>
              <a:t>第二階段</a:t>
            </a:r>
            <a:r>
              <a:rPr lang="zh-TW" altLang="zh-TW" u="sng" dirty="0">
                <a:solidFill>
                  <a:schemeClr val="tx2">
                    <a:lumMod val="50000"/>
                    <a:lumOff val="50000"/>
                  </a:schemeClr>
                </a:solidFill>
              </a:rPr>
              <a:t>新北市慈輝班復學輔導及轉銜作業流程</a:t>
            </a:r>
            <a:r>
              <a:rPr lang="zh-TW" altLang="en-US" sz="2400" u="sng" dirty="0">
                <a:solidFill>
                  <a:schemeClr val="tx1"/>
                </a:solidFill>
                <a:latin typeface="+mj-ea"/>
                <a:ea typeface="+mj-ea"/>
              </a:rPr>
              <a:t>待慈輝班申請確認後，</a:t>
            </a:r>
            <a:r>
              <a:rPr lang="zh-TW" altLang="zh-TW" sz="2400" dirty="0">
                <a:solidFill>
                  <a:schemeClr val="tx1"/>
                </a:solidFill>
                <a:latin typeface="+mj-ea"/>
                <a:ea typeface="+mj-ea"/>
              </a:rPr>
              <a:t>原學校需派行政</a:t>
            </a:r>
            <a:r>
              <a:rPr lang="en-US" altLang="zh-TW" sz="2400" dirty="0">
                <a:solidFill>
                  <a:schemeClr val="tx1"/>
                </a:solidFill>
                <a:latin typeface="+mj-ea"/>
                <a:ea typeface="+mj-ea"/>
              </a:rPr>
              <a:t>1</a:t>
            </a:r>
            <a:r>
              <a:rPr lang="zh-TW" altLang="zh-TW" sz="2400" dirty="0">
                <a:solidFill>
                  <a:schemeClr val="tx1"/>
                </a:solidFill>
                <a:latin typeface="+mj-ea"/>
                <a:ea typeface="+mj-ea"/>
              </a:rPr>
              <a:t>人陪同家長</a:t>
            </a:r>
            <a:r>
              <a:rPr lang="zh-TW" altLang="en-US" sz="2400" dirty="0">
                <a:solidFill>
                  <a:schemeClr val="tx1"/>
                </a:solidFill>
                <a:latin typeface="+mj-ea"/>
                <a:ea typeface="+mj-ea"/>
              </a:rPr>
              <a:t>、</a:t>
            </a:r>
            <a:r>
              <a:rPr lang="zh-TW" altLang="zh-TW" sz="2400" dirty="0">
                <a:solidFill>
                  <a:schemeClr val="tx1"/>
                </a:solidFill>
                <a:latin typeface="+mj-ea"/>
                <a:ea typeface="+mj-ea"/>
              </a:rPr>
              <a:t>個案至慈輝班轉銜學校進行個案</a:t>
            </a:r>
            <a:r>
              <a:rPr lang="zh-TW" altLang="zh-TW" sz="2400" u="sng" dirty="0">
                <a:solidFill>
                  <a:schemeClr val="tx1"/>
                </a:solidFill>
                <a:latin typeface="+mj-ea"/>
                <a:ea typeface="+mj-ea"/>
              </a:rPr>
              <a:t>轉銜</a:t>
            </a:r>
            <a:r>
              <a:rPr lang="zh-TW" altLang="zh-TW" sz="2400" dirty="0">
                <a:solidFill>
                  <a:schemeClr val="tx1"/>
                </a:solidFill>
                <a:latin typeface="+mj-ea"/>
                <a:ea typeface="+mj-ea"/>
              </a:rPr>
              <a:t>會議</a:t>
            </a:r>
            <a:r>
              <a:rPr lang="zh-TW" altLang="en-US" sz="2400" dirty="0">
                <a:solidFill>
                  <a:schemeClr val="tx1"/>
                </a:solidFill>
                <a:latin typeface="+mj-ea"/>
                <a:ea typeface="+mj-ea"/>
              </a:rPr>
              <a:t>。</a:t>
            </a:r>
            <a:endParaRPr lang="zh-TW" altLang="zh-TW" sz="2400" dirty="0">
              <a:solidFill>
                <a:schemeClr val="tx1"/>
              </a:solidFill>
              <a:latin typeface="+mj-ea"/>
              <a:ea typeface="+mj-ea"/>
            </a:endParaRPr>
          </a:p>
          <a:p>
            <a:endParaRPr lang="zh-TW" altLang="en-US" sz="3600" dirty="0"/>
          </a:p>
        </p:txBody>
      </p:sp>
    </p:spTree>
    <p:extLst>
      <p:ext uri="{BB962C8B-B14F-4D97-AF65-F5344CB8AC3E}">
        <p14:creationId xmlns:p14="http://schemas.microsoft.com/office/powerpoint/2010/main" val="23240189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參、功能介紹</a:t>
            </a:r>
            <a:endParaRPr lang="zh-TW" altLang="en-US" dirty="0"/>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通報學生退回機制</a:t>
            </a:r>
            <a:r>
              <a:rPr lang="en-US" altLang="zh-TW" dirty="0">
                <a:latin typeface="+mj-ea"/>
              </a:rPr>
              <a:t>(3)</a:t>
            </a:r>
            <a:endParaRPr lang="zh-TW" altLang="en-US" dirty="0"/>
          </a:p>
        </p:txBody>
      </p:sp>
      <p:sp>
        <p:nvSpPr>
          <p:cNvPr id="4" name="內容版面配置區 3"/>
          <p:cNvSpPr>
            <a:spLocks noGrp="1"/>
          </p:cNvSpPr>
          <p:nvPr>
            <p:ph sz="quarter" idx="13"/>
          </p:nvPr>
        </p:nvSpPr>
        <p:spPr>
          <a:xfrm>
            <a:off x="611560" y="1628800"/>
            <a:ext cx="7992888" cy="4896544"/>
          </a:xfrm>
        </p:spPr>
        <p:txBody>
          <a:bodyPr>
            <a:normAutofit/>
          </a:bodyPr>
          <a:lstStyle/>
          <a:p>
            <a:r>
              <a:rPr lang="zh-TW" altLang="en-US" spc="114" dirty="0">
                <a:latin typeface="cwTeXHeiBold"/>
                <a:cs typeface="cwTeXHeiBold"/>
              </a:rPr>
              <a:t>填寫完</a:t>
            </a:r>
            <a:r>
              <a:rPr lang="zh-TW" altLang="en-US" spc="100" dirty="0">
                <a:latin typeface="cwTeXHeiBold"/>
                <a:cs typeface="cwTeXHeiBold"/>
              </a:rPr>
              <a:t>回</a:t>
            </a:r>
            <a:r>
              <a:rPr lang="zh-TW" altLang="en-US" spc="114" dirty="0">
                <a:latin typeface="cwTeXHeiBold"/>
                <a:cs typeface="cwTeXHeiBold"/>
              </a:rPr>
              <a:t>覆說</a:t>
            </a:r>
            <a:r>
              <a:rPr lang="zh-TW" altLang="en-US" spc="100" dirty="0">
                <a:latin typeface="cwTeXHeiBold"/>
                <a:cs typeface="cwTeXHeiBold"/>
              </a:rPr>
              <a:t>明後</a:t>
            </a:r>
            <a:r>
              <a:rPr lang="zh-TW" altLang="en-US" spc="114" dirty="0">
                <a:latin typeface="cwTeXHeiBold"/>
                <a:cs typeface="cwTeXHeiBold"/>
              </a:rPr>
              <a:t>，按下</a:t>
            </a:r>
            <a:r>
              <a:rPr lang="zh-TW" altLang="en-US" spc="100" dirty="0">
                <a:latin typeface="cwTeXHeiBold"/>
                <a:cs typeface="cwTeXHeiBold"/>
              </a:rPr>
              <a:t>送</a:t>
            </a:r>
            <a:r>
              <a:rPr lang="zh-TW" altLang="en-US" spc="114" dirty="0">
                <a:latin typeface="cwTeXHeiBold"/>
                <a:cs typeface="cwTeXHeiBold"/>
              </a:rPr>
              <a:t>出，</a:t>
            </a:r>
            <a:r>
              <a:rPr lang="zh-TW" altLang="en-US" spc="100" dirty="0">
                <a:latin typeface="cwTeXHeiBold"/>
                <a:cs typeface="cwTeXHeiBold"/>
              </a:rPr>
              <a:t>完成</a:t>
            </a:r>
            <a:r>
              <a:rPr lang="zh-TW" altLang="en-US" spc="114" dirty="0">
                <a:latin typeface="cwTeXHeiBold"/>
                <a:cs typeface="cwTeXHeiBold"/>
              </a:rPr>
              <a:t>回覆。</a:t>
            </a:r>
            <a:endParaRPr lang="en-US" altLang="zh-TW" spc="114" dirty="0">
              <a:latin typeface="cwTeXHeiBold"/>
              <a:cs typeface="cwTeXHeiBold"/>
            </a:endParaRPr>
          </a:p>
          <a:p>
            <a:pPr>
              <a:lnSpc>
                <a:spcPct val="100000"/>
              </a:lnSpc>
            </a:pPr>
            <a:r>
              <a:rPr lang="zh-TW" altLang="en-US" spc="130" dirty="0">
                <a:solidFill>
                  <a:srgbClr val="FF0000"/>
                </a:solidFill>
                <a:latin typeface="cwTeXFangSong"/>
                <a:cs typeface="cwTeXFangSong"/>
              </a:rPr>
              <a:t>注意</a:t>
            </a:r>
            <a:r>
              <a:rPr lang="en-US" altLang="zh-TW" b="1" spc="-5" dirty="0">
                <a:solidFill>
                  <a:srgbClr val="FF0000"/>
                </a:solidFill>
                <a:latin typeface="Times New Roman"/>
                <a:cs typeface="Times New Roman"/>
              </a:rPr>
              <a:t>: </a:t>
            </a:r>
            <a:r>
              <a:rPr lang="zh-TW" altLang="en-US" spc="130" dirty="0">
                <a:solidFill>
                  <a:srgbClr val="FF0000"/>
                </a:solidFill>
                <a:latin typeface="cwTeXFangSong"/>
                <a:cs typeface="cwTeXFangSong"/>
              </a:rPr>
              <a:t>被</a:t>
            </a:r>
            <a:r>
              <a:rPr lang="zh-TW" altLang="en-US" spc="120" dirty="0">
                <a:solidFill>
                  <a:srgbClr val="FF0000"/>
                </a:solidFill>
                <a:latin typeface="cwTeXFangSong"/>
                <a:cs typeface="cwTeXFangSong"/>
              </a:rPr>
              <a:t>退回</a:t>
            </a:r>
            <a:r>
              <a:rPr lang="zh-TW" altLang="en-US" spc="130" dirty="0">
                <a:solidFill>
                  <a:srgbClr val="FF0000"/>
                </a:solidFill>
                <a:latin typeface="cwTeXFangSong"/>
                <a:cs typeface="cwTeXFangSong"/>
              </a:rPr>
              <a:t>的</a:t>
            </a:r>
            <a:r>
              <a:rPr lang="zh-TW" altLang="en-US" spc="120" dirty="0">
                <a:solidFill>
                  <a:srgbClr val="FF0000"/>
                </a:solidFill>
                <a:latin typeface="cwTeXFangSong"/>
                <a:cs typeface="cwTeXFangSong"/>
              </a:rPr>
              <a:t>結</a:t>
            </a:r>
            <a:r>
              <a:rPr lang="zh-TW" altLang="en-US" spc="130" dirty="0">
                <a:solidFill>
                  <a:srgbClr val="FF0000"/>
                </a:solidFill>
                <a:latin typeface="cwTeXFangSong"/>
                <a:cs typeface="cwTeXFangSong"/>
              </a:rPr>
              <a:t>案</a:t>
            </a:r>
            <a:r>
              <a:rPr lang="zh-TW" altLang="en-US" spc="120" dirty="0">
                <a:solidFill>
                  <a:srgbClr val="FF0000"/>
                </a:solidFill>
                <a:latin typeface="cwTeXFangSong"/>
                <a:cs typeface="cwTeXFangSong"/>
              </a:rPr>
              <a:t>評</a:t>
            </a:r>
            <a:r>
              <a:rPr lang="zh-TW" altLang="en-US" spc="130" dirty="0">
                <a:solidFill>
                  <a:srgbClr val="FF0000"/>
                </a:solidFill>
                <a:latin typeface="cwTeXFangSong"/>
                <a:cs typeface="cwTeXFangSong"/>
              </a:rPr>
              <a:t>估</a:t>
            </a:r>
            <a:r>
              <a:rPr lang="zh-TW" altLang="en-US" spc="120" dirty="0">
                <a:solidFill>
                  <a:srgbClr val="FF0000"/>
                </a:solidFill>
                <a:latin typeface="cwTeXFangSong"/>
                <a:cs typeface="cwTeXFangSong"/>
              </a:rPr>
              <a:t>表，</a:t>
            </a:r>
            <a:r>
              <a:rPr lang="zh-TW" altLang="en-US" spc="130" dirty="0">
                <a:solidFill>
                  <a:srgbClr val="FF0000"/>
                </a:solidFill>
                <a:latin typeface="cwTeXFangSong"/>
                <a:cs typeface="cwTeXFangSong"/>
              </a:rPr>
              <a:t>僅</a:t>
            </a:r>
            <a:r>
              <a:rPr lang="zh-TW" altLang="en-US" spc="120" dirty="0">
                <a:solidFill>
                  <a:srgbClr val="FF0000"/>
                </a:solidFill>
                <a:latin typeface="cwTeXFangSong"/>
                <a:cs typeface="cwTeXFangSong"/>
              </a:rPr>
              <a:t>可</a:t>
            </a:r>
            <a:r>
              <a:rPr lang="zh-TW" altLang="en-US" spc="130" dirty="0">
                <a:solidFill>
                  <a:srgbClr val="FF0000"/>
                </a:solidFill>
                <a:latin typeface="cwTeXFangSong"/>
                <a:cs typeface="cwTeXFangSong"/>
              </a:rPr>
              <a:t>改</a:t>
            </a:r>
            <a:r>
              <a:rPr lang="zh-TW" altLang="en-US" spc="120" dirty="0">
                <a:solidFill>
                  <a:srgbClr val="FF0000"/>
                </a:solidFill>
                <a:latin typeface="cwTeXFangSong"/>
                <a:cs typeface="cwTeXFangSong"/>
              </a:rPr>
              <a:t>變</a:t>
            </a:r>
            <a:r>
              <a:rPr lang="zh-TW" altLang="en-US" spc="130" dirty="0">
                <a:solidFill>
                  <a:srgbClr val="FF0000"/>
                </a:solidFill>
                <a:latin typeface="cwTeXFangSong"/>
                <a:cs typeface="cwTeXFangSong"/>
              </a:rPr>
              <a:t>結</a:t>
            </a:r>
            <a:r>
              <a:rPr lang="zh-TW" altLang="en-US" spc="140" dirty="0">
                <a:solidFill>
                  <a:srgbClr val="FF0000"/>
                </a:solidFill>
                <a:latin typeface="cwTeXFangSong"/>
                <a:cs typeface="cwTeXFangSong"/>
              </a:rPr>
              <a:t>案</a:t>
            </a:r>
            <a:r>
              <a:rPr lang="en-US" altLang="zh-TW" b="1" spc="-25" dirty="0">
                <a:solidFill>
                  <a:srgbClr val="FF0000"/>
                </a:solidFill>
                <a:latin typeface="Times New Roman"/>
                <a:cs typeface="Times New Roman"/>
              </a:rPr>
              <a:t>(</a:t>
            </a:r>
            <a:r>
              <a:rPr lang="zh-TW" altLang="en-US" spc="130" dirty="0">
                <a:solidFill>
                  <a:srgbClr val="FF0000"/>
                </a:solidFill>
                <a:latin typeface="cwTeXFangSong"/>
                <a:cs typeface="cwTeXFangSong"/>
              </a:rPr>
              <a:t>狀</a:t>
            </a:r>
            <a:r>
              <a:rPr lang="zh-TW" altLang="en-US" spc="140" dirty="0">
                <a:solidFill>
                  <a:srgbClr val="FF0000"/>
                </a:solidFill>
                <a:latin typeface="cwTeXFangSong"/>
                <a:cs typeface="cwTeXFangSong"/>
              </a:rPr>
              <a:t>態</a:t>
            </a:r>
            <a:r>
              <a:rPr lang="en-US" altLang="zh-TW" b="1" spc="-25" dirty="0">
                <a:solidFill>
                  <a:srgbClr val="FF0000"/>
                </a:solidFill>
                <a:latin typeface="Times New Roman"/>
                <a:cs typeface="Times New Roman"/>
              </a:rPr>
              <a:t>)</a:t>
            </a:r>
            <a:r>
              <a:rPr lang="zh-TW" altLang="en-US" spc="130" dirty="0">
                <a:solidFill>
                  <a:srgbClr val="FF0000"/>
                </a:solidFill>
                <a:latin typeface="cwTeXFangSong"/>
                <a:cs typeface="cwTeXFangSong"/>
              </a:rPr>
              <a:t>選</a:t>
            </a:r>
            <a:r>
              <a:rPr lang="zh-TW" altLang="en-US" spc="120" dirty="0">
                <a:solidFill>
                  <a:srgbClr val="FF0000"/>
                </a:solidFill>
                <a:latin typeface="cwTeXFangSong"/>
                <a:cs typeface="cwTeXFangSong"/>
              </a:rPr>
              <a:t>擇</a:t>
            </a:r>
            <a:r>
              <a:rPr lang="zh-TW" altLang="en-US" spc="-360" dirty="0">
                <a:solidFill>
                  <a:srgbClr val="FF0000"/>
                </a:solidFill>
                <a:latin typeface="cwTeXFangSong"/>
                <a:cs typeface="cwTeXFangSong"/>
              </a:rPr>
              <a:t>、 </a:t>
            </a:r>
            <a:r>
              <a:rPr lang="zh-TW" altLang="en-US" spc="130" dirty="0">
                <a:solidFill>
                  <a:srgbClr val="FF0000"/>
                </a:solidFill>
                <a:latin typeface="cwTeXFangSong"/>
                <a:cs typeface="cwTeXFangSong"/>
              </a:rPr>
              <a:t>輸</a:t>
            </a:r>
            <a:r>
              <a:rPr lang="zh-TW" altLang="en-US" spc="120" dirty="0">
                <a:solidFill>
                  <a:srgbClr val="FF0000"/>
                </a:solidFill>
                <a:latin typeface="cwTeXFangSong"/>
                <a:cs typeface="cwTeXFangSong"/>
              </a:rPr>
              <a:t>入</a:t>
            </a:r>
            <a:r>
              <a:rPr lang="zh-TW" altLang="en-US" spc="130" dirty="0">
                <a:solidFill>
                  <a:srgbClr val="FF0000"/>
                </a:solidFill>
                <a:latin typeface="cwTeXFangSong"/>
                <a:cs typeface="cwTeXFangSong"/>
              </a:rPr>
              <a:t>回</a:t>
            </a:r>
            <a:r>
              <a:rPr lang="zh-TW" altLang="en-US" spc="120" dirty="0">
                <a:solidFill>
                  <a:srgbClr val="FF0000"/>
                </a:solidFill>
                <a:latin typeface="cwTeXFangSong"/>
                <a:cs typeface="cwTeXFangSong"/>
              </a:rPr>
              <a:t>覆</a:t>
            </a:r>
            <a:r>
              <a:rPr lang="zh-TW" altLang="en-US" spc="130" dirty="0">
                <a:solidFill>
                  <a:srgbClr val="FF0000"/>
                </a:solidFill>
                <a:latin typeface="cwTeXFangSong"/>
                <a:cs typeface="cwTeXFangSong"/>
              </a:rPr>
              <a:t>說</a:t>
            </a:r>
            <a:r>
              <a:rPr lang="zh-TW" altLang="en-US" spc="120" dirty="0">
                <a:solidFill>
                  <a:srgbClr val="FF0000"/>
                </a:solidFill>
                <a:latin typeface="cwTeXFangSong"/>
                <a:cs typeface="cwTeXFangSong"/>
              </a:rPr>
              <a:t>明，</a:t>
            </a:r>
            <a:r>
              <a:rPr lang="zh-TW" altLang="en-US" spc="130" dirty="0">
                <a:solidFill>
                  <a:srgbClr val="FF0000"/>
                </a:solidFill>
                <a:latin typeface="cwTeXFangSong"/>
                <a:cs typeface="cwTeXFangSong"/>
              </a:rPr>
              <a:t>其</a:t>
            </a:r>
            <a:r>
              <a:rPr lang="zh-TW" altLang="en-US" spc="120" dirty="0">
                <a:solidFill>
                  <a:srgbClr val="FF0000"/>
                </a:solidFill>
                <a:latin typeface="cwTeXFangSong"/>
                <a:cs typeface="cwTeXFangSong"/>
              </a:rPr>
              <a:t>他</a:t>
            </a:r>
            <a:r>
              <a:rPr lang="zh-TW" altLang="en-US" spc="130" dirty="0">
                <a:solidFill>
                  <a:srgbClr val="FF0000"/>
                </a:solidFill>
                <a:latin typeface="cwTeXFangSong"/>
                <a:cs typeface="cwTeXFangSong"/>
              </a:rPr>
              <a:t>欄</a:t>
            </a:r>
            <a:r>
              <a:rPr lang="zh-TW" altLang="en-US" spc="120" dirty="0">
                <a:solidFill>
                  <a:srgbClr val="FF0000"/>
                </a:solidFill>
                <a:latin typeface="cwTeXFangSong"/>
                <a:cs typeface="cwTeXFangSong"/>
              </a:rPr>
              <a:t>位</a:t>
            </a:r>
            <a:r>
              <a:rPr lang="zh-TW" altLang="en-US" spc="130" dirty="0">
                <a:solidFill>
                  <a:srgbClr val="FF0000"/>
                </a:solidFill>
                <a:latin typeface="cwTeXFangSong"/>
                <a:cs typeface="cwTeXFangSong"/>
              </a:rPr>
              <a:t>皆</a:t>
            </a:r>
            <a:r>
              <a:rPr lang="zh-TW" altLang="en-US" spc="120" dirty="0">
                <a:solidFill>
                  <a:srgbClr val="FF0000"/>
                </a:solidFill>
                <a:latin typeface="cwTeXFangSong"/>
                <a:cs typeface="cwTeXFangSong"/>
              </a:rPr>
              <a:t>無法</a:t>
            </a:r>
            <a:r>
              <a:rPr lang="zh-TW" altLang="en-US" spc="130" dirty="0">
                <a:solidFill>
                  <a:srgbClr val="FF0000"/>
                </a:solidFill>
                <a:latin typeface="cwTeXFangSong"/>
                <a:cs typeface="cwTeXFangSong"/>
              </a:rPr>
              <a:t>修</a:t>
            </a:r>
            <a:r>
              <a:rPr lang="zh-TW" altLang="en-US" spc="120" dirty="0">
                <a:solidFill>
                  <a:srgbClr val="FF0000"/>
                </a:solidFill>
                <a:latin typeface="cwTeXFangSong"/>
                <a:cs typeface="cwTeXFangSong"/>
              </a:rPr>
              <a:t>改。</a:t>
            </a:r>
            <a:endParaRPr lang="zh-TW" altLang="en-US" dirty="0">
              <a:latin typeface="cwTeXFangSong"/>
              <a:cs typeface="cwTeXFangSong"/>
            </a:endParaRPr>
          </a:p>
          <a:p>
            <a:endParaRPr lang="en-US" altLang="zh-TW" dirty="0"/>
          </a:p>
          <a:p>
            <a:pPr marL="0" indent="0">
              <a:buNone/>
            </a:pPr>
            <a:endParaRPr lang="zh-TW" altLang="en-US" dirty="0"/>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pPr/>
              <a:t>70</a:t>
            </a:fld>
            <a:endParaRPr lang="zh-TW" altLang="en-US" dirty="0"/>
          </a:p>
        </p:txBody>
      </p:sp>
      <p:sp>
        <p:nvSpPr>
          <p:cNvPr id="7" name="內容版面配置區 6"/>
          <p:cNvSpPr>
            <a:spLocks noGrp="1"/>
          </p:cNvSpPr>
          <p:nvPr>
            <p:ph idx="15"/>
          </p:nvPr>
        </p:nvSpPr>
        <p:spPr/>
        <p:txBody>
          <a:bodyPr>
            <a:normAutofit lnSpcReduction="10000"/>
          </a:bodyPr>
          <a:lstStyle/>
          <a:p>
            <a:endParaRPr lang="zh-TW" altLang="en-US"/>
          </a:p>
        </p:txBody>
      </p:sp>
      <p:pic>
        <p:nvPicPr>
          <p:cNvPr id="7170" name="圖片 1"/>
          <p:cNvPicPr>
            <a:picLocks noChangeAspect="1" noChangeArrowheads="1"/>
          </p:cNvPicPr>
          <p:nvPr/>
        </p:nvPicPr>
        <p:blipFill>
          <a:blip r:embed="rId2">
            <a:extLst>
              <a:ext uri="{28A0092B-C50C-407E-A947-70E740481C1C}">
                <a14:useLocalDpi xmlns:a14="http://schemas.microsoft.com/office/drawing/2010/main" val="0"/>
              </a:ext>
            </a:extLst>
          </a:blip>
          <a:srcRect l="10039" t="64505"/>
          <a:stretch>
            <a:fillRect/>
          </a:stretch>
        </p:blipFill>
        <p:spPr bwMode="auto">
          <a:xfrm>
            <a:off x="1070070" y="3068960"/>
            <a:ext cx="6815073" cy="35636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5491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肆、情境說明</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情境一</a:t>
            </a:r>
            <a:r>
              <a:rPr lang="en-US" altLang="zh-TW" dirty="0">
                <a:latin typeface="+mj-ea"/>
              </a:rPr>
              <a:t>-</a:t>
            </a:r>
            <a:r>
              <a:rPr lang="zh-TW" altLang="en-US" dirty="0">
                <a:latin typeface="+mj-ea"/>
              </a:rPr>
              <a:t>通報學校誤填轉入學校</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71</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grpSp>
        <p:nvGrpSpPr>
          <p:cNvPr id="8" name="群組 7"/>
          <p:cNvGrpSpPr/>
          <p:nvPr/>
        </p:nvGrpSpPr>
        <p:grpSpPr>
          <a:xfrm>
            <a:off x="296931" y="2132856"/>
            <a:ext cx="8622146" cy="3570861"/>
            <a:chOff x="566228" y="2431007"/>
            <a:chExt cx="7926729" cy="3282854"/>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0418" y="3560489"/>
              <a:ext cx="1398607" cy="1398607"/>
            </a:xfrm>
            <a:prstGeom prst="rect">
              <a:avLst/>
            </a:prstGeom>
          </p:spPr>
        </p:pic>
        <p:grpSp>
          <p:nvGrpSpPr>
            <p:cNvPr id="10" name="群組 9"/>
            <p:cNvGrpSpPr/>
            <p:nvPr/>
          </p:nvGrpSpPr>
          <p:grpSpPr>
            <a:xfrm>
              <a:off x="566228" y="2431007"/>
              <a:ext cx="1680597" cy="2007297"/>
              <a:chOff x="2308513" y="1637603"/>
              <a:chExt cx="787628" cy="940739"/>
            </a:xfrm>
          </p:grpSpPr>
          <p:pic>
            <p:nvPicPr>
              <p:cNvPr id="28" name="圖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513" y="1794761"/>
                <a:ext cx="787628" cy="783581"/>
              </a:xfrm>
              <a:prstGeom prst="rect">
                <a:avLst/>
              </a:prstGeom>
            </p:spPr>
          </p:pic>
          <p:sp>
            <p:nvSpPr>
              <p:cNvPr id="29" name="矩形 28"/>
              <p:cNvSpPr/>
              <p:nvPr/>
            </p:nvSpPr>
            <p:spPr>
              <a:xfrm>
                <a:off x="2360148" y="1637603"/>
                <a:ext cx="727519" cy="247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3200" b="1" dirty="0">
                    <a:solidFill>
                      <a:prstClr val="black"/>
                    </a:solidFill>
                    <a:latin typeface="微軟正黑體" panose="020B0604030504040204" pitchFamily="34" charset="-120"/>
                    <a:ea typeface="微軟正黑體" panose="020B0604030504040204" pitchFamily="34" charset="-120"/>
                  </a:rPr>
                  <a:t>A</a:t>
                </a:r>
                <a:r>
                  <a:rPr kumimoji="0" lang="zh-TW" altLang="en-US" sz="3200" b="1" dirty="0">
                    <a:solidFill>
                      <a:prstClr val="black"/>
                    </a:solidFill>
                    <a:latin typeface="微軟正黑體" panose="020B0604030504040204" pitchFamily="34" charset="-120"/>
                    <a:ea typeface="微軟正黑體" panose="020B0604030504040204" pitchFamily="34" charset="-120"/>
                  </a:rPr>
                  <a:t>校</a:t>
                </a:r>
              </a:p>
            </p:txBody>
          </p:sp>
        </p:grpSp>
        <p:grpSp>
          <p:nvGrpSpPr>
            <p:cNvPr id="11" name="群組 10"/>
            <p:cNvGrpSpPr/>
            <p:nvPr/>
          </p:nvGrpSpPr>
          <p:grpSpPr>
            <a:xfrm>
              <a:off x="6812360" y="3702248"/>
              <a:ext cx="1680597" cy="2007297"/>
              <a:chOff x="2308513" y="1637603"/>
              <a:chExt cx="787628" cy="940739"/>
            </a:xfrm>
          </p:grpSpPr>
          <p:pic>
            <p:nvPicPr>
              <p:cNvPr id="26" name="圖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513" y="1794761"/>
                <a:ext cx="787628" cy="783581"/>
              </a:xfrm>
              <a:prstGeom prst="rect">
                <a:avLst/>
              </a:prstGeom>
            </p:spPr>
          </p:pic>
          <p:sp>
            <p:nvSpPr>
              <p:cNvPr id="27" name="矩形 26"/>
              <p:cNvSpPr/>
              <p:nvPr/>
            </p:nvSpPr>
            <p:spPr>
              <a:xfrm>
                <a:off x="2360148" y="1637603"/>
                <a:ext cx="727519" cy="247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3200" b="1" dirty="0">
                    <a:solidFill>
                      <a:prstClr val="black"/>
                    </a:solidFill>
                    <a:latin typeface="微軟正黑體" panose="020B0604030504040204" pitchFamily="34" charset="-120"/>
                    <a:ea typeface="微軟正黑體" panose="020B0604030504040204" pitchFamily="34" charset="-120"/>
                  </a:rPr>
                  <a:t>B</a:t>
                </a:r>
                <a:r>
                  <a:rPr kumimoji="0" lang="zh-TW" altLang="en-US" sz="3200" b="1" dirty="0">
                    <a:solidFill>
                      <a:prstClr val="black"/>
                    </a:solidFill>
                    <a:latin typeface="微軟正黑體" panose="020B0604030504040204" pitchFamily="34" charset="-120"/>
                    <a:ea typeface="微軟正黑體" panose="020B0604030504040204" pitchFamily="34" charset="-120"/>
                  </a:rPr>
                  <a:t>校</a:t>
                </a:r>
              </a:p>
            </p:txBody>
          </p:sp>
        </p:grpSp>
        <p:sp>
          <p:nvSpPr>
            <p:cNvPr id="12" name="箭號: 向右 11"/>
            <p:cNvSpPr/>
            <p:nvPr/>
          </p:nvSpPr>
          <p:spPr>
            <a:xfrm rot="1506147">
              <a:off x="2014760" y="3661125"/>
              <a:ext cx="1920987" cy="388025"/>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13" name="矩形 12"/>
            <p:cNvSpPr/>
            <p:nvPr/>
          </p:nvSpPr>
          <p:spPr>
            <a:xfrm>
              <a:off x="2426853" y="3515955"/>
              <a:ext cx="1405167"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400" b="1" dirty="0">
                  <a:solidFill>
                    <a:srgbClr val="C00000"/>
                  </a:solidFill>
                  <a:latin typeface="微軟正黑體" panose="020B0604030504040204" pitchFamily="34" charset="-120"/>
                  <a:ea typeface="微軟正黑體" panose="020B0604030504040204" pitchFamily="34" charset="-120"/>
                </a:rPr>
                <a:t>通報</a:t>
              </a:r>
              <a:r>
                <a:rPr kumimoji="0" lang="en-US" altLang="zh-TW" sz="2400" b="1" dirty="0">
                  <a:solidFill>
                    <a:srgbClr val="C00000"/>
                  </a:solidFill>
                  <a:latin typeface="微軟正黑體" panose="020B0604030504040204" pitchFamily="34" charset="-120"/>
                  <a:ea typeface="微軟正黑體" panose="020B0604030504040204" pitchFamily="34" charset="-120"/>
                </a:rPr>
                <a:t>A</a:t>
              </a:r>
              <a:r>
                <a:rPr kumimoji="0" lang="zh-TW" altLang="en-US" sz="2400" b="1" dirty="0">
                  <a:solidFill>
                    <a:srgbClr val="C00000"/>
                  </a:solidFill>
                  <a:latin typeface="微軟正黑體" panose="020B0604030504040204" pitchFamily="34" charset="-120"/>
                  <a:ea typeface="微軟正黑體" panose="020B0604030504040204" pitchFamily="34" charset="-120"/>
                </a:rPr>
                <a:t>生轉銜</a:t>
              </a:r>
            </a:p>
          </p:txBody>
        </p:sp>
        <p:sp>
          <p:nvSpPr>
            <p:cNvPr id="14" name="箭號: 向右 13"/>
            <p:cNvSpPr/>
            <p:nvPr/>
          </p:nvSpPr>
          <p:spPr>
            <a:xfrm rot="10800000" flipH="1">
              <a:off x="5460753" y="4254294"/>
              <a:ext cx="1588387" cy="388025"/>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15" name="矩形 14"/>
            <p:cNvSpPr/>
            <p:nvPr/>
          </p:nvSpPr>
          <p:spPr>
            <a:xfrm>
              <a:off x="5365618" y="4362935"/>
              <a:ext cx="1447528"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400" b="1" dirty="0">
                  <a:solidFill>
                    <a:srgbClr val="C00000"/>
                  </a:solidFill>
                  <a:latin typeface="微軟正黑體" panose="020B0604030504040204" pitchFamily="34" charset="-120"/>
                  <a:ea typeface="微軟正黑體" panose="020B0604030504040204" pitchFamily="34" charset="-120"/>
                </a:rPr>
                <a:t>通知</a:t>
              </a:r>
              <a:r>
                <a:rPr kumimoji="0" lang="en-US" altLang="zh-TW" sz="2400" b="1" dirty="0">
                  <a:solidFill>
                    <a:srgbClr val="C00000"/>
                  </a:solidFill>
                  <a:latin typeface="微軟正黑體" panose="020B0604030504040204" pitchFamily="34" charset="-120"/>
                  <a:ea typeface="微軟正黑體" panose="020B0604030504040204" pitchFamily="34" charset="-120"/>
                </a:rPr>
                <a:t>B</a:t>
              </a:r>
              <a:r>
                <a:rPr kumimoji="0" lang="zh-TW" altLang="en-US" sz="2400" b="1" dirty="0">
                  <a:solidFill>
                    <a:srgbClr val="C00000"/>
                  </a:solidFill>
                  <a:latin typeface="微軟正黑體" panose="020B0604030504040204" pitchFamily="34" charset="-120"/>
                  <a:ea typeface="微軟正黑體" panose="020B0604030504040204" pitchFamily="34" charset="-120"/>
                </a:rPr>
                <a:t>校</a:t>
              </a:r>
            </a:p>
          </p:txBody>
        </p:sp>
        <p:sp>
          <p:nvSpPr>
            <p:cNvPr id="16" name="箭號: 向右 15"/>
            <p:cNvSpPr/>
            <p:nvPr/>
          </p:nvSpPr>
          <p:spPr>
            <a:xfrm rot="11166720" flipH="1">
              <a:off x="2181060" y="4403967"/>
              <a:ext cx="1588387" cy="388025"/>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17" name="矩形 16"/>
            <p:cNvSpPr/>
            <p:nvPr/>
          </p:nvSpPr>
          <p:spPr>
            <a:xfrm>
              <a:off x="1785840" y="4631754"/>
              <a:ext cx="2142121"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400" b="1" dirty="0">
                  <a:solidFill>
                    <a:srgbClr val="7030A0"/>
                  </a:solidFill>
                  <a:latin typeface="微軟正黑體" panose="020B0604030504040204" pitchFamily="34" charset="-120"/>
                  <a:ea typeface="微軟正黑體" panose="020B0604030504040204" pitchFamily="34" charset="-120"/>
                </a:rPr>
                <a:t>修改轉入學校</a:t>
              </a:r>
            </a:p>
          </p:txBody>
        </p:sp>
        <p:sp>
          <p:nvSpPr>
            <p:cNvPr id="18" name="橢圓 17"/>
            <p:cNvSpPr/>
            <p:nvPr/>
          </p:nvSpPr>
          <p:spPr>
            <a:xfrm>
              <a:off x="1948232" y="3271971"/>
              <a:ext cx="405578" cy="405578"/>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1</a:t>
              </a:r>
              <a:endParaRPr kumimoji="0" lang="zh-TW" altLang="en-US" sz="2400" dirty="0">
                <a:solidFill>
                  <a:prstClr val="white"/>
                </a:solidFill>
              </a:endParaRPr>
            </a:p>
          </p:txBody>
        </p:sp>
        <p:sp>
          <p:nvSpPr>
            <p:cNvPr id="19" name="橢圓 18"/>
            <p:cNvSpPr/>
            <p:nvPr/>
          </p:nvSpPr>
          <p:spPr>
            <a:xfrm>
              <a:off x="5128944" y="4194269"/>
              <a:ext cx="405578" cy="405578"/>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2</a:t>
              </a:r>
              <a:endParaRPr kumimoji="0" lang="zh-TW" altLang="en-US" sz="2400" dirty="0">
                <a:solidFill>
                  <a:prstClr val="white"/>
                </a:solidFill>
              </a:endParaRPr>
            </a:p>
          </p:txBody>
        </p:sp>
        <p:sp>
          <p:nvSpPr>
            <p:cNvPr id="20" name="橢圓 19"/>
            <p:cNvSpPr/>
            <p:nvPr/>
          </p:nvSpPr>
          <p:spPr>
            <a:xfrm>
              <a:off x="1877300" y="4235515"/>
              <a:ext cx="405578" cy="405578"/>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3</a:t>
              </a:r>
              <a:endParaRPr kumimoji="0" lang="zh-TW" altLang="en-US" sz="2400" dirty="0">
                <a:solidFill>
                  <a:prstClr val="white"/>
                </a:solidFill>
              </a:endParaRPr>
            </a:p>
          </p:txBody>
        </p:sp>
        <p:pic>
          <p:nvPicPr>
            <p:cNvPr id="21" name="圖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7879" y="3815979"/>
              <a:ext cx="707800" cy="707800"/>
            </a:xfrm>
            <a:prstGeom prst="rect">
              <a:avLst/>
            </a:prstGeom>
          </p:spPr>
        </p:pic>
        <p:grpSp>
          <p:nvGrpSpPr>
            <p:cNvPr id="22" name="群組 21"/>
            <p:cNvGrpSpPr/>
            <p:nvPr/>
          </p:nvGrpSpPr>
          <p:grpSpPr>
            <a:xfrm>
              <a:off x="5739928" y="2466613"/>
              <a:ext cx="2574285" cy="1039615"/>
              <a:chOff x="5909414" y="2030592"/>
              <a:chExt cx="2574285" cy="1039615"/>
            </a:xfrm>
          </p:grpSpPr>
          <p:sp>
            <p:nvSpPr>
              <p:cNvPr id="24" name="語音泡泡: 矩形 23"/>
              <p:cNvSpPr/>
              <p:nvPr/>
            </p:nvSpPr>
            <p:spPr>
              <a:xfrm rot="10800000" flipH="1" flipV="1">
                <a:off x="5909414" y="2030592"/>
                <a:ext cx="2574285" cy="1039615"/>
              </a:xfrm>
              <a:prstGeom prst="wedgeRectCallout">
                <a:avLst>
                  <a:gd name="adj1" fmla="val 23170"/>
                  <a:gd name="adj2" fmla="val 67751"/>
                </a:avLst>
              </a:prstGeom>
              <a:ln w="28575">
                <a:prstDash val="lgDash"/>
              </a:ln>
            </p:spPr>
            <p:style>
              <a:lnRef idx="2">
                <a:schemeClr val="accent4"/>
              </a:lnRef>
              <a:fillRef idx="1">
                <a:schemeClr val="lt1"/>
              </a:fillRef>
              <a:effectRef idx="0">
                <a:schemeClr val="accent4"/>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25" name="矩形 24"/>
              <p:cNvSpPr/>
              <p:nvPr/>
            </p:nvSpPr>
            <p:spPr>
              <a:xfrm>
                <a:off x="6063318" y="2110447"/>
                <a:ext cx="2335039" cy="912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2000" b="1" dirty="0">
                    <a:solidFill>
                      <a:prstClr val="black"/>
                    </a:solidFill>
                    <a:latin typeface="微軟正黑體" panose="020B0604030504040204" pitchFamily="34" charset="-120"/>
                    <a:ea typeface="微軟正黑體" panose="020B0604030504040204" pitchFamily="34" charset="-120"/>
                  </a:rPr>
                  <a:t>B</a:t>
                </a:r>
                <a:r>
                  <a:rPr kumimoji="0" lang="zh-TW" altLang="en-US" sz="2000" b="1" dirty="0">
                    <a:solidFill>
                      <a:prstClr val="black"/>
                    </a:solidFill>
                    <a:latin typeface="微軟正黑體" panose="020B0604030504040204" pitchFamily="34" charset="-120"/>
                    <a:ea typeface="微軟正黑體" panose="020B0604030504040204" pitchFamily="34" charset="-120"/>
                  </a:rPr>
                  <a:t>校發現</a:t>
                </a:r>
                <a:r>
                  <a:rPr kumimoji="0" lang="en-US" altLang="zh-TW" sz="2000" b="1" dirty="0">
                    <a:solidFill>
                      <a:prstClr val="black"/>
                    </a:solidFill>
                    <a:latin typeface="微軟正黑體" panose="020B0604030504040204" pitchFamily="34" charset="-120"/>
                    <a:ea typeface="微軟正黑體" panose="020B0604030504040204" pitchFamily="34" charset="-120"/>
                  </a:rPr>
                  <a:t>A</a:t>
                </a:r>
                <a:r>
                  <a:rPr kumimoji="0" lang="zh-TW" altLang="en-US" sz="2000" b="1" dirty="0">
                    <a:solidFill>
                      <a:prstClr val="black"/>
                    </a:solidFill>
                    <a:latin typeface="微軟正黑體" panose="020B0604030504040204" pitchFamily="34" charset="-120"/>
                    <a:ea typeface="微軟正黑體" panose="020B0604030504040204" pitchFamily="34" charset="-120"/>
                  </a:rPr>
                  <a:t>生</a:t>
                </a:r>
                <a:endParaRPr kumimoji="0" lang="en-US" altLang="zh-TW" sz="2000" b="1" dirty="0">
                  <a:solidFill>
                    <a:prstClr val="black"/>
                  </a:solidFill>
                  <a:latin typeface="微軟正黑體" panose="020B0604030504040204" pitchFamily="34" charset="-120"/>
                  <a:ea typeface="微軟正黑體" panose="020B0604030504040204" pitchFamily="34" charset="-120"/>
                </a:endParaRPr>
              </a:p>
              <a:p>
                <a:pPr algn="ctr" fontAlgn="auto">
                  <a:spcBef>
                    <a:spcPts val="0"/>
                  </a:spcBef>
                  <a:spcAft>
                    <a:spcPts val="0"/>
                  </a:spcAft>
                </a:pPr>
                <a:r>
                  <a:rPr kumimoji="0" lang="zh-TW" altLang="en-US" sz="2000" b="1" dirty="0">
                    <a:solidFill>
                      <a:prstClr val="black"/>
                    </a:solidFill>
                    <a:latin typeface="微軟正黑體" panose="020B0604030504040204" pitchFamily="34" charset="-120"/>
                    <a:ea typeface="微軟正黑體" panose="020B0604030504040204" pitchFamily="34" charset="-120"/>
                  </a:rPr>
                  <a:t>非本校學生</a:t>
                </a:r>
              </a:p>
            </p:txBody>
          </p:sp>
        </p:grpSp>
        <p:sp>
          <p:nvSpPr>
            <p:cNvPr id="23" name="箭號: 上彎 22"/>
            <p:cNvSpPr/>
            <p:nvPr/>
          </p:nvSpPr>
          <p:spPr>
            <a:xfrm flipH="1">
              <a:off x="1354551" y="4375747"/>
              <a:ext cx="5406972" cy="1338114"/>
            </a:xfrm>
            <a:prstGeom prst="bentUpArrow">
              <a:avLst>
                <a:gd name="adj1" fmla="val 11505"/>
                <a:gd name="adj2" fmla="val 15509"/>
                <a:gd name="adj3" fmla="val 13266"/>
              </a:avLst>
            </a:prstGeom>
            <a:ln>
              <a:prstDash val="lgDash"/>
            </a:ln>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grpSp>
    </p:spTree>
    <p:extLst>
      <p:ext uri="{BB962C8B-B14F-4D97-AF65-F5344CB8AC3E}">
        <p14:creationId xmlns:p14="http://schemas.microsoft.com/office/powerpoint/2010/main" val="23443357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effectLst>
                  <a:outerShdw blurRad="38100" dist="38100" dir="2700000" algn="tl">
                    <a:srgbClr val="000000">
                      <a:alpha val="43137"/>
                    </a:srgbClr>
                  </a:outerShdw>
                </a:effectLst>
                <a:latin typeface="+mj-ea"/>
              </a:rPr>
              <a:t>肆、情境說明</a:t>
            </a:r>
            <a:endParaRPr lang="zh-TW" altLang="en-US" dirty="0">
              <a:latin typeface="+mj-ea"/>
            </a:endParaRPr>
          </a:p>
        </p:txBody>
      </p:sp>
      <p:sp>
        <p:nvSpPr>
          <p:cNvPr id="3" name="內容版面配置區 2"/>
          <p:cNvSpPr>
            <a:spLocks noGrp="1"/>
          </p:cNvSpPr>
          <p:nvPr>
            <p:ph sz="quarter" idx="1"/>
          </p:nvPr>
        </p:nvSpPr>
        <p:spPr/>
        <p:txBody>
          <a:bodyPr/>
          <a:lstStyle/>
          <a:p>
            <a:pPr marL="342900" indent="-342900">
              <a:buFont typeface="Wingdings" panose="05000000000000000000" pitchFamily="2" charset="2"/>
              <a:buChar char="n"/>
            </a:pPr>
            <a:r>
              <a:rPr lang="zh-TW" altLang="en-US" dirty="0">
                <a:latin typeface="+mj-ea"/>
              </a:rPr>
              <a:t>情境二</a:t>
            </a:r>
            <a:r>
              <a:rPr lang="en-US" altLang="zh-TW" dirty="0">
                <a:latin typeface="+mj-ea"/>
              </a:rPr>
              <a:t>-</a:t>
            </a:r>
            <a:r>
              <a:rPr lang="zh-TW" altLang="en-US" dirty="0">
                <a:latin typeface="+mj-ea"/>
              </a:rPr>
              <a:t>比對後誤轉入資料</a:t>
            </a:r>
          </a:p>
        </p:txBody>
      </p:sp>
      <p:sp>
        <p:nvSpPr>
          <p:cNvPr id="6" name="投影片編號版面配置區 5"/>
          <p:cNvSpPr>
            <a:spLocks noGrp="1"/>
          </p:cNvSpPr>
          <p:nvPr>
            <p:ph type="sldNum" sz="quarter" idx="12"/>
          </p:nvPr>
        </p:nvSpPr>
        <p:spPr/>
        <p:txBody>
          <a:bodyPr/>
          <a:lstStyle/>
          <a:p>
            <a:fld id="{C0042C15-C746-477B-BA97-A88C9B253CFD}" type="slidenum">
              <a:rPr lang="zh-TW" altLang="en-US" smtClean="0">
                <a:latin typeface="微軟正黑體"/>
              </a:rPr>
              <a:pPr/>
              <a:t>72</a:t>
            </a:fld>
            <a:endParaRPr lang="zh-TW" altLang="en-US" dirty="0">
              <a:latin typeface="微軟正黑體"/>
            </a:endParaRPr>
          </a:p>
        </p:txBody>
      </p:sp>
      <p:sp>
        <p:nvSpPr>
          <p:cNvPr id="7" name="內容版面配置區 6"/>
          <p:cNvSpPr>
            <a:spLocks noGrp="1"/>
          </p:cNvSpPr>
          <p:nvPr>
            <p:ph idx="15"/>
          </p:nvPr>
        </p:nvSpPr>
        <p:spPr/>
        <p:txBody>
          <a:bodyPr>
            <a:normAutofit lnSpcReduction="10000"/>
          </a:bodyPr>
          <a:lstStyle/>
          <a:p>
            <a:endParaRPr lang="zh-TW" altLang="en-US">
              <a:latin typeface="+mj-ea"/>
              <a:ea typeface="+mj-ea"/>
            </a:endParaRPr>
          </a:p>
        </p:txBody>
      </p:sp>
      <p:grpSp>
        <p:nvGrpSpPr>
          <p:cNvPr id="30" name="群組 29"/>
          <p:cNvGrpSpPr/>
          <p:nvPr/>
        </p:nvGrpSpPr>
        <p:grpSpPr>
          <a:xfrm>
            <a:off x="267635" y="1508658"/>
            <a:ext cx="8399476" cy="4730141"/>
            <a:chOff x="267635" y="1508658"/>
            <a:chExt cx="8399476" cy="4730141"/>
          </a:xfrm>
        </p:grpSpPr>
        <p:pic>
          <p:nvPicPr>
            <p:cNvPr id="31" name="圖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8829" y="2026422"/>
              <a:ext cx="1398607" cy="1398607"/>
            </a:xfrm>
            <a:prstGeom prst="rect">
              <a:avLst/>
            </a:prstGeom>
          </p:spPr>
        </p:pic>
        <p:grpSp>
          <p:nvGrpSpPr>
            <p:cNvPr id="32" name="群組 31"/>
            <p:cNvGrpSpPr/>
            <p:nvPr/>
          </p:nvGrpSpPr>
          <p:grpSpPr>
            <a:xfrm>
              <a:off x="267635" y="1508658"/>
              <a:ext cx="1680597" cy="2007297"/>
              <a:chOff x="2308513" y="1637603"/>
              <a:chExt cx="787628" cy="940739"/>
            </a:xfrm>
          </p:grpSpPr>
          <p:pic>
            <p:nvPicPr>
              <p:cNvPr id="58" name="圖片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513" y="1794761"/>
                <a:ext cx="787628" cy="783581"/>
              </a:xfrm>
              <a:prstGeom prst="rect">
                <a:avLst/>
              </a:prstGeom>
            </p:spPr>
          </p:pic>
          <p:sp>
            <p:nvSpPr>
              <p:cNvPr id="59" name="矩形 58"/>
              <p:cNvSpPr/>
              <p:nvPr/>
            </p:nvSpPr>
            <p:spPr>
              <a:xfrm>
                <a:off x="2360148" y="1637603"/>
                <a:ext cx="727519" cy="247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3200" b="1" dirty="0">
                    <a:solidFill>
                      <a:prstClr val="black"/>
                    </a:solidFill>
                    <a:latin typeface="微軟正黑體" panose="020B0604030504040204" pitchFamily="34" charset="-120"/>
                    <a:ea typeface="微軟正黑體" panose="020B0604030504040204" pitchFamily="34" charset="-120"/>
                  </a:rPr>
                  <a:t>A</a:t>
                </a:r>
                <a:r>
                  <a:rPr kumimoji="0" lang="zh-TW" altLang="en-US" sz="3200" b="1" dirty="0">
                    <a:solidFill>
                      <a:prstClr val="black"/>
                    </a:solidFill>
                    <a:latin typeface="微軟正黑體" panose="020B0604030504040204" pitchFamily="34" charset="-120"/>
                    <a:ea typeface="微軟正黑體" panose="020B0604030504040204" pitchFamily="34" charset="-120"/>
                  </a:rPr>
                  <a:t>校</a:t>
                </a:r>
              </a:p>
            </p:txBody>
          </p:sp>
        </p:grpSp>
        <p:grpSp>
          <p:nvGrpSpPr>
            <p:cNvPr id="33" name="群組 32"/>
            <p:cNvGrpSpPr/>
            <p:nvPr/>
          </p:nvGrpSpPr>
          <p:grpSpPr>
            <a:xfrm>
              <a:off x="6986514" y="1508658"/>
              <a:ext cx="1680597" cy="2007297"/>
              <a:chOff x="2308513" y="1637603"/>
              <a:chExt cx="787628" cy="940739"/>
            </a:xfrm>
          </p:grpSpPr>
          <p:pic>
            <p:nvPicPr>
              <p:cNvPr id="56" name="圖片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513" y="1794761"/>
                <a:ext cx="787628" cy="783581"/>
              </a:xfrm>
              <a:prstGeom prst="rect">
                <a:avLst/>
              </a:prstGeom>
            </p:spPr>
          </p:pic>
          <p:sp>
            <p:nvSpPr>
              <p:cNvPr id="57" name="矩形 56"/>
              <p:cNvSpPr/>
              <p:nvPr/>
            </p:nvSpPr>
            <p:spPr>
              <a:xfrm>
                <a:off x="2360148" y="1637603"/>
                <a:ext cx="727519" cy="247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3200" b="1" dirty="0">
                    <a:solidFill>
                      <a:prstClr val="black"/>
                    </a:solidFill>
                    <a:latin typeface="微軟正黑體" panose="020B0604030504040204" pitchFamily="34" charset="-120"/>
                    <a:ea typeface="微軟正黑體" panose="020B0604030504040204" pitchFamily="34" charset="-120"/>
                  </a:rPr>
                  <a:t>B</a:t>
                </a:r>
                <a:r>
                  <a:rPr kumimoji="0" lang="zh-TW" altLang="en-US" sz="3200" b="1" dirty="0">
                    <a:solidFill>
                      <a:prstClr val="black"/>
                    </a:solidFill>
                    <a:latin typeface="微軟正黑體" panose="020B0604030504040204" pitchFamily="34" charset="-120"/>
                    <a:ea typeface="微軟正黑體" panose="020B0604030504040204" pitchFamily="34" charset="-120"/>
                  </a:rPr>
                  <a:t>校</a:t>
                </a:r>
              </a:p>
            </p:txBody>
          </p:sp>
        </p:grpSp>
        <p:sp>
          <p:nvSpPr>
            <p:cNvPr id="34" name="箭號: 向右 33"/>
            <p:cNvSpPr/>
            <p:nvPr/>
          </p:nvSpPr>
          <p:spPr>
            <a:xfrm>
              <a:off x="1808991" y="2431765"/>
              <a:ext cx="1642096" cy="388025"/>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35" name="矩形 34"/>
            <p:cNvSpPr/>
            <p:nvPr/>
          </p:nvSpPr>
          <p:spPr>
            <a:xfrm>
              <a:off x="2192090" y="2420406"/>
              <a:ext cx="898377"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400" b="1" dirty="0">
                  <a:solidFill>
                    <a:srgbClr val="C00000"/>
                  </a:solidFill>
                  <a:latin typeface="微軟正黑體" panose="020B0604030504040204" pitchFamily="34" charset="-120"/>
                  <a:ea typeface="微軟正黑體" panose="020B0604030504040204" pitchFamily="34" charset="-120"/>
                </a:rPr>
                <a:t>通報</a:t>
              </a:r>
              <a:r>
                <a:rPr kumimoji="0" lang="en-US" altLang="zh-TW" sz="2400" b="1" dirty="0">
                  <a:solidFill>
                    <a:srgbClr val="C00000"/>
                  </a:solidFill>
                  <a:latin typeface="微軟正黑體" panose="020B0604030504040204" pitchFamily="34" charset="-120"/>
                  <a:ea typeface="微軟正黑體" panose="020B0604030504040204" pitchFamily="34" charset="-120"/>
                </a:rPr>
                <a:t>A</a:t>
              </a:r>
              <a:r>
                <a:rPr kumimoji="0" lang="zh-TW" altLang="en-US" sz="2400" b="1" dirty="0">
                  <a:solidFill>
                    <a:srgbClr val="C00000"/>
                  </a:solidFill>
                  <a:latin typeface="微軟正黑體" panose="020B0604030504040204" pitchFamily="34" charset="-120"/>
                  <a:ea typeface="微軟正黑體" panose="020B0604030504040204" pitchFamily="34" charset="-120"/>
                </a:rPr>
                <a:t>生</a:t>
              </a:r>
            </a:p>
          </p:txBody>
        </p:sp>
        <p:sp>
          <p:nvSpPr>
            <p:cNvPr id="36" name="箭號: 向右 35"/>
            <p:cNvSpPr/>
            <p:nvPr/>
          </p:nvSpPr>
          <p:spPr>
            <a:xfrm flipH="1">
              <a:off x="5257598" y="2237752"/>
              <a:ext cx="1807168" cy="388025"/>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37" name="矩形 36"/>
            <p:cNvSpPr/>
            <p:nvPr/>
          </p:nvSpPr>
          <p:spPr>
            <a:xfrm>
              <a:off x="5410165" y="2101257"/>
              <a:ext cx="1381382"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2400" b="1" dirty="0">
                  <a:solidFill>
                    <a:srgbClr val="C00000"/>
                  </a:solidFill>
                  <a:latin typeface="微軟正黑體" panose="020B0604030504040204" pitchFamily="34" charset="-120"/>
                  <a:ea typeface="微軟正黑體" panose="020B0604030504040204" pitchFamily="34" charset="-120"/>
                </a:rPr>
                <a:t>A</a:t>
              </a:r>
              <a:r>
                <a:rPr kumimoji="0" lang="zh-TW" altLang="en-US" sz="2400" b="1" dirty="0">
                  <a:solidFill>
                    <a:srgbClr val="C00000"/>
                  </a:solidFill>
                  <a:latin typeface="微軟正黑體" panose="020B0604030504040204" pitchFamily="34" charset="-120"/>
                  <a:ea typeface="微軟正黑體" panose="020B0604030504040204" pitchFamily="34" charset="-120"/>
                </a:rPr>
                <a:t>生比對</a:t>
              </a:r>
            </a:p>
          </p:txBody>
        </p:sp>
        <p:sp>
          <p:nvSpPr>
            <p:cNvPr id="38" name="箭號: 向右 37"/>
            <p:cNvSpPr/>
            <p:nvPr/>
          </p:nvSpPr>
          <p:spPr>
            <a:xfrm flipH="1">
              <a:off x="5049545" y="2803245"/>
              <a:ext cx="1796440" cy="388025"/>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39" name="矩形 38"/>
            <p:cNvSpPr/>
            <p:nvPr/>
          </p:nvSpPr>
          <p:spPr>
            <a:xfrm>
              <a:off x="5257598" y="2912414"/>
              <a:ext cx="1956751"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400" b="1" dirty="0">
                  <a:solidFill>
                    <a:srgbClr val="002060"/>
                  </a:solidFill>
                  <a:latin typeface="微軟正黑體" panose="020B0604030504040204" pitchFamily="34" charset="-120"/>
                  <a:ea typeface="微軟正黑體" panose="020B0604030504040204" pitchFamily="34" charset="-120"/>
                </a:rPr>
                <a:t>確定轉入</a:t>
              </a:r>
            </a:p>
          </p:txBody>
        </p:sp>
        <p:sp>
          <p:nvSpPr>
            <p:cNvPr id="40" name="橢圓 39"/>
            <p:cNvSpPr/>
            <p:nvPr/>
          </p:nvSpPr>
          <p:spPr>
            <a:xfrm>
              <a:off x="1770489" y="2396399"/>
              <a:ext cx="405578" cy="405578"/>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1</a:t>
              </a:r>
              <a:endParaRPr kumimoji="0" lang="zh-TW" altLang="en-US" sz="2400" dirty="0">
                <a:solidFill>
                  <a:prstClr val="white"/>
                </a:solidFill>
              </a:endParaRPr>
            </a:p>
          </p:txBody>
        </p:sp>
        <p:sp>
          <p:nvSpPr>
            <p:cNvPr id="41" name="橢圓 40"/>
            <p:cNvSpPr/>
            <p:nvPr/>
          </p:nvSpPr>
          <p:spPr>
            <a:xfrm>
              <a:off x="6791547" y="2217617"/>
              <a:ext cx="405578" cy="405578"/>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2</a:t>
              </a:r>
              <a:endParaRPr kumimoji="0" lang="zh-TW" altLang="en-US" sz="2400" dirty="0">
                <a:solidFill>
                  <a:prstClr val="white"/>
                </a:solidFill>
              </a:endParaRPr>
            </a:p>
          </p:txBody>
        </p:sp>
        <p:sp>
          <p:nvSpPr>
            <p:cNvPr id="42" name="橢圓 41"/>
            <p:cNvSpPr/>
            <p:nvPr/>
          </p:nvSpPr>
          <p:spPr>
            <a:xfrm>
              <a:off x="6791547" y="2816328"/>
              <a:ext cx="405578" cy="405578"/>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3</a:t>
              </a:r>
              <a:endParaRPr kumimoji="0" lang="zh-TW" altLang="en-US" sz="2400" dirty="0">
                <a:solidFill>
                  <a:prstClr val="white"/>
                </a:solidFill>
              </a:endParaRPr>
            </a:p>
          </p:txBody>
        </p:sp>
        <p:grpSp>
          <p:nvGrpSpPr>
            <p:cNvPr id="43" name="群組 42"/>
            <p:cNvGrpSpPr/>
            <p:nvPr/>
          </p:nvGrpSpPr>
          <p:grpSpPr>
            <a:xfrm>
              <a:off x="6051791" y="4231502"/>
              <a:ext cx="1680597" cy="2007297"/>
              <a:chOff x="2308513" y="1637603"/>
              <a:chExt cx="787628" cy="940739"/>
            </a:xfrm>
          </p:grpSpPr>
          <p:pic>
            <p:nvPicPr>
              <p:cNvPr id="54" name="圖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513" y="1794761"/>
                <a:ext cx="787628" cy="783581"/>
              </a:xfrm>
              <a:prstGeom prst="rect">
                <a:avLst/>
              </a:prstGeom>
            </p:spPr>
          </p:pic>
          <p:sp>
            <p:nvSpPr>
              <p:cNvPr id="55" name="矩形 54"/>
              <p:cNvSpPr/>
              <p:nvPr/>
            </p:nvSpPr>
            <p:spPr>
              <a:xfrm>
                <a:off x="2360148" y="1637603"/>
                <a:ext cx="727519" cy="247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3200" b="1" dirty="0">
                    <a:solidFill>
                      <a:prstClr val="black"/>
                    </a:solidFill>
                    <a:latin typeface="微軟正黑體" panose="020B0604030504040204" pitchFamily="34" charset="-120"/>
                    <a:ea typeface="微軟正黑體" panose="020B0604030504040204" pitchFamily="34" charset="-120"/>
                  </a:rPr>
                  <a:t>C</a:t>
                </a:r>
                <a:r>
                  <a:rPr kumimoji="0" lang="zh-TW" altLang="en-US" sz="3200" b="1" dirty="0">
                    <a:solidFill>
                      <a:prstClr val="black"/>
                    </a:solidFill>
                    <a:latin typeface="微軟正黑體" panose="020B0604030504040204" pitchFamily="34" charset="-120"/>
                    <a:ea typeface="微軟正黑體" panose="020B0604030504040204" pitchFamily="34" charset="-120"/>
                  </a:rPr>
                  <a:t>校</a:t>
                </a:r>
              </a:p>
            </p:txBody>
          </p:sp>
        </p:grpSp>
        <p:sp>
          <p:nvSpPr>
            <p:cNvPr id="44" name="箭號: 向右 43"/>
            <p:cNvSpPr/>
            <p:nvPr/>
          </p:nvSpPr>
          <p:spPr>
            <a:xfrm rot="1897902" flipH="1">
              <a:off x="4629800" y="3953055"/>
              <a:ext cx="1588387" cy="388025"/>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45" name="矩形 44"/>
            <p:cNvSpPr/>
            <p:nvPr/>
          </p:nvSpPr>
          <p:spPr>
            <a:xfrm>
              <a:off x="4423997" y="3928228"/>
              <a:ext cx="1956751"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en-US" altLang="zh-TW" sz="2400" b="1" dirty="0">
                  <a:solidFill>
                    <a:srgbClr val="C00000"/>
                  </a:solidFill>
                  <a:latin typeface="微軟正黑體" panose="020B0604030504040204" pitchFamily="34" charset="-120"/>
                  <a:ea typeface="微軟正黑體" panose="020B0604030504040204" pitchFamily="34" charset="-120"/>
                </a:rPr>
                <a:t>A</a:t>
              </a:r>
              <a:r>
                <a:rPr kumimoji="0" lang="zh-TW" altLang="en-US" sz="2400" b="1" dirty="0">
                  <a:solidFill>
                    <a:srgbClr val="C00000"/>
                  </a:solidFill>
                  <a:latin typeface="微軟正黑體" panose="020B0604030504040204" pitchFamily="34" charset="-120"/>
                  <a:ea typeface="微軟正黑體" panose="020B0604030504040204" pitchFamily="34" charset="-120"/>
                </a:rPr>
                <a:t>生</a:t>
              </a:r>
              <a:r>
                <a:rPr kumimoji="0" lang="zh-TW" altLang="en-US" sz="2400" b="1" dirty="0">
                  <a:solidFill>
                    <a:srgbClr val="002060"/>
                  </a:solidFill>
                  <a:latin typeface="微軟正黑體" panose="020B0604030504040204" pitchFamily="34" charset="-120"/>
                  <a:ea typeface="微軟正黑體" panose="020B0604030504040204" pitchFamily="34" charset="-120"/>
                </a:rPr>
                <a:t>比對</a:t>
              </a:r>
            </a:p>
          </p:txBody>
        </p:sp>
        <p:sp>
          <p:nvSpPr>
            <p:cNvPr id="46" name="橢圓 45"/>
            <p:cNvSpPr/>
            <p:nvPr/>
          </p:nvSpPr>
          <p:spPr>
            <a:xfrm>
              <a:off x="5818153" y="4336708"/>
              <a:ext cx="405578" cy="405578"/>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4</a:t>
              </a:r>
              <a:endParaRPr kumimoji="0" lang="zh-TW" altLang="en-US" sz="2400" dirty="0">
                <a:solidFill>
                  <a:prstClr val="white"/>
                </a:solidFill>
              </a:endParaRPr>
            </a:p>
          </p:txBody>
        </p:sp>
        <p:sp>
          <p:nvSpPr>
            <p:cNvPr id="47" name="箭號: 向右 46"/>
            <p:cNvSpPr/>
            <p:nvPr/>
          </p:nvSpPr>
          <p:spPr>
            <a:xfrm>
              <a:off x="1990802" y="2972854"/>
              <a:ext cx="2254398" cy="388025"/>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48" name="矩形 47"/>
            <p:cNvSpPr/>
            <p:nvPr/>
          </p:nvSpPr>
          <p:spPr>
            <a:xfrm>
              <a:off x="1990802" y="3082023"/>
              <a:ext cx="2347632" cy="4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400" b="1" dirty="0">
                  <a:solidFill>
                    <a:srgbClr val="7030A0"/>
                  </a:solidFill>
                  <a:latin typeface="微軟正黑體" panose="020B0604030504040204" pitchFamily="34" charset="-120"/>
                  <a:ea typeface="微軟正黑體" panose="020B0604030504040204" pitchFamily="34" charset="-120"/>
                </a:rPr>
                <a:t>修改轉入學校</a:t>
              </a:r>
            </a:p>
          </p:txBody>
        </p:sp>
        <p:sp>
          <p:nvSpPr>
            <p:cNvPr id="49" name="橢圓 48"/>
            <p:cNvSpPr/>
            <p:nvPr/>
          </p:nvSpPr>
          <p:spPr>
            <a:xfrm>
              <a:off x="1732925" y="2985324"/>
              <a:ext cx="405578" cy="40557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fontAlgn="auto">
                <a:spcBef>
                  <a:spcPts val="0"/>
                </a:spcBef>
                <a:spcAft>
                  <a:spcPts val="0"/>
                </a:spcAft>
              </a:pPr>
              <a:r>
                <a:rPr kumimoji="0" lang="en-US" altLang="zh-TW" sz="2400" dirty="0">
                  <a:solidFill>
                    <a:prstClr val="white"/>
                  </a:solidFill>
                </a:rPr>
                <a:t>5</a:t>
              </a:r>
              <a:endParaRPr kumimoji="0" lang="zh-TW" altLang="en-US" sz="2400" dirty="0">
                <a:solidFill>
                  <a:prstClr val="white"/>
                </a:solidFill>
              </a:endParaRPr>
            </a:p>
          </p:txBody>
        </p:sp>
        <p:sp>
          <p:nvSpPr>
            <p:cNvPr id="50" name="箭號: 上彎 49"/>
            <p:cNvSpPr/>
            <p:nvPr/>
          </p:nvSpPr>
          <p:spPr>
            <a:xfrm flipH="1">
              <a:off x="863600" y="3786815"/>
              <a:ext cx="5406972" cy="2164582"/>
            </a:xfrm>
            <a:prstGeom prst="bentUpArrow">
              <a:avLst>
                <a:gd name="adj1" fmla="val 11505"/>
                <a:gd name="adj2" fmla="val 10919"/>
                <a:gd name="adj3" fmla="val 13266"/>
              </a:avLst>
            </a:prstGeom>
            <a:ln>
              <a:prstDash val="lgDash"/>
            </a:ln>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grpSp>
          <p:nvGrpSpPr>
            <p:cNvPr id="51" name="群組 50"/>
            <p:cNvGrpSpPr/>
            <p:nvPr/>
          </p:nvGrpSpPr>
          <p:grpSpPr>
            <a:xfrm>
              <a:off x="3277088" y="4535676"/>
              <a:ext cx="2574285" cy="1039615"/>
              <a:chOff x="3302832" y="4535676"/>
              <a:chExt cx="2574285" cy="1039615"/>
            </a:xfrm>
          </p:grpSpPr>
          <p:sp>
            <p:nvSpPr>
              <p:cNvPr id="52" name="語音泡泡: 矩形 51"/>
              <p:cNvSpPr/>
              <p:nvPr/>
            </p:nvSpPr>
            <p:spPr>
              <a:xfrm flipH="1" flipV="1">
                <a:off x="3302832" y="4535676"/>
                <a:ext cx="2574285" cy="1039615"/>
              </a:xfrm>
              <a:prstGeom prst="wedgeRectCallout">
                <a:avLst/>
              </a:prstGeom>
              <a:ln w="28575">
                <a:prstDash val="lgDash"/>
              </a:ln>
            </p:spPr>
            <p:style>
              <a:lnRef idx="2">
                <a:schemeClr val="accent4"/>
              </a:lnRef>
              <a:fillRef idx="1">
                <a:schemeClr val="lt1"/>
              </a:fillRef>
              <a:effectRef idx="0">
                <a:schemeClr val="accent4"/>
              </a:effectRef>
              <a:fontRef idx="minor">
                <a:schemeClr val="dk1"/>
              </a:fontRef>
            </p:style>
            <p:txBody>
              <a:bodyPr rtlCol="0" anchor="ctr"/>
              <a:lstStyle/>
              <a:p>
                <a:pPr algn="ctr" fontAlgn="auto">
                  <a:spcBef>
                    <a:spcPts val="0"/>
                  </a:spcBef>
                  <a:spcAft>
                    <a:spcPts val="0"/>
                  </a:spcAft>
                </a:pPr>
                <a:endParaRPr kumimoji="0" lang="zh-TW" altLang="en-US">
                  <a:solidFill>
                    <a:prstClr val="black"/>
                  </a:solidFill>
                </a:endParaRPr>
              </a:p>
            </p:txBody>
          </p:sp>
          <p:sp>
            <p:nvSpPr>
              <p:cNvPr id="53" name="矩形 52"/>
              <p:cNvSpPr/>
              <p:nvPr/>
            </p:nvSpPr>
            <p:spPr>
              <a:xfrm>
                <a:off x="3456736" y="4615531"/>
                <a:ext cx="2335039" cy="912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kumimoji="0" lang="zh-TW" altLang="en-US" sz="2000" b="1" dirty="0">
                    <a:solidFill>
                      <a:prstClr val="black"/>
                    </a:solidFill>
                    <a:latin typeface="微軟正黑體" panose="020B0604030504040204" pitchFamily="34" charset="-120"/>
                    <a:ea typeface="微軟正黑體" panose="020B0604030504040204" pitchFamily="34" charset="-120"/>
                  </a:rPr>
                  <a:t>無法轉入通知原校</a:t>
                </a:r>
                <a:endParaRPr kumimoji="0" lang="en-US" altLang="zh-TW" sz="2000" b="1" dirty="0">
                  <a:solidFill>
                    <a:prstClr val="black"/>
                  </a:solidFill>
                  <a:latin typeface="微軟正黑體" panose="020B0604030504040204" pitchFamily="34" charset="-120"/>
                  <a:ea typeface="微軟正黑體" panose="020B0604030504040204" pitchFamily="34" charset="-120"/>
                </a:endParaRPr>
              </a:p>
              <a:p>
                <a:pPr algn="ctr" fontAlgn="auto">
                  <a:spcBef>
                    <a:spcPts val="0"/>
                  </a:spcBef>
                  <a:spcAft>
                    <a:spcPts val="0"/>
                  </a:spcAft>
                </a:pPr>
                <a:r>
                  <a:rPr kumimoji="0" lang="zh-TW" altLang="en-US" sz="2000" b="1" dirty="0">
                    <a:solidFill>
                      <a:prstClr val="black"/>
                    </a:solidFill>
                    <a:latin typeface="微軟正黑體" panose="020B0604030504040204" pitchFamily="34" charset="-120"/>
                    <a:ea typeface="微軟正黑體" panose="020B0604030504040204" pitchFamily="34" charset="-120"/>
                  </a:rPr>
                  <a:t>修改資料</a:t>
                </a:r>
              </a:p>
            </p:txBody>
          </p:sp>
        </p:grpSp>
      </p:grpSp>
    </p:spTree>
    <p:extLst>
      <p:ext uri="{BB962C8B-B14F-4D97-AF65-F5344CB8AC3E}">
        <p14:creationId xmlns:p14="http://schemas.microsoft.com/office/powerpoint/2010/main" val="25387268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6"/>
          <p:cNvSpPr>
            <a:spLocks noGrp="1"/>
          </p:cNvSpPr>
          <p:nvPr>
            <p:ph type="sldNum" sz="quarter" idx="12"/>
          </p:nvPr>
        </p:nvSpPr>
        <p:spPr/>
        <p:txBody>
          <a:bodyPr/>
          <a:lstStyle/>
          <a:p>
            <a:fld id="{C0042C15-C746-477B-BA97-A88C9B253CFD}" type="slidenum">
              <a:rPr lang="zh-TW" altLang="en-US" smtClean="0">
                <a:latin typeface="微軟正黑體"/>
              </a:rPr>
              <a:pPr/>
              <a:t>73</a:t>
            </a:fld>
            <a:endParaRPr lang="zh-TW" altLang="en-US" dirty="0">
              <a:latin typeface="微軟正黑體"/>
            </a:endParaRPr>
          </a:p>
        </p:txBody>
      </p:sp>
      <p:sp>
        <p:nvSpPr>
          <p:cNvPr id="6" name="矩形 5"/>
          <p:cNvSpPr/>
          <p:nvPr/>
        </p:nvSpPr>
        <p:spPr>
          <a:xfrm>
            <a:off x="227609" y="2636912"/>
            <a:ext cx="8641655" cy="769441"/>
          </a:xfrm>
          <a:prstGeom prst="rect">
            <a:avLst/>
          </a:prstGeom>
        </p:spPr>
        <p:txBody>
          <a:bodyPr wrap="square">
            <a:spAutoFit/>
          </a:bodyPr>
          <a:lstStyle/>
          <a:p>
            <a:pPr algn="ctr" fontAlgn="auto">
              <a:spcBef>
                <a:spcPts val="0"/>
              </a:spcBef>
              <a:spcAft>
                <a:spcPts val="0"/>
              </a:spcAft>
              <a:defRPr/>
            </a:pPr>
            <a:r>
              <a:rPr kumimoji="0" lang="zh-TW" altLang="zh-TW" sz="4400" b="1" dirty="0">
                <a:solidFill>
                  <a:srgbClr val="000066"/>
                </a:solidFill>
                <a:latin typeface="微軟正黑體"/>
                <a:ea typeface="微軟正黑體"/>
              </a:rPr>
              <a:t>簡報完畢  敬請指教</a:t>
            </a:r>
            <a:endParaRPr kumimoji="0" lang="zh-TW" altLang="en-US" sz="4400" b="1" dirty="0">
              <a:solidFill>
                <a:srgbClr val="000066"/>
              </a:solidFill>
              <a:latin typeface="微軟正黑體"/>
              <a:ea typeface="微軟正黑體"/>
            </a:endParaRPr>
          </a:p>
        </p:txBody>
      </p:sp>
      <p:pic>
        <p:nvPicPr>
          <p:cNvPr id="39940" name="Picture 4" descr="C:\Users\ychsiao\AppData\Local\Microsoft\Windows\Temporary Internet Files\Content.IE5\UADL3K9U\K-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152" y="4160976"/>
            <a:ext cx="2593358" cy="2580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549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Font typeface="Wingdings" panose="05000000000000000000" pitchFamily="2" charset="2"/>
              <a:buChar char="ü"/>
            </a:pPr>
            <a:r>
              <a:rPr lang="zh-TW" altLang="en-US" dirty="0">
                <a:solidFill>
                  <a:schemeClr val="tx1"/>
                </a:solidFill>
              </a:rPr>
              <a:t>新北市國中小實質轉銜</a:t>
            </a:r>
            <a:endParaRPr lang="en-US" altLang="zh-TW" dirty="0">
              <a:solidFill>
                <a:schemeClr val="tx1"/>
              </a:solidFill>
            </a:endParaRPr>
          </a:p>
          <a:p>
            <a:pPr marL="0" indent="0">
              <a:buNone/>
            </a:pPr>
            <a:r>
              <a:rPr lang="zh-TW" altLang="en-US" dirty="0">
                <a:solidFill>
                  <a:srgbClr val="FF0000"/>
                </a:solidFill>
              </a:rPr>
              <a:t>   </a:t>
            </a:r>
            <a:r>
              <a:rPr lang="zh-TW" altLang="en-US" sz="2800" b="1" u="sng" dirty="0">
                <a:solidFill>
                  <a:schemeClr val="tx2">
                    <a:lumMod val="50000"/>
                    <a:lumOff val="50000"/>
                  </a:schemeClr>
                </a:solidFill>
                <a:latin typeface="+mj-ea"/>
                <a:ea typeface="+mj-ea"/>
              </a:rPr>
              <a:t>依新北市公文辦理</a:t>
            </a:r>
            <a:endParaRPr lang="en-US" altLang="zh-TW" sz="1800" b="1" u="sng" dirty="0">
              <a:solidFill>
                <a:schemeClr val="tx2">
                  <a:lumMod val="50000"/>
                  <a:lumOff val="50000"/>
                </a:schemeClr>
              </a:solidFill>
              <a:latin typeface="+mj-ea"/>
              <a:ea typeface="+mj-ea"/>
            </a:endParaRPr>
          </a:p>
          <a:p>
            <a:pPr marL="0" indent="0">
              <a:buNone/>
            </a:pPr>
            <a:endParaRPr lang="en-US" altLang="zh-TW" sz="1800" dirty="0">
              <a:solidFill>
                <a:schemeClr val="tx1"/>
              </a:solidFill>
              <a:latin typeface="+mj-ea"/>
              <a:ea typeface="+mj-ea"/>
            </a:endParaRPr>
          </a:p>
          <a:p>
            <a:pPr marL="447675" indent="714375">
              <a:buNone/>
            </a:pPr>
            <a:r>
              <a:rPr lang="zh-TW" altLang="en-US" sz="2400" i="1" dirty="0">
                <a:solidFill>
                  <a:schemeClr val="tx1"/>
                </a:solidFill>
                <a:latin typeface="+mn-ea"/>
              </a:rPr>
              <a:t>須經學校評估會議討論，</a:t>
            </a:r>
            <a:r>
              <a:rPr lang="zh-TW" altLang="en-US" sz="2400" i="1" dirty="0">
                <a:solidFill>
                  <a:schemeClr val="tx1"/>
                </a:solidFill>
                <a:latin typeface="+mn-ea"/>
                <a:ea typeface="+mn-ea"/>
              </a:rPr>
              <a:t>以學生</a:t>
            </a:r>
            <a:r>
              <a:rPr lang="zh-TW" altLang="en-US" sz="2400" b="1" i="1" dirty="0">
                <a:solidFill>
                  <a:schemeClr val="tx1"/>
                </a:solidFill>
                <a:latin typeface="+mn-ea"/>
                <a:ea typeface="+mn-ea"/>
              </a:rPr>
              <a:t>輔導</a:t>
            </a:r>
            <a:r>
              <a:rPr lang="zh-TW" altLang="en-US" sz="2400" i="1" dirty="0">
                <a:solidFill>
                  <a:schemeClr val="tx1"/>
                </a:solidFill>
                <a:latin typeface="+mn-ea"/>
                <a:ea typeface="+mn-ea"/>
              </a:rPr>
              <a:t>需求為考量的轉銜</a:t>
            </a:r>
            <a:r>
              <a:rPr lang="zh-TW" altLang="en-US" sz="2400" i="1" dirty="0">
                <a:solidFill>
                  <a:schemeClr val="tx1"/>
                </a:solidFill>
                <a:latin typeface="新細明體" panose="02020500000000000000" pitchFamily="18" charset="-120"/>
                <a:ea typeface="新細明體" panose="02020500000000000000" pitchFamily="18" charset="-120"/>
              </a:rPr>
              <a:t>，</a:t>
            </a:r>
            <a:r>
              <a:rPr lang="zh-TW" altLang="en-US" sz="2400" b="1" i="1" dirty="0">
                <a:solidFill>
                  <a:schemeClr val="tx1"/>
                </a:solidFill>
                <a:latin typeface="+mj-ea"/>
                <a:ea typeface="+mj-ea"/>
              </a:rPr>
              <a:t>不曾</a:t>
            </a:r>
            <a:r>
              <a:rPr lang="zh-TW" altLang="en-US" sz="2400" i="1" dirty="0">
                <a:solidFill>
                  <a:schemeClr val="tx1"/>
                </a:solidFill>
                <a:latin typeface="新細明體" panose="02020500000000000000" pitchFamily="18" charset="-120"/>
                <a:ea typeface="新細明體" panose="02020500000000000000" pitchFamily="18" charset="-120"/>
              </a:rPr>
              <a:t>接受</a:t>
            </a:r>
            <a:r>
              <a:rPr kumimoji="0" lang="zh-TW" altLang="zh-TW" sz="2400" i="1" dirty="0">
                <a:solidFill>
                  <a:schemeClr val="tx1"/>
                </a:solidFill>
                <a:latin typeface="+mj-ea"/>
                <a:cs typeface="Courier New" panose="02070309020205020404" pitchFamily="49" charset="0"/>
              </a:rPr>
              <a:t>介入性輔導或處遇性輔導之學生</a:t>
            </a:r>
            <a:r>
              <a:rPr kumimoji="0" lang="zh-TW" altLang="en-US" sz="2400" i="1" dirty="0">
                <a:solidFill>
                  <a:schemeClr val="tx1"/>
                </a:solidFill>
                <a:latin typeface="+mj-ea"/>
                <a:ea typeface="+mj-ea"/>
                <a:cs typeface="Courier New" panose="02070309020205020404" pitchFamily="49" charset="0"/>
              </a:rPr>
              <a:t>亦可列入（</a:t>
            </a:r>
            <a:r>
              <a:rPr lang="zh-TW" altLang="en-US" sz="2400" i="1" dirty="0">
                <a:solidFill>
                  <a:schemeClr val="tx1"/>
                </a:solidFill>
                <a:latin typeface="+mn-ea"/>
                <a:ea typeface="+mn-ea"/>
              </a:rPr>
              <a:t>不需要家長同意書）。</a:t>
            </a:r>
            <a:endParaRPr lang="en-US" altLang="zh-TW" sz="4000" i="1" u="sng" dirty="0">
              <a:solidFill>
                <a:schemeClr val="tx1"/>
              </a:solidFill>
            </a:endParaRPr>
          </a:p>
        </p:txBody>
      </p:sp>
    </p:spTree>
    <p:extLst>
      <p:ext uri="{BB962C8B-B14F-4D97-AF65-F5344CB8AC3E}">
        <p14:creationId xmlns:p14="http://schemas.microsoft.com/office/powerpoint/2010/main" val="19092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r"/>
            <a:r>
              <a:rPr lang="zh-TW" altLang="en-US" dirty="0">
                <a:solidFill>
                  <a:srgbClr val="FF0000"/>
                </a:solidFill>
              </a:rPr>
              <a:t>小小提醒</a:t>
            </a:r>
            <a:r>
              <a:rPr lang="en-US" altLang="zh-TW" dirty="0">
                <a:solidFill>
                  <a:srgbClr val="FF0000"/>
                </a:solidFill>
              </a:rPr>
              <a:t>…</a:t>
            </a:r>
            <a:endParaRPr lang="zh-TW" altLang="en-US" dirty="0">
              <a:solidFill>
                <a:srgbClr val="FF0000"/>
              </a:solidFill>
            </a:endParaRPr>
          </a:p>
        </p:txBody>
      </p:sp>
      <p:sp>
        <p:nvSpPr>
          <p:cNvPr id="3" name="內容版面配置區 2"/>
          <p:cNvSpPr>
            <a:spLocks noGrp="1"/>
          </p:cNvSpPr>
          <p:nvPr>
            <p:ph idx="1"/>
          </p:nvPr>
        </p:nvSpPr>
        <p:spPr>
          <a:xfrm>
            <a:off x="438355" y="1418704"/>
            <a:ext cx="8579296" cy="5517231"/>
          </a:xfrm>
        </p:spPr>
        <p:txBody>
          <a:bodyPr/>
          <a:lstStyle/>
          <a:p>
            <a:pPr>
              <a:buFont typeface="Arial" panose="020B0604020202020204" pitchFamily="34" charset="0"/>
              <a:buChar char="•"/>
            </a:pPr>
            <a:r>
              <a:rPr lang="zh-TW" altLang="en-US" dirty="0"/>
              <a:t>學期間轉銜</a:t>
            </a:r>
            <a:r>
              <a:rPr lang="en-US" altLang="zh-TW" dirty="0"/>
              <a:t>(</a:t>
            </a:r>
            <a:r>
              <a:rPr lang="zh-TW" altLang="en-US" dirty="0"/>
              <a:t>轉學生</a:t>
            </a:r>
            <a:r>
              <a:rPr lang="en-US" altLang="zh-TW" dirty="0"/>
              <a:t>)</a:t>
            </a:r>
            <a:r>
              <a:rPr lang="zh-TW" altLang="en-US" dirty="0"/>
              <a:t>，如有輔導服務需求，仍需進行系統轉銜。</a:t>
            </a:r>
            <a:endParaRPr lang="en-US" altLang="zh-TW" dirty="0"/>
          </a:p>
          <a:p>
            <a:pPr>
              <a:buFont typeface="Arial" panose="020B0604020202020204" pitchFamily="34" charset="0"/>
              <a:buChar char="•"/>
            </a:pPr>
            <a:r>
              <a:rPr lang="zh-TW" altLang="en-US" dirty="0"/>
              <a:t>轉銜過程中，可視需求召開跨校轉銜會議。</a:t>
            </a:r>
            <a:endParaRPr lang="en-US" altLang="zh-TW" dirty="0"/>
          </a:p>
          <a:p>
            <a:pPr>
              <a:buFont typeface="Arial" panose="020B0604020202020204" pitchFamily="34" charset="0"/>
              <a:buChar char="•"/>
            </a:pPr>
            <a:r>
              <a:rPr lang="zh-TW" altLang="en-US" dirty="0"/>
              <a:t>特教生除了特教通報網，如有輔導服務需求，仍需進行系統或實質轉銜。</a:t>
            </a:r>
            <a:endParaRPr lang="en-US" altLang="zh-TW" dirty="0"/>
          </a:p>
          <a:p>
            <a:pPr>
              <a:buFont typeface="Arial" panose="020B0604020202020204" pitchFamily="34" charset="0"/>
              <a:buChar char="•"/>
            </a:pPr>
            <a:r>
              <a:rPr lang="zh-TW" altLang="en-US" dirty="0"/>
              <a:t>學籍異動學生</a:t>
            </a:r>
            <a:r>
              <a:rPr lang="en-US" altLang="zh-TW" dirty="0"/>
              <a:t>:</a:t>
            </a:r>
            <a:r>
              <a:rPr lang="zh-TW" altLang="en-US" dirty="0"/>
              <a:t>如</a:t>
            </a:r>
            <a:r>
              <a:rPr lang="en-US" altLang="zh-TW" dirty="0"/>
              <a:t>:</a:t>
            </a:r>
            <a:r>
              <a:rPr lang="zh-TW" altLang="en-US" dirty="0"/>
              <a:t>慈輝生、中途學校學生，系統通報由學生學籍所在</a:t>
            </a:r>
            <a:r>
              <a:rPr lang="en-US" altLang="zh-TW" dirty="0"/>
              <a:t>(</a:t>
            </a:r>
            <a:r>
              <a:rPr lang="zh-TW" altLang="en-US" dirty="0"/>
              <a:t>國中</a:t>
            </a:r>
            <a:r>
              <a:rPr lang="en-US" altLang="zh-TW" dirty="0"/>
              <a:t>)</a:t>
            </a:r>
            <a:r>
              <a:rPr lang="zh-TW" altLang="en-US" dirty="0"/>
              <a:t>學校辦理。</a:t>
            </a:r>
            <a:endParaRPr lang="en-US" altLang="zh-TW" dirty="0"/>
          </a:p>
          <a:p>
            <a:pPr marL="0" indent="0">
              <a:buNone/>
            </a:pPr>
            <a:r>
              <a:rPr lang="zh-TW" altLang="en-US" sz="2000" dirty="0"/>
              <a:t>如</a:t>
            </a:r>
            <a:r>
              <a:rPr lang="en-US" altLang="zh-TW" sz="2000" dirty="0"/>
              <a:t>:00</a:t>
            </a:r>
            <a:r>
              <a:rPr lang="zh-TW" altLang="en-US" sz="2000" dirty="0"/>
              <a:t>國小畢業生入慈輝班，系統通報時，即填報學生學籍所在之國中</a:t>
            </a:r>
            <a:r>
              <a:rPr lang="en-US" altLang="zh-TW" sz="2000" dirty="0"/>
              <a:t>(A</a:t>
            </a:r>
            <a:r>
              <a:rPr lang="zh-TW" altLang="en-US" sz="2000" dirty="0"/>
              <a:t>校</a:t>
            </a:r>
            <a:r>
              <a:rPr lang="en-US" altLang="zh-TW" sz="2000" dirty="0"/>
              <a:t>)</a:t>
            </a:r>
            <a:r>
              <a:rPr lang="zh-TW" altLang="en-US" sz="2000" dirty="0"/>
              <a:t>，該生轉學或升學時之系統通報，仍由</a:t>
            </a:r>
            <a:r>
              <a:rPr lang="en-US" altLang="zh-TW" sz="2000" dirty="0"/>
              <a:t>A</a:t>
            </a:r>
            <a:r>
              <a:rPr lang="zh-TW" altLang="en-US" sz="2000" dirty="0"/>
              <a:t>校辦理。</a:t>
            </a:r>
          </a:p>
        </p:txBody>
      </p:sp>
    </p:spTree>
    <p:extLst>
      <p:ext uri="{BB962C8B-B14F-4D97-AF65-F5344CB8AC3E}">
        <p14:creationId xmlns:p14="http://schemas.microsoft.com/office/powerpoint/2010/main" val="3986364800"/>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7.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MSC_MS_EA_Home_ID01">
  <a:themeElements>
    <a:clrScheme name="Dragon">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SC_MS_EA_Home_ID01">
  <a:themeElements>
    <a:clrScheme name="Dragon">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公正">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公正">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公正">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MSC_MS_EA_Home_ID01">
  <a:themeElements>
    <a:clrScheme name="Dragon">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公正">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公正">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公正">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9D4095AFEE790E42B52CF3AD35B999BF040086E71550AC00CE488731BAE03648ABFB" ma:contentTypeVersion="44" ma:contentTypeDescription="Create a new document." ma:contentTypeScope="" ma:versionID="1d44da85a5bf7933ae9a3747c4ad8ba3"/>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file>

<file path=customXml/itemProps1.xml><?xml version="1.0" encoding="utf-8"?>
<ds:datastoreItem xmlns:ds="http://schemas.openxmlformats.org/officeDocument/2006/customXml" ds:itemID="{3C2B678B-0E5F-43E0-9654-F0F5DD447457}">
  <ds:schemaRefs>
    <ds:schemaRef ds:uri="http://schemas.microsoft.com/office/2006/metadata/contentType"/>
    <ds:schemaRef ds:uri="http://schemas.microsoft.com/office/2006/metadata/properties/metaAttributes"/>
    <ds:schemaRef ds:uri="http://www.w3.org/2000/xmlns/"/>
  </ds:schemaRefs>
</ds:datastoreItem>
</file>

<file path=customXml/itemProps2.xml><?xml version="1.0" encoding="utf-8"?>
<ds:datastoreItem xmlns:ds="http://schemas.openxmlformats.org/officeDocument/2006/customXml" ds:itemID="{CFF1C971-9969-4248-859A-A7549B41EE5A}">
  <ds:schemaRefs>
    <ds:schemaRef ds:uri="http://schemas.microsoft.com/sharepoint/v3/contenttype/forms"/>
  </ds:schemaRefs>
</ds:datastoreItem>
</file>

<file path=customXml/itemProps3.xml><?xml version="1.0" encoding="utf-8"?>
<ds:datastoreItem xmlns:ds="http://schemas.openxmlformats.org/officeDocument/2006/customXml" ds:itemID="{A1AB9D5C-6C02-43A2-93FD-9640A660B644}">
  <ds:schemaRefs>
    <ds:schemaRef ds:uri="http://schemas.microsoft.com/office/2006/metadata/properties"/>
    <ds:schemaRef ds:uri="http://www.w3.org/2000/xmln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MSC_MS_EA_Home_ID01</Template>
  <TotalTime>0</TotalTime>
  <Words>5696</Words>
  <Application>Microsoft Office PowerPoint</Application>
  <PresentationFormat>如螢幕大小 (4:3)</PresentationFormat>
  <Paragraphs>552</Paragraphs>
  <Slides>73</Slides>
  <Notes>14</Notes>
  <HiddenSlides>0</HiddenSlides>
  <MMClips>0</MMClips>
  <ScaleCrop>false</ScaleCrop>
  <HeadingPairs>
    <vt:vector size="8" baseType="variant">
      <vt:variant>
        <vt:lpstr>使用字型</vt:lpstr>
      </vt:variant>
      <vt:variant>
        <vt:i4>23</vt:i4>
      </vt:variant>
      <vt:variant>
        <vt:lpstr>佈景主題</vt:lpstr>
      </vt:variant>
      <vt:variant>
        <vt:i4>6</vt:i4>
      </vt:variant>
      <vt:variant>
        <vt:lpstr>內嵌 OLE 伺服程式</vt:lpstr>
      </vt:variant>
      <vt:variant>
        <vt:i4>1</vt:i4>
      </vt:variant>
      <vt:variant>
        <vt:lpstr>投影片標題</vt:lpstr>
      </vt:variant>
      <vt:variant>
        <vt:i4>73</vt:i4>
      </vt:variant>
    </vt:vector>
  </HeadingPairs>
  <TitlesOfParts>
    <vt:vector size="103" baseType="lpstr">
      <vt:lpstr>Arial Unicode MS</vt:lpstr>
      <vt:lpstr>cwTeXFangSong</vt:lpstr>
      <vt:lpstr>cwTeXHeiBold</vt:lpstr>
      <vt:lpstr>ＭＳ ゴシック</vt:lpstr>
      <vt:lpstr>ＭＳ ゴシック</vt:lpstr>
      <vt:lpstr>MS PGothic</vt:lpstr>
      <vt:lpstr>MS PGothic</vt:lpstr>
      <vt:lpstr>Yuppy TC Regular</vt:lpstr>
      <vt:lpstr>微軟正黑體</vt:lpstr>
      <vt:lpstr>新細明體</vt:lpstr>
      <vt:lpstr>標楷體</vt:lpstr>
      <vt:lpstr>Arial</vt:lpstr>
      <vt:lpstr>Calibri</vt:lpstr>
      <vt:lpstr>Courier New</vt:lpstr>
      <vt:lpstr>Franklin Gothic Book</vt:lpstr>
      <vt:lpstr>Gill Sans MT</vt:lpstr>
      <vt:lpstr>Microsoft Sans Serif</vt:lpstr>
      <vt:lpstr>Perpetua</vt:lpstr>
      <vt:lpstr>Tahoma</vt:lpstr>
      <vt:lpstr>Times New Roman</vt:lpstr>
      <vt:lpstr>Verdana</vt:lpstr>
      <vt:lpstr>Wingdings</vt:lpstr>
      <vt:lpstr>Wingdings 2</vt:lpstr>
      <vt:lpstr>MSC_MS_EA_Home_ID01</vt:lpstr>
      <vt:lpstr>1_MSC_MS_EA_Home_ID01</vt:lpstr>
      <vt:lpstr>公正</vt:lpstr>
      <vt:lpstr>Office 佈景主題</vt:lpstr>
      <vt:lpstr>2_MSC_MS_EA_Home_ID01</vt:lpstr>
      <vt:lpstr>1_公正</vt:lpstr>
      <vt:lpstr>點陣圖影像</vt:lpstr>
      <vt:lpstr>115年 學生轉銜輔導及服務機制運作</vt:lpstr>
      <vt:lpstr>簡報大綱</vt:lpstr>
      <vt:lpstr>PowerPoint 簡報</vt:lpstr>
      <vt:lpstr>轉銜類型</vt:lpstr>
      <vt:lpstr>PowerPoint 簡報</vt:lpstr>
      <vt:lpstr>PowerPoint 簡報</vt:lpstr>
      <vt:lpstr>PowerPoint 簡報</vt:lpstr>
      <vt:lpstr>PowerPoint 簡報</vt:lpstr>
      <vt:lpstr>小小提醒…</vt:lpstr>
      <vt:lpstr>PowerPoint 簡報</vt:lpstr>
      <vt:lpstr>PowerPoint 簡報</vt:lpstr>
      <vt:lpstr>PowerPoint 簡報</vt:lpstr>
      <vt:lpstr>PowerPoint 簡報</vt:lpstr>
      <vt:lpstr>PowerPoint 簡報</vt:lpstr>
      <vt:lpstr>運作方式 基礎概念</vt:lpstr>
      <vt:lpstr>不只是信任～更是專業整合</vt:lpstr>
      <vt:lpstr>運作方式 實務操作</vt:lpstr>
      <vt:lpstr>PowerPoint 簡報</vt:lpstr>
      <vt:lpstr>PowerPoint 簡報</vt:lpstr>
      <vt:lpstr>PowerPoint 簡報</vt:lpstr>
      <vt:lpstr>PowerPoint 簡報</vt:lpstr>
      <vt:lpstr>評估會議參與人員</vt:lpstr>
      <vt:lpstr>PowerPoint 簡報</vt:lpstr>
      <vt:lpstr>PowerPoint 簡報</vt:lpstr>
      <vt:lpstr>PowerPoint 簡報</vt:lpstr>
      <vt:lpstr>PowerPoint 簡報</vt:lpstr>
      <vt:lpstr>PowerPoint 簡報</vt:lpstr>
      <vt:lpstr>PowerPoint 簡報</vt:lpstr>
      <vt:lpstr>PowerPoint 簡報</vt:lpstr>
      <vt:lpstr>PowerPoint 簡報</vt:lpstr>
      <vt:lpstr>（續）</vt:lpstr>
      <vt:lpstr>PowerPoint 簡報</vt:lpstr>
      <vt:lpstr>PowerPoint 簡報</vt:lpstr>
      <vt:lpstr>PowerPoint 簡報</vt:lpstr>
      <vt:lpstr>PowerPoint 簡報</vt:lpstr>
      <vt:lpstr>PowerPoint 簡報</vt:lpstr>
      <vt:lpstr>國中篇</vt:lpstr>
      <vt:lpstr>國中升高中轉銜輔導特別提醒—系統通報</vt:lpstr>
      <vt:lpstr>PowerPoint 簡報</vt:lpstr>
      <vt:lpstr>國中升高中轉銜輔導特別提醒—主動聯繫</vt:lpstr>
      <vt:lpstr>高中篇</vt:lpstr>
      <vt:lpstr>國中升高中轉銜輔導特別提醒—系統通報</vt:lpstr>
      <vt:lpstr>升高中轉銜輔導特別提醒—主動聯繫</vt:lpstr>
      <vt:lpstr>PowerPoint 簡報</vt:lpstr>
      <vt:lpstr>教育部轉銜系統</vt:lpstr>
      <vt:lpstr>貳、系統架構</vt:lpstr>
      <vt:lpstr>貳、系統架構</vt:lpstr>
      <vt:lpstr>貳、系統架構</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參、功能介紹</vt:lpstr>
      <vt:lpstr>肆、情境說明</vt:lpstr>
      <vt:lpstr>肆、情境說明</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108年 學生轉銜輔導及服務機制運作</dc:title>
  <dc:creator/>
  <cp:lastModifiedBy/>
  <cp:revision>2</cp:revision>
  <dcterms:created xsi:type="dcterms:W3CDTF">2010-07-02T04:13:11Z</dcterms:created>
  <dcterms:modified xsi:type="dcterms:W3CDTF">2026-01-26T08:11:43Z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TC103626589990</vt:lpwstr>
  </property>
</Properties>
</file>