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80" r:id="rId21"/>
    <p:sldId id="281" r:id="rId22"/>
    <p:sldId id="278" r:id="rId23"/>
    <p:sldId id="279" r:id="rId24"/>
    <p:sldId id="286" r:id="rId25"/>
    <p:sldId id="285" r:id="rId26"/>
    <p:sldId id="283" r:id="rId27"/>
    <p:sldId id="284" r:id="rId28"/>
  </p:sldIdLst>
  <p:sldSz cx="12192000" cy="6858000"/>
  <p:notesSz cx="6858000" cy="9144000"/>
  <p:embeddedFontLst>
    <p:embeddedFont>
      <p:font typeface="Microsoft JhengHei" panose="020B0604030504040204" pitchFamily="34" charset="-120"/>
      <p:regular r:id="rId30"/>
      <p:bold r:id="rId31"/>
    </p:embeddedFont>
    <p:embeddedFont>
      <p:font typeface="DFKai-SB" panose="03000509000000000000" pitchFamily="65" charset="-120"/>
      <p:regular r:id="rId32"/>
    </p:embeddedFont>
    <p:embeddedFont>
      <p:font typeface="Century Gothic" panose="020B0502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gl0oQ1NVQrW4ukuF509nK0shE3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8785" autoAdjust="0"/>
  </p:normalViewPr>
  <p:slideViewPr>
    <p:cSldViewPr snapToGrid="0">
      <p:cViewPr varScale="1">
        <p:scale>
          <a:sx n="89" d="100"/>
          <a:sy n="89" d="100"/>
        </p:scale>
        <p:origin x="13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內容皆可依各校需求進行擴充或刪改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以下為國中適用版本</a:t>
            </a:r>
            <a:endParaRPr lang="en-US" altLang="zh-TW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內容皆可依各校需求進行擴充或刪改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0461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3046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9277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8765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963184D0-392D-71B5-D7F1-71C4B632A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>
            <a:extLst>
              <a:ext uri="{FF2B5EF4-FFF2-40B4-BE49-F238E27FC236}">
                <a16:creationId xmlns:a16="http://schemas.microsoft.com/office/drawing/2014/main" id="{11C0FB08-300C-3FF1-C92A-1657B8E357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zh-TW" altLang="en-US" dirty="0"/>
              <a:t>學生的優勢能力或特殊專長，曾經執行過的有效策略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6:notes">
            <a:extLst>
              <a:ext uri="{FF2B5EF4-FFF2-40B4-BE49-F238E27FC236}">
                <a16:creationId xmlns:a16="http://schemas.microsoft.com/office/drawing/2014/main" id="{373D3996-F549-B3D6-FA40-02F6FE0083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0913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66074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文字內容可依學校需求作刪改</a:t>
            </a:r>
            <a:endParaRPr dirty="0"/>
          </a:p>
        </p:txBody>
      </p:sp>
      <p:sp>
        <p:nvSpPr>
          <p:cNvPr id="210" name="Google Shape;2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9101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9626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06945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17053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59810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5945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963184D0-392D-71B5-D7F1-71C4B632A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>
            <a:extLst>
              <a:ext uri="{FF2B5EF4-FFF2-40B4-BE49-F238E27FC236}">
                <a16:creationId xmlns:a16="http://schemas.microsoft.com/office/drawing/2014/main" id="{11C0FB08-300C-3FF1-C92A-1657B8E357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學生的優勢能力或特殊專長，曾經執行過的有效策略</a:t>
            </a:r>
            <a:endParaRPr dirty="0"/>
          </a:p>
        </p:txBody>
      </p:sp>
      <p:sp>
        <p:nvSpPr>
          <p:cNvPr id="194" name="Google Shape;194;p6:notes">
            <a:extLst>
              <a:ext uri="{FF2B5EF4-FFF2-40B4-BE49-F238E27FC236}">
                <a16:creationId xmlns:a16="http://schemas.microsoft.com/office/drawing/2014/main" id="{373D3996-F549-B3D6-FA40-02F6FE0083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4576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文字內容可依學校需求作刪改</a:t>
            </a:r>
            <a:endParaRPr dirty="0"/>
          </a:p>
        </p:txBody>
      </p:sp>
      <p:sp>
        <p:nvSpPr>
          <p:cNvPr id="210" name="Google Shape;2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標題投影片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2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16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16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16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" name="Google Shape;22;p16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23" name="Google Shape;23;p16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4" name="Google Shape;24;p16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5" name="Google Shape;25;p16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6" name="Google Shape;26;p16"/>
          <p:cNvSpPr txBox="1"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  <a:defRPr sz="7200" b="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dt" idx="10"/>
          </p:nvPr>
        </p:nvSpPr>
        <p:spPr>
          <a:xfrm>
            <a:off x="5318760" y="1341255"/>
            <a:ext cx="1554480" cy="527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5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sldNum" idx="12"/>
          </p:nvPr>
        </p:nvSpPr>
        <p:spPr>
          <a:xfrm>
            <a:off x="8606919" y="5212080"/>
            <a:ext cx="2111881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body" idx="1"/>
          </p:nvPr>
        </p:nvSpPr>
        <p:spPr>
          <a:xfrm rot="5400000">
            <a:off x="4130040" y="-960120"/>
            <a:ext cx="3931920" cy="100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6"/>
          <p:cNvSpPr txBox="1">
            <a:spLocks noGrp="1"/>
          </p:cNvSpPr>
          <p:nvPr>
            <p:ph type="title"/>
          </p:nvPr>
        </p:nvSpPr>
        <p:spPr>
          <a:xfrm rot="5400000">
            <a:off x="7543800" y="2209800"/>
            <a:ext cx="52578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1"/>
          </p:nvPr>
        </p:nvSpPr>
        <p:spPr>
          <a:xfrm rot="5400000">
            <a:off x="2247900" y="-647700"/>
            <a:ext cx="5257800" cy="80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bg>
      <p:bgPr>
        <a:solidFill>
          <a:schemeClr val="lt1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章節標題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40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18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18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18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18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43" name="Google Shape;43;p18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44" name="Google Shape;44;p18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45" name="Google Shape;45;p18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FEFEFE"/>
            </a:solidFill>
            <a:ln w="9525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46" name="Google Shape;46;p18"/>
          <p:cNvSpPr txBox="1"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  <a:defRPr sz="7200" b="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dt" idx="10"/>
          </p:nvPr>
        </p:nvSpPr>
        <p:spPr>
          <a:xfrm>
            <a:off x="5321808" y="1344502"/>
            <a:ext cx="1554480" cy="53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702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sldNum" idx="12"/>
          </p:nvPr>
        </p:nvSpPr>
        <p:spPr>
          <a:xfrm>
            <a:off x="8604504" y="5212080"/>
            <a:ext cx="211226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9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body" idx="2"/>
          </p:nvPr>
        </p:nvSpPr>
        <p:spPr>
          <a:xfrm>
            <a:off x="637032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1069848" y="2755898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body" idx="3"/>
          </p:nvPr>
        </p:nvSpPr>
        <p:spPr>
          <a:xfrm>
            <a:off x="637336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body" idx="4"/>
          </p:nvPr>
        </p:nvSpPr>
        <p:spPr>
          <a:xfrm>
            <a:off x="6373368" y="2756581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含標題的內容" type="objTx">
  <p:cSld name="OBJECT_WITH_CAPTIO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BFBFB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3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body" idx="1"/>
          </p:nvPr>
        </p:nvSpPr>
        <p:spPr>
          <a:xfrm>
            <a:off x="790575" y="704850"/>
            <a:ext cx="756285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900"/>
              <a:buChar char="•"/>
              <a:defRPr sz="1900">
                <a:latin typeface="Arial"/>
                <a:ea typeface="Arial"/>
                <a:cs typeface="Arial"/>
                <a:sym typeface="Arial"/>
              </a:defRPr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body" idx="2"/>
          </p:nvPr>
        </p:nvSpPr>
        <p:spPr>
          <a:xfrm>
            <a:off x="9296400" y="2286000"/>
            <a:ext cx="2430780" cy="3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3"/>
          <p:cNvSpPr txBox="1">
            <a:spLocks noGrp="1"/>
          </p:cNvSpPr>
          <p:nvPr>
            <p:ph type="ftr" idx="11"/>
          </p:nvPr>
        </p:nvSpPr>
        <p:spPr>
          <a:xfrm>
            <a:off x="3439158" y="6214535"/>
            <a:ext cx="5184648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3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86" name="Google Shape;86;p23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9525" cap="sq" cmpd="sng">
            <a:solidFill>
              <a:srgbClr val="FEFEF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含標題的圖片" type="picTx">
  <p:cSld name="PICTURE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lt1"/>
          </a:solidFill>
          <a:ln w="9525" cap="sq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4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4"/>
          <p:cNvSpPr>
            <a:spLocks noGrp="1"/>
          </p:cNvSpPr>
          <p:nvPr>
            <p:ph type="pic" idx="2"/>
          </p:nvPr>
        </p:nvSpPr>
        <p:spPr>
          <a:xfrm>
            <a:off x="228599" y="237744"/>
            <a:ext cx="8601076" cy="6382512"/>
          </a:xfrm>
          <a:prstGeom prst="rect">
            <a:avLst/>
          </a:prstGeom>
          <a:solidFill>
            <a:srgbClr val="808080"/>
          </a:solidFill>
          <a:ln>
            <a:noFill/>
          </a:ln>
        </p:spPr>
      </p:sp>
      <p:sp>
        <p:nvSpPr>
          <p:cNvPr id="92" name="Google Shape;92;p24"/>
          <p:cNvSpPr txBox="1">
            <a:spLocks noGrp="1"/>
          </p:cNvSpPr>
          <p:nvPr>
            <p:ph type="body" idx="1"/>
          </p:nvPr>
        </p:nvSpPr>
        <p:spPr>
          <a:xfrm>
            <a:off x="9296400" y="2286000"/>
            <a:ext cx="2432304" cy="3502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3" name="Google Shape;93;p24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BFBFB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15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EEEAE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EEAE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"/>
          <p:cNvSpPr/>
          <p:nvPr/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"/>
          <p:cNvSpPr/>
          <p:nvPr/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"/>
          <p:cNvSpPr/>
          <p:nvPr/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lt1"/>
          </a:solidFill>
          <a:ln w="9525" cap="sq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7" name="Google Shape;117;p1" descr="仙人掌"/>
          <p:cNvPicPr preferRelativeResize="0"/>
          <p:nvPr/>
        </p:nvPicPr>
        <p:blipFill rotWithShape="1">
          <a:blip r:embed="rId3">
            <a:alphaModFix/>
          </a:blip>
          <a:srcRect t="186" r="1"/>
          <a:stretch/>
        </p:blipFill>
        <p:spPr>
          <a:xfrm>
            <a:off x="981201" y="971344"/>
            <a:ext cx="6233513" cy="491531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"/>
          <p:cNvSpPr/>
          <p:nvPr/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9" name="Google Shape;119;p1"/>
          <p:cNvCxnSpPr/>
          <p:nvPr/>
        </p:nvCxnSpPr>
        <p:spPr>
          <a:xfrm>
            <a:off x="3252137" y="640855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0" name="Google Shape;120;p1"/>
          <p:cNvCxnSpPr/>
          <p:nvPr/>
        </p:nvCxnSpPr>
        <p:spPr>
          <a:xfrm>
            <a:off x="4943777" y="640855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1" name="Google Shape;121;p1"/>
          <p:cNvCxnSpPr/>
          <p:nvPr/>
        </p:nvCxnSpPr>
        <p:spPr>
          <a:xfrm>
            <a:off x="3252137" y="1286150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2" name="Google Shape;122;p1"/>
          <p:cNvSpPr txBox="1">
            <a:spLocks noGrp="1"/>
          </p:cNvSpPr>
          <p:nvPr>
            <p:ph type="ctrTitle"/>
          </p:nvPr>
        </p:nvSpPr>
        <p:spPr>
          <a:xfrm>
            <a:off x="8560024" y="1442916"/>
            <a:ext cx="3238829" cy="3252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</a:pPr>
            <a:r>
              <a:rPr lang="zh-TW" sz="4800">
                <a:solidFill>
                  <a:srgbClr val="FFFFFF"/>
                </a:solidFill>
              </a:rPr>
              <a:t>00國小</a:t>
            </a:r>
            <a:br>
              <a:rPr lang="zh-TW" sz="4800">
                <a:solidFill>
                  <a:srgbClr val="FFFFFF"/>
                </a:solidFill>
              </a:rPr>
            </a:br>
            <a:endParaRPr sz="4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"/>
          <p:cNvSpPr txBox="1">
            <a:spLocks noGrp="1"/>
          </p:cNvSpPr>
          <p:nvPr>
            <p:ph type="subTitle" idx="1"/>
          </p:nvPr>
        </p:nvSpPr>
        <p:spPr>
          <a:xfrm>
            <a:off x="8195916" y="3814354"/>
            <a:ext cx="3996084" cy="2390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 dirty="0">
                <a:solidFill>
                  <a:srgbClr val="FFFFFF"/>
                </a:solidFill>
              </a:rPr>
              <a:t>六年級導師轉銜說明會</a:t>
            </a: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 dirty="0">
                <a:solidFill>
                  <a:srgbClr val="FFFFFF"/>
                </a:solidFill>
              </a:rPr>
              <a:t>202</a:t>
            </a:r>
            <a:r>
              <a:rPr lang="en-US" altLang="zh-TW" sz="2800" dirty="0">
                <a:solidFill>
                  <a:srgbClr val="FFFFFF"/>
                </a:solidFill>
              </a:rPr>
              <a:t>6</a:t>
            </a:r>
            <a:r>
              <a:rPr lang="zh-TW" sz="2800" dirty="0">
                <a:solidFill>
                  <a:srgbClr val="FFFFFF"/>
                </a:solidFill>
              </a:rPr>
              <a:t>.0</a:t>
            </a:r>
            <a:r>
              <a:rPr lang="en-US" altLang="zh-TW" sz="2800" dirty="0">
                <a:solidFill>
                  <a:srgbClr val="FFFFFF"/>
                </a:solidFill>
              </a:rPr>
              <a:t>5</a:t>
            </a:r>
            <a:r>
              <a:rPr lang="zh-TW" sz="2800" dirty="0">
                <a:solidFill>
                  <a:srgbClr val="FFFFFF"/>
                </a:solidFill>
              </a:rPr>
              <a:t>.00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 dirty="0">
                <a:solidFill>
                  <a:srgbClr val="FFFFFF"/>
                </a:solidFill>
              </a:rPr>
              <a:t>BY輔導處</a:t>
            </a: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/>
          <p:nvPr/>
        </p:nvSpPr>
        <p:spPr>
          <a:xfrm>
            <a:off x="9088281" y="3820808"/>
            <a:ext cx="2651760" cy="25905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10"/>
          <p:cNvSpPr txBox="1">
            <a:spLocks noGrp="1"/>
          </p:cNvSpPr>
          <p:nvPr>
            <p:ph type="title"/>
          </p:nvPr>
        </p:nvSpPr>
        <p:spPr>
          <a:xfrm>
            <a:off x="809896" y="412626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如何具體說明學生對輔導資源的需求?</a:t>
            </a:r>
            <a:endParaRPr/>
          </a:p>
        </p:txBody>
      </p:sp>
      <p:sp>
        <p:nvSpPr>
          <p:cNvPr id="240" name="Google Shape;240;p10"/>
          <p:cNvSpPr txBox="1">
            <a:spLocks noGrp="1"/>
          </p:cNvSpPr>
          <p:nvPr>
            <p:ph type="body" idx="1"/>
          </p:nvPr>
        </p:nvSpPr>
        <p:spPr>
          <a:xfrm>
            <a:off x="653141" y="1491892"/>
            <a:ext cx="10672355" cy="4919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一、簡要描述學生遭遇的困境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二、</a:t>
            </a:r>
            <a:r>
              <a:rPr lang="zh-TW" sz="3200" dirty="0">
                <a:solidFill>
                  <a:srgbClr val="FFFF00"/>
                </a:solidFill>
              </a:rPr>
              <a:t>針對困境</a:t>
            </a:r>
            <a:r>
              <a:rPr lang="zh-TW" sz="3200" dirty="0"/>
              <a:t>說明目前的</a:t>
            </a:r>
            <a:r>
              <a:rPr lang="zh-TW" sz="3200" dirty="0">
                <a:solidFill>
                  <a:srgbClr val="FFFF00"/>
                </a:solidFill>
              </a:rPr>
              <a:t>協助策略</a:t>
            </a:r>
            <a:r>
              <a:rPr lang="zh-TW" sz="3200" dirty="0"/>
              <a:t>(有哪些資源介入服務)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三、學生</a:t>
            </a:r>
            <a:r>
              <a:rPr lang="zh-TW" sz="3200"/>
              <a:t>未來需</a:t>
            </a:r>
            <a:r>
              <a:rPr lang="zh-TW" altLang="en-US" sz="3200"/>
              <a:t>要</a:t>
            </a:r>
            <a:r>
              <a:rPr lang="zh-TW" sz="3200"/>
              <a:t>哪</a:t>
            </a:r>
            <a:r>
              <a:rPr lang="zh-TW" sz="3200" dirty="0"/>
              <a:t>些資源介入服務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四、</a:t>
            </a:r>
            <a:r>
              <a:rPr lang="zh-TW" sz="3200" dirty="0">
                <a:solidFill>
                  <a:srgbClr val="00B0F0"/>
                </a:solidFill>
              </a:rPr>
              <a:t>需求程度分級(一~五級，分數越高表示需求程度越高)</a:t>
            </a:r>
            <a:endParaRPr dirty="0">
              <a:solidFill>
                <a:srgbClr val="00B0F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五、如需轉銜，想</a:t>
            </a:r>
            <a:r>
              <a:rPr lang="zh-TW" sz="3200" dirty="0">
                <a:solidFill>
                  <a:srgbClr val="FFFF00"/>
                </a:solidFill>
              </a:rPr>
              <a:t>給國中導師</a:t>
            </a:r>
            <a:r>
              <a:rPr lang="zh-TW" sz="3200" dirty="0"/>
              <a:t>在班級經營中</a:t>
            </a:r>
            <a:r>
              <a:rPr lang="zh-TW" altLang="en-US" sz="3200" dirty="0"/>
              <a:t>的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 </a:t>
            </a:r>
            <a:r>
              <a:rPr lang="zh-TW" sz="3200" dirty="0">
                <a:solidFill>
                  <a:srgbClr val="FFFF00"/>
                </a:solidFill>
              </a:rPr>
              <a:t>成功經驗</a:t>
            </a:r>
            <a:r>
              <a:rPr lang="zh-TW" sz="3200" dirty="0"/>
              <a:t>分享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六、轉銜</a:t>
            </a:r>
            <a:r>
              <a:rPr lang="zh-TW" altLang="en-US" sz="3200" dirty="0"/>
              <a:t>決議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(不需轉銜、實質、教育部、實質+教育部)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endParaRPr sz="3200" dirty="0"/>
          </a:p>
        </p:txBody>
      </p:sp>
      <p:pic>
        <p:nvPicPr>
          <p:cNvPr id="241" name="Google Shape;241;p10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70275" y="3939661"/>
            <a:ext cx="2326959" cy="2348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1"/>
          <p:cNvSpPr/>
          <p:nvPr/>
        </p:nvSpPr>
        <p:spPr>
          <a:xfrm>
            <a:off x="9031164" y="3539878"/>
            <a:ext cx="2651760" cy="25905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8" name="Google Shape;248;p11"/>
          <p:cNvSpPr txBox="1">
            <a:spLocks noGrp="1"/>
          </p:cNvSpPr>
          <p:nvPr>
            <p:ph type="title"/>
          </p:nvPr>
        </p:nvSpPr>
        <p:spPr>
          <a:xfrm>
            <a:off x="687977" y="430233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如何進行</a:t>
            </a:r>
            <a:r>
              <a:rPr lang="zh-TW" altLang="en-US" dirty="0">
                <a:latin typeface="PMingLiU" panose="02020500000000000000" pitchFamily="18" charset="-120"/>
                <a:ea typeface="PMingLiU" panose="02020500000000000000" pitchFamily="18" charset="-120"/>
              </a:rPr>
              <a:t>「</a:t>
            </a:r>
            <a:r>
              <a:rPr lang="zh-TW" dirty="0"/>
              <a:t>意願探詢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」</a:t>
            </a:r>
            <a:r>
              <a:rPr lang="zh-TW" dirty="0"/>
              <a:t>?</a:t>
            </a:r>
            <a:endParaRPr dirty="0"/>
          </a:p>
        </p:txBody>
      </p:sp>
      <p:sp>
        <p:nvSpPr>
          <p:cNvPr id="249" name="Google Shape;249;p11"/>
          <p:cNvSpPr txBox="1">
            <a:spLocks noGrp="1"/>
          </p:cNvSpPr>
          <p:nvPr>
            <p:ph type="body" idx="1"/>
          </p:nvPr>
        </p:nvSpPr>
        <p:spPr>
          <a:xfrm>
            <a:off x="903129" y="1741815"/>
            <a:ext cx="10385742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一、探詢對象 : </a:t>
            </a:r>
            <a:r>
              <a:rPr lang="zh-TW" altLang="en-US" sz="3200" dirty="0"/>
              <a:t>轉銜</a:t>
            </a:r>
            <a:r>
              <a:rPr lang="zh-TW" sz="3200" dirty="0"/>
              <a:t>學生及其法定代理人。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二、探詢</a:t>
            </a:r>
            <a:r>
              <a:rPr lang="zh-TW" altLang="en-US" sz="3200" dirty="0"/>
              <a:t>意願</a:t>
            </a:r>
            <a:r>
              <a:rPr lang="zh-TW" sz="3200" dirty="0"/>
              <a:t>          </a:t>
            </a:r>
            <a:r>
              <a:rPr lang="zh-TW" altLang="en-US" sz="3200" dirty="0"/>
              <a:t>徵求</a:t>
            </a:r>
            <a:r>
              <a:rPr lang="zh-TW" sz="3200" dirty="0"/>
              <a:t>同意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</a:t>
            </a:r>
            <a:r>
              <a:rPr lang="en-US" altLang="zh-TW" sz="3200" dirty="0"/>
              <a:t>(</a:t>
            </a:r>
            <a:r>
              <a:rPr lang="zh-TW" sz="3200" dirty="0"/>
              <a:t>不同意一樣可以</a:t>
            </a:r>
            <a:r>
              <a:rPr lang="zh-TW" altLang="en-US" sz="3200" dirty="0">
                <a:solidFill>
                  <a:srgbClr val="00B0F0"/>
                </a:solidFill>
              </a:rPr>
              <a:t>進行轉銜通報</a:t>
            </a:r>
            <a:r>
              <a:rPr lang="en-US" altLang="zh-TW" sz="3200" dirty="0"/>
              <a:t>)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三、探詢技巧</a:t>
            </a:r>
            <a:r>
              <a:rPr lang="zh-TW" altLang="en-US" sz="3200" dirty="0"/>
              <a:t>：著重在服務提供與關懷目的。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四、善用</a:t>
            </a:r>
            <a:r>
              <a:rPr lang="zh-TW" altLang="en-US" sz="3200" dirty="0">
                <a:latin typeface="PMingLiU" panose="02020500000000000000" pitchFamily="18" charset="-120"/>
                <a:ea typeface="PMingLiU" panose="02020500000000000000" pitchFamily="18" charset="-120"/>
              </a:rPr>
              <a:t>「</a:t>
            </a:r>
            <a:r>
              <a:rPr lang="zh-TW" sz="3200" dirty="0"/>
              <a:t>未明確表達意願</a:t>
            </a:r>
            <a:r>
              <a:rPr lang="zh-TW" altLang="en-US" sz="3200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」</a:t>
            </a:r>
            <a:r>
              <a:rPr lang="zh-TW" sz="3200" dirty="0"/>
              <a:t>之選項</a:t>
            </a:r>
            <a:endParaRPr dirty="0"/>
          </a:p>
        </p:txBody>
      </p:sp>
      <p:pic>
        <p:nvPicPr>
          <p:cNvPr id="250" name="Google Shape;250;p11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93564" y="3660779"/>
            <a:ext cx="2326959" cy="234873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1"/>
          <p:cNvSpPr/>
          <p:nvPr/>
        </p:nvSpPr>
        <p:spPr>
          <a:xfrm>
            <a:off x="3663136" y="2914932"/>
            <a:ext cx="535577" cy="396966"/>
          </a:xfrm>
          <a:prstGeom prst="mathNotEqual">
            <a:avLst>
              <a:gd name="adj1" fmla="val 23520"/>
              <a:gd name="adj2" fmla="val 6600000"/>
              <a:gd name="adj3" fmla="val 11760"/>
            </a:avLst>
          </a:prstGeom>
          <a:solidFill>
            <a:schemeClr val="accent3"/>
          </a:solidFill>
          <a:ln w="12700" cap="flat" cmpd="sng">
            <a:solidFill>
              <a:srgbClr val="8C972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2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0" name="Google Shape;260;p12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61" name="Google Shape;261;p12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2" name="Google Shape;262;p12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63" name="Google Shape;263;p12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64" name="Google Shape;264;p12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65" name="Google Shape;265;p12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66" name="Google Shape;266;p12"/>
          <p:cNvSpPr txBox="1">
            <a:spLocks noGrp="1"/>
          </p:cNvSpPr>
          <p:nvPr>
            <p:ph type="title"/>
          </p:nvPr>
        </p:nvSpPr>
        <p:spPr>
          <a:xfrm>
            <a:off x="1307879" y="90775"/>
            <a:ext cx="9576300" cy="926400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區域實質轉銜</a:t>
            </a:r>
            <a:endParaRPr/>
          </a:p>
        </p:txBody>
      </p:sp>
      <p:sp>
        <p:nvSpPr>
          <p:cNvPr id="267" name="Google Shape;267;p12"/>
          <p:cNvSpPr txBox="1">
            <a:spLocks noGrp="1"/>
          </p:cNvSpPr>
          <p:nvPr>
            <p:ph type="body" idx="1"/>
          </p:nvPr>
        </p:nvSpPr>
        <p:spPr>
          <a:xfrm>
            <a:off x="1447801" y="1999249"/>
            <a:ext cx="9436331" cy="3720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一、由輔導室行政同仁、專輔教師、學校心理師、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 學校社工師出席實質轉銜會議。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二、攜帶彙整好升各國中之轉銜總表、</a:t>
            </a:r>
            <a:r>
              <a:rPr lang="zh-TW" altLang="zh-TW" sz="3200" dirty="0"/>
              <a:t>校內評估會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altLang="en-US" sz="3200" dirty="0"/>
              <a:t>        </a:t>
            </a:r>
            <a:r>
              <a:rPr lang="zh-TW" altLang="zh-TW" sz="3200" dirty="0"/>
              <a:t>議紀錄</a:t>
            </a:r>
            <a:r>
              <a:rPr lang="zh-TW" sz="3200" dirty="0"/>
              <a:t>(含出席人員簽到表)出席之</a:t>
            </a:r>
            <a:r>
              <a:rPr lang="zh-TW" altLang="en-US" sz="3200" dirty="0"/>
              <a:t>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三、</a:t>
            </a:r>
            <a:r>
              <a:rPr lang="zh-TW" altLang="en-US" sz="3200" dirty="0"/>
              <a:t>請</a:t>
            </a:r>
            <a:r>
              <a:rPr lang="zh-TW" sz="3200" dirty="0"/>
              <a:t>導師持續關懷至</a:t>
            </a:r>
            <a:r>
              <a:rPr lang="zh-TW" sz="3200" dirty="0">
                <a:solidFill>
                  <a:srgbClr val="FF0000"/>
                </a:solidFill>
              </a:rPr>
              <a:t>7/31</a:t>
            </a:r>
            <a:r>
              <a:rPr lang="zh-TW" sz="3200" dirty="0"/>
              <a:t>。</a:t>
            </a:r>
            <a:endParaRPr sz="3200" dirty="0"/>
          </a:p>
          <a:p>
            <a:pPr marL="0" lvl="0" indent="0" algn="l">
              <a:spcBef>
                <a:spcPts val="0"/>
              </a:spcBef>
              <a:buSzPts val="3200"/>
            </a:pPr>
            <a:r>
              <a:rPr lang="zh-TW" altLang="en-US" sz="3200" dirty="0"/>
              <a:t>四</a:t>
            </a:r>
            <a:r>
              <a:rPr lang="zh-TW" sz="3200" dirty="0"/>
              <a:t>、</a:t>
            </a:r>
            <a:r>
              <a:rPr lang="zh-TW" altLang="zh-TW" sz="3200" dirty="0"/>
              <a:t>教育部轉銜系統</a:t>
            </a:r>
            <a:r>
              <a:rPr lang="zh-TW" altLang="en-US" sz="3200" dirty="0"/>
              <a:t>填</a:t>
            </a:r>
            <a:r>
              <a:rPr lang="zh-TW" altLang="zh-TW" sz="3200" dirty="0"/>
              <a:t>報</a:t>
            </a:r>
            <a:r>
              <a:rPr lang="zh-TW" altLang="en-US" sz="3200" dirty="0"/>
              <a:t>需</a:t>
            </a:r>
            <a:r>
              <a:rPr lang="zh-TW" altLang="zh-TW" sz="3200" dirty="0"/>
              <a:t>於</a:t>
            </a:r>
            <a:r>
              <a:rPr lang="zh-TW" altLang="zh-TW" sz="3200" dirty="0">
                <a:solidFill>
                  <a:srgbClr val="FF0000"/>
                </a:solidFill>
              </a:rPr>
              <a:t>5/31</a:t>
            </a:r>
            <a:r>
              <a:rPr lang="zh-TW" altLang="zh-TW" sz="3200" dirty="0"/>
              <a:t>前</a:t>
            </a:r>
            <a:r>
              <a:rPr lang="zh-TW" altLang="en-US" sz="3200" dirty="0"/>
              <a:t>完成</a:t>
            </a:r>
            <a:r>
              <a:rPr lang="zh-TW" sz="3200" dirty="0"/>
              <a:t>。</a:t>
            </a:r>
            <a:endParaRPr sz="3200" dirty="0"/>
          </a:p>
        </p:txBody>
      </p:sp>
      <p:sp>
        <p:nvSpPr>
          <p:cNvPr id="268" name="Google Shape;268;p12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69" name="Google Shape;269;p12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0" name="Google Shape;270;p12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1" name="Google Shape;271;p12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3"/>
          <p:cNvSpPr/>
          <p:nvPr/>
        </p:nvSpPr>
        <p:spPr>
          <a:xfrm>
            <a:off x="1307869" y="1267730"/>
            <a:ext cx="9716193" cy="518815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3"/>
          <p:cNvSpPr/>
          <p:nvPr/>
        </p:nvSpPr>
        <p:spPr>
          <a:xfrm>
            <a:off x="1419496" y="1404320"/>
            <a:ext cx="9464633" cy="486427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0" name="Google Shape;280;p13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81" name="Google Shape;281;p13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2" name="Google Shape;282;p13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83" name="Google Shape;283;p13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84" name="Google Shape;284;p13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85" name="Google Shape;285;p13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86" name="Google Shape;286;p13"/>
          <p:cNvSpPr txBox="1">
            <a:spLocks noGrp="1"/>
          </p:cNvSpPr>
          <p:nvPr>
            <p:ph type="title"/>
          </p:nvPr>
        </p:nvSpPr>
        <p:spPr>
          <a:xfrm>
            <a:off x="378823" y="90768"/>
            <a:ext cx="11377748" cy="926257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zh-TW" sz="5400"/>
              <a:t>未能進行區域實質轉銜學生之處理</a:t>
            </a:r>
            <a:endParaRPr/>
          </a:p>
        </p:txBody>
      </p:sp>
      <p:sp>
        <p:nvSpPr>
          <p:cNvPr id="287" name="Google Shape;287;p13"/>
          <p:cNvSpPr txBox="1">
            <a:spLocks noGrp="1"/>
          </p:cNvSpPr>
          <p:nvPr>
            <p:ph type="body" idx="1"/>
          </p:nvPr>
        </p:nvSpPr>
        <p:spPr>
          <a:xfrm>
            <a:off x="1517767" y="1907810"/>
            <a:ext cx="10238804" cy="460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一、</a:t>
            </a:r>
            <a:r>
              <a:rPr lang="zh-TW" altLang="en-US" sz="3200" dirty="0"/>
              <a:t>跨區就讀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  </a:t>
            </a:r>
            <a:r>
              <a:rPr lang="zh-TW" altLang="en-US" sz="3200" dirty="0"/>
              <a:t>　</a:t>
            </a:r>
            <a:r>
              <a:rPr lang="zh-TW" sz="3200" dirty="0"/>
              <a:t>1.寄送核完國小章的轉銜總表(一~三聯)給國中。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  </a:t>
            </a:r>
            <a:r>
              <a:rPr lang="zh-TW" altLang="en-US" sz="3200" dirty="0"/>
              <a:t>　</a:t>
            </a:r>
            <a:r>
              <a:rPr lang="zh-TW" sz="3200" dirty="0"/>
              <a:t>2.請國中核章完畢後，第一聯寄回國小；</a:t>
            </a:r>
            <a:r>
              <a:rPr lang="zh-TW" altLang="en-US" sz="3200" dirty="0"/>
              <a:t>第二聯國中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altLang="en-US" sz="3200" dirty="0"/>
              <a:t>　　自行留存；</a:t>
            </a:r>
            <a:r>
              <a:rPr lang="zh-TW" sz="3200" dirty="0"/>
              <a:t>第三聯寄到</a:t>
            </a:r>
            <a:r>
              <a:rPr lang="zh-TW" sz="3200" dirty="0">
                <a:solidFill>
                  <a:srgbClr val="FFFF00"/>
                </a:solidFill>
              </a:rPr>
              <a:t>國中所屬輔諮中心</a:t>
            </a:r>
            <a:r>
              <a:rPr lang="zh-TW" sz="3200" dirty="0"/>
              <a:t>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二、私立中學、他縣市公/私立中學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     1.</a:t>
            </a:r>
            <a:r>
              <a:rPr lang="zh-TW" altLang="en-US" sz="3200" dirty="0"/>
              <a:t>轉銜總表僅需</a:t>
            </a:r>
            <a:r>
              <a:rPr lang="zh-TW" sz="3200" dirty="0"/>
              <a:t>完</a:t>
            </a:r>
            <a:r>
              <a:rPr lang="zh-TW" altLang="en-US" sz="3200" dirty="0"/>
              <a:t>成</a:t>
            </a:r>
            <a:r>
              <a:rPr lang="zh-TW" sz="3200" dirty="0"/>
              <a:t>國小</a:t>
            </a:r>
            <a:r>
              <a:rPr lang="zh-TW" altLang="en-US" sz="3200" dirty="0"/>
              <a:t>核</a:t>
            </a:r>
            <a:r>
              <a:rPr lang="zh-TW" sz="3200" dirty="0"/>
              <a:t>章</a:t>
            </a:r>
            <a:r>
              <a:rPr lang="zh-TW" altLang="en-US" sz="3200" dirty="0"/>
              <a:t>。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altLang="en-US" sz="3200" dirty="0"/>
              <a:t>      第三聯</a:t>
            </a:r>
            <a:r>
              <a:rPr lang="zh-TW" sz="3200" dirty="0"/>
              <a:t>給</a:t>
            </a:r>
            <a:r>
              <a:rPr lang="zh-TW" altLang="en-US" sz="3200" dirty="0">
                <a:solidFill>
                  <a:srgbClr val="FFFF00"/>
                </a:solidFill>
              </a:rPr>
              <a:t>國小所屬</a:t>
            </a:r>
            <a:r>
              <a:rPr lang="zh-TW" sz="3200" dirty="0">
                <a:solidFill>
                  <a:srgbClr val="FFFF00"/>
                </a:solidFill>
              </a:rPr>
              <a:t>輔諮中心</a:t>
            </a:r>
            <a:r>
              <a:rPr lang="zh-TW" altLang="en-US" sz="3200" dirty="0"/>
              <a:t>，第一、二聯國小自留。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TW" sz="3200" dirty="0"/>
              <a:t>     2.於教育部轉銜系統進行通報。</a:t>
            </a:r>
            <a:endParaRPr sz="3200" dirty="0"/>
          </a:p>
        </p:txBody>
      </p:sp>
      <p:sp>
        <p:nvSpPr>
          <p:cNvPr id="288" name="Google Shape;288;p13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9" name="Google Shape;289;p13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90" name="Google Shape;290;p13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91" name="Google Shape;291;p13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0" name="Google Shape;300;p14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301" name="Google Shape;301;p14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2" name="Google Shape;302;p14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303" name="Google Shape;303;p14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4" name="Google Shape;304;p14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5" name="Google Shape;305;p14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563970" y="2051696"/>
            <a:ext cx="9068586" cy="326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D9E188"/>
              </a:buClr>
              <a:buSzPts val="7200"/>
              <a:buFont typeface="Arial"/>
              <a:buNone/>
            </a:pPr>
            <a:r>
              <a:rPr lang="zh-TW">
                <a:solidFill>
                  <a:srgbClr val="D9E188"/>
                </a:solidFill>
              </a:rPr>
              <a:t>輔導處</a:t>
            </a:r>
            <a:br>
              <a:rPr lang="zh-TW">
                <a:solidFill>
                  <a:srgbClr val="D9E188"/>
                </a:solidFill>
              </a:rPr>
            </a:br>
            <a: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  <a:t>與您共同守護</a:t>
            </a:r>
            <a:b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  <a:t>孩子的成長</a:t>
            </a:r>
            <a:endParaRPr/>
          </a:p>
        </p:txBody>
      </p:sp>
      <p:sp>
        <p:nvSpPr>
          <p:cNvPr id="307" name="Google Shape;307;p14"/>
          <p:cNvSpPr txBox="1">
            <a:spLocks noGrp="1"/>
          </p:cNvSpPr>
          <p:nvPr>
            <p:ph type="body" idx="1"/>
          </p:nvPr>
        </p:nvSpPr>
        <p:spPr>
          <a:xfrm>
            <a:off x="1561708" y="5872895"/>
            <a:ext cx="9070848" cy="764865"/>
          </a:xfrm>
          <a:prstGeom prst="rect">
            <a:avLst/>
          </a:prstGeom>
          <a:solidFill>
            <a:srgbClr val="626A1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/>
              <a:t>輔導組</a:t>
            </a:r>
            <a:r>
              <a:rPr lang="zh-TW" sz="2800">
                <a:latin typeface="Arial"/>
                <a:ea typeface="Arial"/>
                <a:cs typeface="Arial"/>
                <a:sym typeface="Arial"/>
              </a:rPr>
              <a:t>分機</a:t>
            </a:r>
            <a:r>
              <a:rPr lang="zh-TW" sz="2800"/>
              <a:t>00</a:t>
            </a:r>
            <a:r>
              <a:rPr lang="zh-TW" sz="2800">
                <a:latin typeface="Arial"/>
                <a:ea typeface="Arial"/>
                <a:cs typeface="Arial"/>
                <a:sym typeface="Arial"/>
              </a:rPr>
              <a:t>、專輔教師分機</a:t>
            </a:r>
            <a:r>
              <a:rPr lang="zh-TW" sz="2800"/>
              <a:t>00</a:t>
            </a:r>
            <a:endParaRPr/>
          </a:p>
        </p:txBody>
      </p:sp>
      <p:sp>
        <p:nvSpPr>
          <p:cNvPr id="308" name="Google Shape;308;p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9" name="Google Shape;309;p14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10" name="Google Shape;310;p14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11" name="Google Shape;311;p14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"/>
          <p:cNvSpPr/>
          <p:nvPr/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"/>
          <p:cNvSpPr/>
          <p:nvPr/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"/>
          <p:cNvSpPr/>
          <p:nvPr/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lt1"/>
          </a:solidFill>
          <a:ln w="9525" cap="sq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7" name="Google Shape;117;p1" descr="仙人掌"/>
          <p:cNvPicPr preferRelativeResize="0"/>
          <p:nvPr/>
        </p:nvPicPr>
        <p:blipFill rotWithShape="1">
          <a:blip r:embed="rId3">
            <a:alphaModFix/>
          </a:blip>
          <a:srcRect t="186" r="1"/>
          <a:stretch/>
        </p:blipFill>
        <p:spPr>
          <a:xfrm>
            <a:off x="981201" y="971344"/>
            <a:ext cx="6233513" cy="491531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"/>
          <p:cNvSpPr/>
          <p:nvPr/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9" name="Google Shape;119;p1"/>
          <p:cNvCxnSpPr/>
          <p:nvPr/>
        </p:nvCxnSpPr>
        <p:spPr>
          <a:xfrm>
            <a:off x="3252137" y="640855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0" name="Google Shape;120;p1"/>
          <p:cNvCxnSpPr/>
          <p:nvPr/>
        </p:nvCxnSpPr>
        <p:spPr>
          <a:xfrm>
            <a:off x="4943777" y="640855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1" name="Google Shape;121;p1"/>
          <p:cNvCxnSpPr/>
          <p:nvPr/>
        </p:nvCxnSpPr>
        <p:spPr>
          <a:xfrm>
            <a:off x="3252137" y="1286150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2" name="Google Shape;122;p1"/>
          <p:cNvSpPr txBox="1">
            <a:spLocks noGrp="1"/>
          </p:cNvSpPr>
          <p:nvPr>
            <p:ph type="ctrTitle"/>
          </p:nvPr>
        </p:nvSpPr>
        <p:spPr>
          <a:xfrm>
            <a:off x="8560024" y="1442916"/>
            <a:ext cx="3238829" cy="3252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</a:pPr>
            <a:r>
              <a:rPr lang="zh-TW" sz="4800" dirty="0">
                <a:solidFill>
                  <a:srgbClr val="FFFFFF"/>
                </a:solidFill>
              </a:rPr>
              <a:t>00</a:t>
            </a:r>
            <a:r>
              <a:rPr lang="zh-TW" altLang="en-US" sz="4800" dirty="0">
                <a:solidFill>
                  <a:srgbClr val="FFFFFF"/>
                </a:solidFill>
              </a:rPr>
              <a:t>國中</a:t>
            </a:r>
            <a:br>
              <a:rPr lang="zh-TW" sz="4800" dirty="0">
                <a:solidFill>
                  <a:srgbClr val="FFFFFF"/>
                </a:solidFill>
              </a:rPr>
            </a:br>
            <a:endParaRPr sz="4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"/>
          <p:cNvSpPr txBox="1">
            <a:spLocks noGrp="1"/>
          </p:cNvSpPr>
          <p:nvPr>
            <p:ph type="subTitle" idx="1"/>
          </p:nvPr>
        </p:nvSpPr>
        <p:spPr>
          <a:xfrm>
            <a:off x="8195916" y="3814354"/>
            <a:ext cx="3996084" cy="2390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altLang="en-US" sz="2800" dirty="0">
                <a:solidFill>
                  <a:srgbClr val="FFFFFF"/>
                </a:solidFill>
              </a:rPr>
              <a:t>九</a:t>
            </a:r>
            <a:r>
              <a:rPr lang="zh-TW" sz="2800" dirty="0">
                <a:solidFill>
                  <a:srgbClr val="FFFFFF"/>
                </a:solidFill>
              </a:rPr>
              <a:t>年級導師轉銜說明會</a:t>
            </a: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 dirty="0">
                <a:solidFill>
                  <a:srgbClr val="FFFFFF"/>
                </a:solidFill>
              </a:rPr>
              <a:t>202</a:t>
            </a:r>
            <a:r>
              <a:rPr lang="en-US" altLang="zh-TW" sz="2800" dirty="0">
                <a:solidFill>
                  <a:srgbClr val="FFFFFF"/>
                </a:solidFill>
              </a:rPr>
              <a:t>6</a:t>
            </a:r>
            <a:r>
              <a:rPr lang="zh-TW" sz="2800" dirty="0">
                <a:solidFill>
                  <a:srgbClr val="FFFFFF"/>
                </a:solidFill>
              </a:rPr>
              <a:t>.0</a:t>
            </a:r>
            <a:r>
              <a:rPr lang="en-US" altLang="zh-TW" sz="2800" dirty="0">
                <a:solidFill>
                  <a:srgbClr val="FFFFFF"/>
                </a:solidFill>
              </a:rPr>
              <a:t>5</a:t>
            </a:r>
            <a:r>
              <a:rPr lang="zh-TW" sz="2800" dirty="0">
                <a:solidFill>
                  <a:srgbClr val="FFFFFF"/>
                </a:solidFill>
              </a:rPr>
              <a:t>.00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 dirty="0">
                <a:solidFill>
                  <a:srgbClr val="FFFFFF"/>
                </a:solidFill>
              </a:rPr>
              <a:t>BY輔導處</a:t>
            </a:r>
            <a:endParaRPr sz="2800" dirty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494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>
                <a:latin typeface="Arial"/>
                <a:ea typeface="Arial"/>
                <a:cs typeface="Arial"/>
                <a:sym typeface="Arial"/>
              </a:rPr>
              <a:t>國</a:t>
            </a: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中</a:t>
            </a:r>
            <a:r>
              <a:rPr lang="zh-TW" dirty="0">
                <a:latin typeface="Arial"/>
                <a:ea typeface="Arial"/>
                <a:cs typeface="Arial"/>
                <a:sym typeface="Arial"/>
              </a:rPr>
              <a:t>升</a:t>
            </a: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高中職</a:t>
            </a:r>
            <a:r>
              <a:rPr lang="zh-TW" dirty="0">
                <a:latin typeface="Arial"/>
                <a:ea typeface="Arial"/>
                <a:cs typeface="Arial"/>
                <a:sym typeface="Arial"/>
              </a:rPr>
              <a:t>轉銜三部曲</a:t>
            </a:r>
            <a:endParaRPr dirty="0"/>
          </a:p>
        </p:txBody>
      </p:sp>
      <p:grpSp>
        <p:nvGrpSpPr>
          <p:cNvPr id="130" name="Google Shape;130;p2"/>
          <p:cNvGrpSpPr/>
          <p:nvPr/>
        </p:nvGrpSpPr>
        <p:grpSpPr>
          <a:xfrm>
            <a:off x="1102406" y="2516580"/>
            <a:ext cx="9987187" cy="3105000"/>
            <a:chOff x="35606" y="413460"/>
            <a:chExt cx="9987187" cy="3105000"/>
          </a:xfrm>
        </p:grpSpPr>
        <p:sp>
          <p:nvSpPr>
            <p:cNvPr id="131" name="Google Shape;131;p2"/>
            <p:cNvSpPr/>
            <p:nvPr/>
          </p:nvSpPr>
          <p:spPr>
            <a:xfrm rot="-5400000">
              <a:off x="616949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1004512" y="801022"/>
              <a:ext cx="1043437" cy="104343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35606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 txBox="1"/>
            <p:nvPr/>
          </p:nvSpPr>
          <p:spPr>
            <a:xfrm>
              <a:off x="35606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導師列冊</a:t>
              </a: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 rot="-5400000">
              <a:off x="4119918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07481" y="801022"/>
              <a:ext cx="1043437" cy="1043437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3538574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 txBox="1"/>
            <p:nvPr/>
          </p:nvSpPr>
          <p:spPr>
            <a:xfrm>
              <a:off x="3538574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校內評估會議</a:t>
              </a: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 rot="-5400000">
              <a:off x="7622887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8010450" y="801022"/>
              <a:ext cx="1043437" cy="1043437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7041543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 txBox="1"/>
            <p:nvPr/>
          </p:nvSpPr>
          <p:spPr>
            <a:xfrm>
              <a:off x="7041543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altLang="en-US" sz="3200" dirty="0">
                  <a:solidFill>
                    <a:schemeClr val="lt1"/>
                  </a:solidFill>
                </a:rPr>
                <a:t>教育部系統</a:t>
              </a:r>
              <a:r>
                <a:rPr lang="zh-TW" sz="32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轉銜</a:t>
              </a: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316187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/>
              <a:t>何以要轉銜?</a:t>
            </a:r>
            <a:endParaRPr/>
          </a:p>
        </p:txBody>
      </p:sp>
      <p:grpSp>
        <p:nvGrpSpPr>
          <p:cNvPr id="148" name="Google Shape;148;p3"/>
          <p:cNvGrpSpPr/>
          <p:nvPr/>
        </p:nvGrpSpPr>
        <p:grpSpPr>
          <a:xfrm>
            <a:off x="1626572" y="1821856"/>
            <a:ext cx="1466850" cy="1544637"/>
            <a:chOff x="395355" y="4516510"/>
            <a:chExt cx="2585440" cy="2489632"/>
          </a:xfrm>
        </p:grpSpPr>
        <p:pic>
          <p:nvPicPr>
            <p:cNvPr id="149" name="Google Shape;149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24920" y="4516510"/>
              <a:ext cx="2555875" cy="19488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3"/>
            <p:cNvSpPr txBox="1"/>
            <p:nvPr/>
          </p:nvSpPr>
          <p:spPr>
            <a:xfrm>
              <a:off x="395355" y="6361345"/>
              <a:ext cx="2585440" cy="6447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b="1" i="0" u="none" strike="noStrike" cap="non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原就讀學校</a:t>
              </a:r>
              <a:endParaRPr/>
            </a:p>
          </p:txBody>
        </p:sp>
      </p:grpSp>
      <p:sp>
        <p:nvSpPr>
          <p:cNvPr id="151" name="Google Shape;151;p3"/>
          <p:cNvSpPr txBox="1"/>
          <p:nvPr/>
        </p:nvSpPr>
        <p:spPr>
          <a:xfrm>
            <a:off x="1066800" y="3743394"/>
            <a:ext cx="10188900" cy="2216400"/>
          </a:xfrm>
          <a:prstGeom prst="rect">
            <a:avLst/>
          </a:prstGeom>
          <a:solidFill>
            <a:srgbClr val="E7F2D3">
              <a:alpha val="52941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1463" marR="0" lvl="0" indent="-27146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1.無論有沒有轉銜機制，學生都會進入現就讀學校就讀。</a:t>
            </a:r>
            <a:endParaRPr sz="3200" b="0" i="0" u="none" strike="noStrike" cap="non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1463" marR="0" lvl="0" indent="-271463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2.需要輔導與關懷的學生，期待夠透過兩校間的互助合作，降低/縮短輔導空窗期。</a:t>
            </a:r>
            <a:endParaRPr sz="3200" b="0" i="0" u="none" strike="noStrike" cap="non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152" name="Google Shape;152;p3"/>
          <p:cNvGrpSpPr/>
          <p:nvPr/>
        </p:nvGrpSpPr>
        <p:grpSpPr>
          <a:xfrm>
            <a:off x="8389144" y="1790605"/>
            <a:ext cx="2195512" cy="1727200"/>
            <a:chOff x="6197656" y="2924944"/>
            <a:chExt cx="2800350" cy="2055197"/>
          </a:xfrm>
        </p:grpSpPr>
        <p:pic>
          <p:nvPicPr>
            <p:cNvPr id="153" name="Google Shape;153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97656" y="2924944"/>
              <a:ext cx="2800350" cy="16287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4" name="Google Shape;154;p3"/>
            <p:cNvSpPr txBox="1"/>
            <p:nvPr/>
          </p:nvSpPr>
          <p:spPr>
            <a:xfrm>
              <a:off x="6742337" y="4504121"/>
              <a:ext cx="1870950" cy="4760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b="1" i="0" u="none" strike="noStrike" cap="non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現就讀學校</a:t>
              </a:r>
              <a:endParaRPr/>
            </a:p>
          </p:txBody>
        </p:sp>
      </p:grpSp>
      <p:pic>
        <p:nvPicPr>
          <p:cNvPr id="155" name="Google Shape;15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800095" y="2327011"/>
            <a:ext cx="1374775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"/>
          <p:cNvSpPr txBox="1"/>
          <p:nvPr/>
        </p:nvSpPr>
        <p:spPr>
          <a:xfrm>
            <a:off x="4590976" y="2237054"/>
            <a:ext cx="301004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400" b="1" i="0" u="none" strike="noStrike" cap="none">
                <a:solidFill>
                  <a:srgbClr val="FFFF00"/>
                </a:solidFill>
                <a:latin typeface="DFKai-SB"/>
                <a:ea typeface="DFKai-SB"/>
                <a:cs typeface="DFKai-SB"/>
                <a:sym typeface="DFKai-SB"/>
              </a:rPr>
              <a:t>實務的需求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99750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5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5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" name="Google Shape;180;p5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181" name="Google Shape;181;p5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2" name="Google Shape;182;p5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183" name="Google Shape;183;p5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" name="Google Shape;184;p5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" name="Google Shape;185;p5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186" name="Google Shape;186;p5"/>
          <p:cNvSpPr txBox="1">
            <a:spLocks noGrp="1"/>
          </p:cNvSpPr>
          <p:nvPr>
            <p:ph type="title"/>
          </p:nvPr>
        </p:nvSpPr>
        <p:spPr>
          <a:xfrm>
            <a:off x="1447801" y="170737"/>
            <a:ext cx="4068383" cy="926257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導師列冊</a:t>
            </a:r>
            <a:endParaRPr/>
          </a:p>
        </p:txBody>
      </p:sp>
      <p:sp>
        <p:nvSpPr>
          <p:cNvPr id="187" name="Google Shape;187;p5"/>
          <p:cNvSpPr txBox="1">
            <a:spLocks noGrp="1"/>
          </p:cNvSpPr>
          <p:nvPr>
            <p:ph type="body" idx="1"/>
          </p:nvPr>
        </p:nvSpPr>
        <p:spPr>
          <a:xfrm>
            <a:off x="1562100" y="2078545"/>
            <a:ext cx="9070848" cy="3367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一、在</a:t>
            </a:r>
            <a:r>
              <a:rPr lang="en-US" altLang="zh-TW" sz="3200" dirty="0"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~</a:t>
            </a:r>
            <a:r>
              <a:rPr lang="en-US" altLang="zh-TW" sz="3200" dirty="0">
                <a:latin typeface="Arial"/>
                <a:ea typeface="Arial"/>
                <a:cs typeface="Arial"/>
                <a:sym typeface="Arial"/>
              </a:rPr>
              <a:t>9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年級中，</a:t>
            </a:r>
            <a:r>
              <a:rPr lang="zh-TW"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曾經/正在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接受過二級、三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級輔導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資源服務之學生，</a:t>
            </a:r>
            <a:r>
              <a:rPr lang="zh-TW" altLang="en-US" sz="3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建議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列冊。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二、在</a:t>
            </a:r>
            <a:r>
              <a:rPr lang="en-US" altLang="zh-TW" sz="3200" dirty="0"/>
              <a:t>7</a:t>
            </a:r>
            <a:r>
              <a:rPr lang="zh-TW" sz="3200" dirty="0"/>
              <a:t>~</a:t>
            </a:r>
            <a:r>
              <a:rPr lang="en-US" altLang="zh-TW" sz="3200" dirty="0"/>
              <a:t>9</a:t>
            </a:r>
            <a:r>
              <a:rPr lang="zh-TW" sz="3200" dirty="0"/>
              <a:t>年級中，</a:t>
            </a:r>
            <a:r>
              <a:rPr lang="zh-TW" sz="3200" dirty="0">
                <a:solidFill>
                  <a:srgbClr val="FFFF00"/>
                </a:solidFill>
              </a:rPr>
              <a:t>未曾</a:t>
            </a:r>
            <a:r>
              <a:rPr lang="zh-TW" sz="3200" dirty="0"/>
              <a:t>接受過二級、三級輔導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資源服務之學生，但現階段中，存在影響其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良善發展之因素，</a:t>
            </a:r>
            <a:r>
              <a:rPr lang="zh-TW" altLang="en-US" sz="3200" dirty="0"/>
              <a:t>需要未來就讀學校提供</a:t>
            </a:r>
            <a:r>
              <a:rPr lang="zh-TW" sz="3200" dirty="0"/>
              <a:t>輔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altLang="en-US" sz="3200" dirty="0"/>
              <a:t>       </a:t>
            </a:r>
            <a:r>
              <a:rPr lang="zh-TW" sz="3200" dirty="0"/>
              <a:t>導資源之學生，亦</a:t>
            </a:r>
            <a:r>
              <a:rPr lang="zh-TW" altLang="en-US" sz="3200" dirty="0"/>
              <a:t>建議</a:t>
            </a:r>
            <a:r>
              <a:rPr lang="zh-TW" sz="3200" dirty="0"/>
              <a:t>列冊。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5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9" name="Google Shape;189;p5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0" name="Google Shape;190;p5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1" name="Google Shape;191;p5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368554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7728E8EC-65C8-61A0-95FB-26CC54C6C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248AF25B-E523-9C2F-14FB-25DC1FAF3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301" y="1571902"/>
            <a:ext cx="5896046" cy="4428308"/>
          </a:xfrm>
          <a:prstGeom prst="rect">
            <a:avLst/>
          </a:prstGeom>
        </p:spPr>
      </p:pic>
      <p:sp>
        <p:nvSpPr>
          <p:cNvPr id="196" name="Google Shape;196;p6">
            <a:extLst>
              <a:ext uri="{FF2B5EF4-FFF2-40B4-BE49-F238E27FC236}">
                <a16:creationId xmlns:a16="http://schemas.microsoft.com/office/drawing/2014/main" id="{53EC4DE8-BF48-FF2E-E2B1-36F21E2731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833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轉銜學生基本資料表-導師填寫聯</a:t>
            </a:r>
            <a:r>
              <a:rPr lang="en-US" altLang="zh-TW" dirty="0">
                <a:solidFill>
                  <a:srgbClr val="FFFF00"/>
                </a:solidFill>
              </a:rPr>
              <a:t>(</a:t>
            </a:r>
            <a:r>
              <a:rPr lang="zh-TW" altLang="en-US" dirty="0">
                <a:solidFill>
                  <a:srgbClr val="FFFF00"/>
                </a:solidFill>
              </a:rPr>
              <a:t>第一聯</a:t>
            </a:r>
            <a:r>
              <a:rPr lang="en-US" altLang="zh-TW" dirty="0">
                <a:solidFill>
                  <a:srgbClr val="FFFF00"/>
                </a:solidFill>
              </a:rPr>
              <a:t>)</a:t>
            </a:r>
            <a:endParaRPr dirty="0"/>
          </a:p>
        </p:txBody>
      </p:sp>
      <p:sp>
        <p:nvSpPr>
          <p:cNvPr id="199" name="Google Shape;199;p6">
            <a:extLst>
              <a:ext uri="{FF2B5EF4-FFF2-40B4-BE49-F238E27FC236}">
                <a16:creationId xmlns:a16="http://schemas.microsoft.com/office/drawing/2014/main" id="{2547BFB5-9CE4-FF00-DC47-549CFEFF1FC1}"/>
              </a:ext>
            </a:extLst>
          </p:cNvPr>
          <p:cNvSpPr/>
          <p:nvPr/>
        </p:nvSpPr>
        <p:spPr>
          <a:xfrm>
            <a:off x="5907845" y="3053988"/>
            <a:ext cx="5735515" cy="568778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1F7B937-B30C-0A72-72D5-1F22544BD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19" y="1571902"/>
            <a:ext cx="5287029" cy="442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8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>
                <a:latin typeface="Arial"/>
                <a:ea typeface="Arial"/>
                <a:cs typeface="Arial"/>
                <a:sym typeface="Arial"/>
              </a:rPr>
              <a:t>國小升國中轉銜三部曲</a:t>
            </a:r>
            <a:endParaRPr/>
          </a:p>
        </p:txBody>
      </p:sp>
      <p:grpSp>
        <p:nvGrpSpPr>
          <p:cNvPr id="130" name="Google Shape;130;p2"/>
          <p:cNvGrpSpPr/>
          <p:nvPr/>
        </p:nvGrpSpPr>
        <p:grpSpPr>
          <a:xfrm>
            <a:off x="1102406" y="2516580"/>
            <a:ext cx="9987187" cy="3105000"/>
            <a:chOff x="35606" y="413460"/>
            <a:chExt cx="9987187" cy="3105000"/>
          </a:xfrm>
        </p:grpSpPr>
        <p:sp>
          <p:nvSpPr>
            <p:cNvPr id="131" name="Google Shape;131;p2"/>
            <p:cNvSpPr/>
            <p:nvPr/>
          </p:nvSpPr>
          <p:spPr>
            <a:xfrm rot="-5400000">
              <a:off x="616949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1004512" y="801022"/>
              <a:ext cx="1043437" cy="104343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35606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 txBox="1"/>
            <p:nvPr/>
          </p:nvSpPr>
          <p:spPr>
            <a:xfrm>
              <a:off x="35606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導師列冊</a:t>
              </a: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 rot="-5400000">
              <a:off x="4119918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07481" y="801022"/>
              <a:ext cx="1043437" cy="1043437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3538574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 txBox="1"/>
            <p:nvPr/>
          </p:nvSpPr>
          <p:spPr>
            <a:xfrm>
              <a:off x="3538574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校內評估會議</a:t>
              </a: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 rot="-5400000">
              <a:off x="7622887" y="413460"/>
              <a:ext cx="1818562" cy="1818562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8010450" y="801022"/>
              <a:ext cx="1043437" cy="1043437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  <a:effectLst>
              <a:outerShdw blurRad="38100" dist="1270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7041543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 txBox="1"/>
            <p:nvPr/>
          </p:nvSpPr>
          <p:spPr>
            <a:xfrm>
              <a:off x="7041543" y="2798460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zh-TW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區域實質轉銜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/>
          <p:nvPr/>
        </p:nvSpPr>
        <p:spPr>
          <a:xfrm>
            <a:off x="8718486" y="2133730"/>
            <a:ext cx="2651760" cy="25905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5" name="Google Shape;205;p7"/>
          <p:cNvSpPr txBox="1">
            <a:spLocks noGrp="1"/>
          </p:cNvSpPr>
          <p:nvPr>
            <p:ph type="title"/>
          </p:nvPr>
        </p:nvSpPr>
        <p:spPr>
          <a:xfrm>
            <a:off x="561700" y="311075"/>
            <a:ext cx="110730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何謂影響其良善發展之因素?（參考）</a:t>
            </a:r>
            <a:endParaRPr dirty="0"/>
          </a:p>
        </p:txBody>
      </p:sp>
      <p:sp>
        <p:nvSpPr>
          <p:cNvPr id="206" name="Google Shape;206;p7"/>
          <p:cNvSpPr txBox="1">
            <a:spLocks noGrp="1"/>
          </p:cNvSpPr>
          <p:nvPr>
            <p:ph type="body" idx="1"/>
          </p:nvPr>
        </p:nvSpPr>
        <p:spPr>
          <a:xfrm>
            <a:off x="903382" y="1927952"/>
            <a:ext cx="10729117" cy="4445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600"/>
              <a:buNone/>
            </a:pPr>
            <a:r>
              <a:rPr lang="zh-TW" alt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個人議題</a:t>
            </a:r>
            <a:endParaRPr lang="en-US" altLang="zh-TW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自傷或自殺</a:t>
            </a: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風險</a:t>
            </a: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。</a:t>
            </a:r>
            <a:endParaRPr sz="2600" dirty="0">
              <a:solidFill>
                <a:schemeClr val="tx2">
                  <a:lumMod val="9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rgbClr val="B6E0A6"/>
                </a:solidFill>
              </a:rPr>
              <a:t>情緒困擾，或經醫師確診有精神或心理疾病，</a:t>
            </a:r>
            <a:endParaRPr lang="en-US" altLang="zh-TW" sz="2600" dirty="0">
              <a:solidFill>
                <a:srgbClr val="B6E0A6"/>
              </a:solidFill>
            </a:endParaRPr>
          </a:p>
          <a:p>
            <a:pPr marL="10800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None/>
            </a:pPr>
            <a:r>
              <a:rPr lang="en-US" altLang="zh-TW" sz="2600" dirty="0">
                <a:solidFill>
                  <a:srgbClr val="B6E0A6"/>
                </a:solidFill>
              </a:rPr>
              <a:t> </a:t>
            </a:r>
            <a:r>
              <a:rPr lang="zh-TW" sz="2600" dirty="0">
                <a:solidFill>
                  <a:srgbClr val="B6E0A6"/>
                </a:solidFill>
              </a:rPr>
              <a:t>致影響生活與學習。</a:t>
            </a:r>
            <a:endParaRPr sz="2600" dirty="0">
              <a:solidFill>
                <a:srgbClr val="B6E0A6"/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人際困擾，致影響身心適應與學習。</a:t>
            </a:r>
            <a:endParaRPr sz="2600" dirty="0">
              <a:solidFill>
                <a:schemeClr val="tx2">
                  <a:lumMod val="9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嚴重行為問題，</a:t>
            </a:r>
            <a:r>
              <a:rPr lang="zh-TW" altLang="en-US" sz="2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或有觸法行為、曝險之虞。</a:t>
            </a:r>
            <a:endParaRPr lang="en-US" altLang="zh-TW" sz="2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重大創傷事件。（曾遭遇或目睹重大事件、天災人禍，</a:t>
            </a:r>
            <a:br>
              <a:rPr lang="en-US" altLang="zh-TW" sz="2600" dirty="0">
                <a:solidFill>
                  <a:schemeClr val="tx2">
                    <a:lumMod val="90000"/>
                  </a:schemeClr>
                </a:solidFill>
              </a:rPr>
            </a:b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致情緒嚴重失落或身體傷病。）</a:t>
            </a:r>
          </a:p>
        </p:txBody>
      </p:sp>
      <p:pic>
        <p:nvPicPr>
          <p:cNvPr id="207" name="Google Shape;207;p7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0886" y="2254631"/>
            <a:ext cx="2326959" cy="2348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0908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"/>
          <p:cNvSpPr txBox="1">
            <a:spLocks noGrp="1"/>
          </p:cNvSpPr>
          <p:nvPr>
            <p:ph type="title"/>
          </p:nvPr>
        </p:nvSpPr>
        <p:spPr>
          <a:xfrm>
            <a:off x="945132" y="253981"/>
            <a:ext cx="111150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何謂影響其良善發展之因素?（參考）</a:t>
            </a:r>
            <a:endParaRPr dirty="0"/>
          </a:p>
        </p:txBody>
      </p:sp>
      <p:sp>
        <p:nvSpPr>
          <p:cNvPr id="213" name="Google Shape;213;p8"/>
          <p:cNvSpPr txBox="1">
            <a:spLocks noGrp="1"/>
          </p:cNvSpPr>
          <p:nvPr>
            <p:ph type="body" idx="1"/>
          </p:nvPr>
        </p:nvSpPr>
        <p:spPr>
          <a:xfrm>
            <a:off x="748214" y="1454227"/>
            <a:ext cx="11115001" cy="432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600"/>
              <a:buNone/>
            </a:pPr>
            <a:r>
              <a:rPr lang="zh-TW" alt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家庭議題</a:t>
            </a:r>
            <a:endParaRPr lang="zh-TW" altLang="en-US" sz="2600" dirty="0">
              <a:solidFill>
                <a:srgbClr val="FFDDAF"/>
              </a:solidFill>
            </a:endParaRPr>
          </a:p>
          <a:p>
            <a:pPr marL="108000" lvl="0" indent="-170180">
              <a:spcBef>
                <a:spcPts val="0"/>
              </a:spcBef>
              <a:spcAft>
                <a:spcPts val="600"/>
              </a:spcAft>
              <a:buSzPts val="2600"/>
            </a:pPr>
            <a:r>
              <a:rPr lang="zh-TW" altLang="en-US" sz="2600" dirty="0">
                <a:solidFill>
                  <a:srgbClr val="FFDDAF"/>
                </a:solidFill>
              </a:rPr>
              <a:t>家庭功能不彰致影響身心適應與學習。 </a:t>
            </a:r>
            <a:br>
              <a:rPr lang="en-US" altLang="zh-TW" sz="2600" dirty="0">
                <a:solidFill>
                  <a:srgbClr val="FFDDAF"/>
                </a:solidFill>
              </a:rPr>
            </a:br>
            <a:r>
              <a:rPr lang="zh-TW" altLang="en-US" sz="2600" dirty="0">
                <a:solidFill>
                  <a:srgbClr val="FFDDAF"/>
                </a:solidFill>
              </a:rPr>
              <a:t>（如照顧者有情緒、經濟、或涉司法爭訟等問題，但未達通報標準）</a:t>
            </a:r>
          </a:p>
          <a:p>
            <a:pPr marL="108000" lvl="0" indent="-170180">
              <a:spcBef>
                <a:spcPts val="0"/>
              </a:spcBef>
              <a:spcAft>
                <a:spcPts val="600"/>
              </a:spcAft>
              <a:buSzPts val="2600"/>
            </a:pPr>
            <a:r>
              <a:rPr lang="zh-TW" altLang="en-US" sz="2600" dirty="0">
                <a:solidFill>
                  <a:srgbClr val="B6E0A6"/>
                </a:solidFill>
              </a:rPr>
              <a:t>曾有法定通報紀錄（如脆弱家庭、性平、長缺中輟、家暴或親密關係</a:t>
            </a:r>
            <a:r>
              <a:rPr lang="zh-TW" altLang="en-US" sz="2600">
                <a:solidFill>
                  <a:srgbClr val="B6E0A6"/>
                </a:solidFill>
              </a:rPr>
              <a:t>暴力、 </a:t>
            </a:r>
            <a:br>
              <a:rPr lang="en-US" altLang="zh-TW" sz="2600">
                <a:solidFill>
                  <a:srgbClr val="B6E0A6"/>
                </a:solidFill>
              </a:rPr>
            </a:br>
            <a:r>
              <a:rPr lang="zh-TW" altLang="en-US" sz="2600">
                <a:solidFill>
                  <a:srgbClr val="B6E0A6"/>
                </a:solidFill>
              </a:rPr>
              <a:t>目睹</a:t>
            </a:r>
            <a:r>
              <a:rPr lang="zh-TW" altLang="en-US" sz="2600" dirty="0">
                <a:solidFill>
                  <a:srgbClr val="B6E0A6"/>
                </a:solidFill>
              </a:rPr>
              <a:t>家暴、兒少保、疑似物質濫用等），而仍有持續追蹤需求者</a:t>
            </a:r>
            <a:r>
              <a:rPr lang="zh-TW" altLang="en-US" sz="2600">
                <a:solidFill>
                  <a:srgbClr val="B6E0A6"/>
                </a:solidFill>
              </a:rPr>
              <a:t>。 </a:t>
            </a:r>
            <a:endParaRPr lang="zh-TW" altLang="en-US" sz="2600" strike="sngStrike" dirty="0">
              <a:solidFill>
                <a:srgbClr val="FFDDAF"/>
              </a:solidFill>
              <a:highlight>
                <a:srgbClr val="FFFF00"/>
              </a:highlight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 dirty="0">
                <a:solidFill>
                  <a:srgbClr val="B6E0A6"/>
                </a:solidFill>
              </a:rPr>
              <a:t>重大家庭事件，致影響身心適應與學習。</a:t>
            </a:r>
            <a:br>
              <a:rPr lang="en-US" altLang="zh-TW" sz="2600" dirty="0">
                <a:solidFill>
                  <a:srgbClr val="B6E0A6"/>
                </a:solidFill>
              </a:rPr>
            </a:br>
            <a:r>
              <a:rPr lang="zh-TW" altLang="en-US" sz="2600" dirty="0">
                <a:solidFill>
                  <a:srgbClr val="B6E0A6"/>
                </a:solidFill>
              </a:rPr>
              <a:t>（如遭遇家人創傷或死亡、債務、意外災害）</a:t>
            </a:r>
            <a:endParaRPr lang="en-US" altLang="zh-TW" sz="2600" dirty="0">
              <a:solidFill>
                <a:srgbClr val="B6E0A6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buSzPts val="2600"/>
              <a:buNone/>
            </a:pPr>
            <a:r>
              <a:rPr lang="zh-TW" alt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其他</a:t>
            </a:r>
            <a:endParaRPr lang="en-US" altLang="zh-TW" sz="36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108000" lvl="0" indent="0" algn="l" rtl="0">
              <a:lnSpc>
                <a:spcPct val="100000"/>
              </a:lnSpc>
              <a:spcBef>
                <a:spcPts val="1200"/>
              </a:spcBef>
              <a:buSzPts val="2600"/>
              <a:buNone/>
            </a:pPr>
            <a:r>
              <a:rPr lang="zh-TW" altLang="en-US" sz="2600" dirty="0">
                <a:solidFill>
                  <a:srgbClr val="B6E0A6"/>
                </a:solidFill>
              </a:rPr>
              <a:t>無法歸類於上述各類型等情形，致影響身心適應與學習。</a:t>
            </a:r>
            <a:endParaRPr sz="2600" dirty="0">
              <a:solidFill>
                <a:srgbClr val="B6E0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552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9" name="Google Shape;219;p9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0" name="Google Shape;220;p9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3" name="Google Shape;223;p9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24" name="Google Shape;224;p9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5" name="Google Shape;225;p9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26" name="Google Shape;226;p9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7" name="Google Shape;227;p9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8" name="Google Shape;228;p9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29" name="Google Shape;229;p9"/>
          <p:cNvSpPr txBox="1">
            <a:spLocks noGrp="1"/>
          </p:cNvSpPr>
          <p:nvPr>
            <p:ph type="title"/>
          </p:nvPr>
        </p:nvSpPr>
        <p:spPr>
          <a:xfrm>
            <a:off x="1307875" y="178225"/>
            <a:ext cx="9576300" cy="926400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校內評估會議（參考）</a:t>
            </a:r>
            <a:endParaRPr/>
          </a:p>
        </p:txBody>
      </p:sp>
      <p:sp>
        <p:nvSpPr>
          <p:cNvPr id="230" name="Google Shape;230;p9"/>
          <p:cNvSpPr txBox="1">
            <a:spLocks noGrp="1"/>
          </p:cNvSpPr>
          <p:nvPr>
            <p:ph type="body" idx="1"/>
          </p:nvPr>
        </p:nvSpPr>
        <p:spPr>
          <a:xfrm>
            <a:off x="1957521" y="1999250"/>
            <a:ext cx="8542017" cy="306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>
              <a:spcBef>
                <a:spcPts val="0"/>
              </a:spcBef>
              <a:buSzPct val="100000"/>
            </a:pPr>
            <a:r>
              <a:rPr lang="zh-TW" sz="3200" dirty="0"/>
              <a:t>一、會議前 : 填寫學生轉銜資料</a:t>
            </a:r>
            <a:r>
              <a:rPr lang="zh-TW" altLang="en-US" sz="3200" dirty="0"/>
              <a:t>。</a:t>
            </a:r>
            <a:r>
              <a:rPr lang="zh-TW" altLang="en-US" sz="3200" dirty="0">
                <a:solidFill>
                  <a:srgbClr val="FFFF00"/>
                </a:solidFill>
              </a:rPr>
              <a:t>（</a:t>
            </a:r>
            <a:r>
              <a:rPr lang="zh-TW" altLang="zh-TW" sz="3200" dirty="0">
                <a:solidFill>
                  <a:srgbClr val="FFFF00"/>
                </a:solidFill>
              </a:rPr>
              <a:t>第</a:t>
            </a:r>
            <a:r>
              <a:rPr lang="zh-TW" sz="3200" dirty="0">
                <a:solidFill>
                  <a:srgbClr val="FFFF00"/>
                </a:solidFill>
              </a:rPr>
              <a:t>一聯</a:t>
            </a:r>
            <a:r>
              <a:rPr lang="zh-TW" altLang="en-US" sz="3200" dirty="0">
                <a:solidFill>
                  <a:srgbClr val="FFFF00"/>
                </a:solidFill>
              </a:rPr>
              <a:t>或第二聯）</a:t>
            </a:r>
            <a:endParaRPr sz="3200" dirty="0">
              <a:solidFill>
                <a:srgbClr val="FFFF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二、會議中 : 參與</a:t>
            </a:r>
            <a:r>
              <a:rPr lang="zh-TW" sz="3200" dirty="0">
                <a:solidFill>
                  <a:srgbClr val="FFFF00"/>
                </a:solidFill>
              </a:rPr>
              <a:t>自己班級學生</a:t>
            </a:r>
            <a:r>
              <a:rPr lang="zh-TW" sz="3200" dirty="0"/>
              <a:t>的場次（依各校</a:t>
            </a:r>
            <a:r>
              <a:rPr lang="zh-TW" altLang="en-US" sz="3200" dirty="0"/>
              <a:t>安排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</a:t>
            </a:r>
            <a:r>
              <a:rPr lang="zh-TW" altLang="en-US" sz="3200" dirty="0"/>
              <a:t> </a:t>
            </a:r>
            <a:r>
              <a:rPr lang="zh-TW" sz="3200" dirty="0"/>
              <a:t>調整）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 </a:t>
            </a:r>
            <a:r>
              <a:rPr lang="zh-TW" sz="3200" dirty="0">
                <a:solidFill>
                  <a:srgbClr val="FFDDAF"/>
                </a:solidFill>
              </a:rPr>
              <a:t>具體說明學生對輔導資源的需求</a:t>
            </a:r>
            <a:r>
              <a:rPr lang="zh-TW" sz="3200" dirty="0"/>
              <a:t>為何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三、會議後 : 依會議分工，協助”意願探詢“，並將結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 果回報輔導</a:t>
            </a:r>
            <a:r>
              <a:rPr lang="zh-TW" altLang="en-US" sz="3200" dirty="0"/>
              <a:t>處</a:t>
            </a:r>
            <a:r>
              <a:rPr lang="zh-TW" sz="3200" dirty="0"/>
              <a:t>室。</a:t>
            </a:r>
            <a:endParaRPr sz="3200" dirty="0"/>
          </a:p>
        </p:txBody>
      </p:sp>
      <p:sp>
        <p:nvSpPr>
          <p:cNvPr id="231" name="Google Shape;231;p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32" name="Google Shape;232;p9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3" name="Google Shape;233;p9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32006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/>
          <p:nvPr/>
        </p:nvSpPr>
        <p:spPr>
          <a:xfrm>
            <a:off x="9074489" y="3440017"/>
            <a:ext cx="2577945" cy="234299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10"/>
          <p:cNvSpPr txBox="1">
            <a:spLocks noGrp="1"/>
          </p:cNvSpPr>
          <p:nvPr>
            <p:ph type="title"/>
          </p:nvPr>
        </p:nvSpPr>
        <p:spPr>
          <a:xfrm>
            <a:off x="809896" y="638978"/>
            <a:ext cx="10058400" cy="1305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 altLang="en-US" dirty="0"/>
              <a:t>教育部轉銜系統填報</a:t>
            </a:r>
            <a:br>
              <a:rPr lang="en-US" altLang="zh-TW" dirty="0"/>
            </a:br>
            <a:r>
              <a:rPr lang="zh-TW" altLang="en-US" sz="3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（參照下頁系統轉銜資料表）</a:t>
            </a:r>
            <a:endParaRPr sz="32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0" name="Google Shape;240;p10"/>
          <p:cNvSpPr txBox="1">
            <a:spLocks noGrp="1"/>
          </p:cNvSpPr>
          <p:nvPr>
            <p:ph type="body" idx="1"/>
          </p:nvPr>
        </p:nvSpPr>
        <p:spPr>
          <a:xfrm>
            <a:off x="653142" y="2082189"/>
            <a:ext cx="10407794" cy="4296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一、</a:t>
            </a:r>
            <a:r>
              <a:rPr lang="zh-TW" altLang="en-US" sz="3200" dirty="0"/>
              <a:t>確認學生的基本資料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二、</a:t>
            </a:r>
            <a:r>
              <a:rPr lang="zh-TW" altLang="en-US" sz="3200" dirty="0">
                <a:solidFill>
                  <a:srgbClr val="FFFF00"/>
                </a:solidFill>
              </a:rPr>
              <a:t>輔導轉銜窗口確認</a:t>
            </a:r>
            <a:r>
              <a:rPr lang="zh-TW" altLang="en-US" sz="3200" dirty="0"/>
              <a:t>（以利未來</a:t>
            </a:r>
            <a:r>
              <a:rPr lang="zh-TW" sz="3200" dirty="0"/>
              <a:t>服務</a:t>
            </a:r>
            <a:r>
              <a:rPr lang="zh-TW" altLang="en-US" sz="3200" dirty="0"/>
              <a:t>銜接需要）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三、</a:t>
            </a:r>
            <a:r>
              <a:rPr lang="zh-TW" altLang="en-US" sz="3200" dirty="0"/>
              <a:t>過去提供的輔導</a:t>
            </a:r>
            <a:r>
              <a:rPr lang="zh-TW" sz="3200" dirty="0"/>
              <a:t>服務</a:t>
            </a:r>
            <a:r>
              <a:rPr lang="zh-TW" altLang="en-US" sz="3200" dirty="0"/>
              <a:t>介入。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四、</a:t>
            </a:r>
            <a:r>
              <a:rPr lang="zh-TW" altLang="en-US" sz="3200" dirty="0"/>
              <a:t>確認未來可能的輔導需求。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五、</a:t>
            </a:r>
            <a:r>
              <a:rPr lang="zh-TW" altLang="en-US" sz="3200" dirty="0">
                <a:solidFill>
                  <a:srgbClr val="00B0F0"/>
                </a:solidFill>
              </a:rPr>
              <a:t>需求程度分級</a:t>
            </a:r>
            <a:br>
              <a:rPr lang="en-US" altLang="zh-TW" sz="3200" dirty="0">
                <a:solidFill>
                  <a:srgbClr val="00B0F0"/>
                </a:solidFill>
              </a:rPr>
            </a:br>
            <a:r>
              <a:rPr lang="zh-TW" altLang="en-US" sz="3200" dirty="0">
                <a:solidFill>
                  <a:srgbClr val="00B0F0"/>
                </a:solidFill>
              </a:rPr>
              <a:t>　　</a:t>
            </a:r>
            <a:r>
              <a:rPr lang="en-US" altLang="zh-TW" sz="3200" dirty="0">
                <a:solidFill>
                  <a:srgbClr val="00B0F0"/>
                </a:solidFill>
              </a:rPr>
              <a:t>(</a:t>
            </a:r>
            <a:r>
              <a:rPr lang="zh-TW" altLang="en-US" sz="3200" dirty="0">
                <a:solidFill>
                  <a:srgbClr val="00B0F0"/>
                </a:solidFill>
              </a:rPr>
              <a:t>一</a:t>
            </a:r>
            <a:r>
              <a:rPr lang="en-US" altLang="zh-TW" sz="3200" dirty="0">
                <a:solidFill>
                  <a:srgbClr val="00B0F0"/>
                </a:solidFill>
              </a:rPr>
              <a:t>~</a:t>
            </a:r>
            <a:r>
              <a:rPr lang="zh-TW" altLang="en-US" sz="3200" dirty="0">
                <a:solidFill>
                  <a:srgbClr val="00B0F0"/>
                </a:solidFill>
              </a:rPr>
              <a:t>五級，分數越高表示需求程度越高</a:t>
            </a:r>
            <a:r>
              <a:rPr lang="en-US" altLang="zh-TW" sz="3200" dirty="0">
                <a:solidFill>
                  <a:srgbClr val="00B0F0"/>
                </a:solidFill>
              </a:rPr>
              <a:t>)</a:t>
            </a:r>
            <a:endParaRPr lang="en-US" altLang="zh-TW"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六、</a:t>
            </a:r>
            <a:r>
              <a:rPr lang="zh-TW" altLang="en-US" sz="3200" dirty="0"/>
              <a:t>轉銜決議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(不需轉銜、教育部</a:t>
            </a:r>
            <a:r>
              <a:rPr lang="zh-TW" altLang="en-US" sz="3200" dirty="0"/>
              <a:t>系統轉銜</a:t>
            </a:r>
            <a:r>
              <a:rPr lang="zh-TW" sz="3200" dirty="0"/>
              <a:t>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</a:pPr>
            <a:endParaRPr sz="3200" dirty="0"/>
          </a:p>
        </p:txBody>
      </p:sp>
      <p:pic>
        <p:nvPicPr>
          <p:cNvPr id="241" name="Google Shape;241;p10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88065" y="3580364"/>
            <a:ext cx="2350792" cy="2062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087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數字, 字型 的圖片&#10;&#10;AI 產生的內容可能不正確。">
            <a:extLst>
              <a:ext uri="{FF2B5EF4-FFF2-40B4-BE49-F238E27FC236}">
                <a16:creationId xmlns:a16="http://schemas.microsoft.com/office/drawing/2014/main" id="{C3A36AA0-4B28-DF7E-5264-700371570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29" y="1674564"/>
            <a:ext cx="6050814" cy="4773050"/>
          </a:xfrm>
          <a:prstGeom prst="rect">
            <a:avLst/>
          </a:prstGeom>
        </p:spPr>
      </p:pic>
      <p:pic>
        <p:nvPicPr>
          <p:cNvPr id="7" name="圖片 6" descr="一張含有 文字, 螢幕擷取畫面, 陳列, 數字 的圖片&#10;&#10;AI 產生的內容可能不正確。">
            <a:extLst>
              <a:ext uri="{FF2B5EF4-FFF2-40B4-BE49-F238E27FC236}">
                <a16:creationId xmlns:a16="http://schemas.microsoft.com/office/drawing/2014/main" id="{74DFF943-B56E-7B3B-B08F-36F579DAE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408" y="1674564"/>
            <a:ext cx="6436130" cy="5126756"/>
          </a:xfrm>
          <a:prstGeom prst="rect">
            <a:avLst/>
          </a:prstGeom>
        </p:spPr>
      </p:pic>
      <p:sp>
        <p:nvSpPr>
          <p:cNvPr id="8" name="Google Shape;196;p6">
            <a:extLst>
              <a:ext uri="{FF2B5EF4-FFF2-40B4-BE49-F238E27FC236}">
                <a16:creationId xmlns:a16="http://schemas.microsoft.com/office/drawing/2014/main" id="{A4EF48BF-AFB3-5FC0-975E-76AB7AF824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2643" y="642594"/>
            <a:ext cx="10058400" cy="833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轉銜學生基本資料表-</a:t>
            </a:r>
            <a:r>
              <a:rPr lang="zh-TW" altLang="en-US" dirty="0">
                <a:solidFill>
                  <a:srgbClr val="FFFF00"/>
                </a:solidFill>
              </a:rPr>
              <a:t>教育部轉銜系統</a:t>
            </a:r>
            <a:endParaRPr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96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1"/>
          <p:cNvSpPr/>
          <p:nvPr/>
        </p:nvSpPr>
        <p:spPr>
          <a:xfrm>
            <a:off x="9031164" y="3539878"/>
            <a:ext cx="2651760" cy="25905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8" name="Google Shape;248;p11"/>
          <p:cNvSpPr txBox="1">
            <a:spLocks noGrp="1"/>
          </p:cNvSpPr>
          <p:nvPr>
            <p:ph type="title"/>
          </p:nvPr>
        </p:nvSpPr>
        <p:spPr>
          <a:xfrm>
            <a:off x="687977" y="430233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800"/>
            </a:pPr>
            <a:r>
              <a:rPr lang="zh-TW" dirty="0"/>
              <a:t>如何進行</a:t>
            </a:r>
            <a:r>
              <a:rPr lang="zh-TW" altLang="en-US" dirty="0">
                <a:latin typeface="PMingLiU" panose="02020500000000000000" pitchFamily="18" charset="-120"/>
                <a:ea typeface="PMingLiU" panose="02020500000000000000" pitchFamily="18" charset="-120"/>
              </a:rPr>
              <a:t>「</a:t>
            </a:r>
            <a:r>
              <a:rPr lang="zh-TW" dirty="0"/>
              <a:t>意願探詢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」 </a:t>
            </a:r>
            <a:r>
              <a:rPr lang="zh-TW" dirty="0"/>
              <a:t>?</a:t>
            </a:r>
            <a:endParaRPr dirty="0"/>
          </a:p>
        </p:txBody>
      </p:sp>
      <p:sp>
        <p:nvSpPr>
          <p:cNvPr id="249" name="Google Shape;249;p11"/>
          <p:cNvSpPr txBox="1">
            <a:spLocks noGrp="1"/>
          </p:cNvSpPr>
          <p:nvPr>
            <p:ph type="body" idx="1"/>
          </p:nvPr>
        </p:nvSpPr>
        <p:spPr>
          <a:xfrm>
            <a:off x="903129" y="1741815"/>
            <a:ext cx="10385742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一、探詢對象 : </a:t>
            </a:r>
            <a:r>
              <a:rPr lang="zh-TW" altLang="en-US" sz="3200" dirty="0"/>
              <a:t>轉銜</a:t>
            </a:r>
            <a:r>
              <a:rPr lang="zh-TW" sz="3200" dirty="0"/>
              <a:t>學生及其法定代理人。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二、探詢</a:t>
            </a:r>
            <a:r>
              <a:rPr lang="zh-TW" altLang="en-US" sz="3200" dirty="0"/>
              <a:t>意願</a:t>
            </a:r>
            <a:r>
              <a:rPr lang="zh-TW" sz="3200" dirty="0"/>
              <a:t>          </a:t>
            </a:r>
            <a:r>
              <a:rPr lang="zh-TW" altLang="en-US" sz="3200" dirty="0"/>
              <a:t>徵求</a:t>
            </a:r>
            <a:r>
              <a:rPr lang="zh-TW" sz="3200" dirty="0"/>
              <a:t>同意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</a:t>
            </a:r>
            <a:r>
              <a:rPr lang="en-US" altLang="zh-TW" sz="3200" dirty="0"/>
              <a:t>(</a:t>
            </a:r>
            <a:r>
              <a:rPr lang="zh-TW" sz="3200" dirty="0"/>
              <a:t>不同意一樣可以</a:t>
            </a:r>
            <a:r>
              <a:rPr lang="zh-TW" altLang="en-US" sz="3200" dirty="0">
                <a:solidFill>
                  <a:srgbClr val="00B0F0"/>
                </a:solidFill>
              </a:rPr>
              <a:t>進行轉銜通報</a:t>
            </a:r>
            <a:r>
              <a:rPr lang="en-US" altLang="zh-TW" sz="3200" dirty="0"/>
              <a:t>)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三、探詢技巧</a:t>
            </a:r>
            <a:r>
              <a:rPr lang="zh-TW" altLang="en-US" sz="3200" dirty="0"/>
              <a:t>：著重在服務提供與關懷目的。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>
              <a:buSzPct val="100000"/>
              <a:buNone/>
            </a:pPr>
            <a:r>
              <a:rPr lang="zh-TW" sz="3200" dirty="0"/>
              <a:t>四、善用</a:t>
            </a:r>
            <a:r>
              <a:rPr lang="zh-TW" altLang="en-US" sz="3200" dirty="0">
                <a:latin typeface="PMingLiU" panose="02020500000000000000" pitchFamily="18" charset="-120"/>
                <a:ea typeface="PMingLiU" panose="02020500000000000000" pitchFamily="18" charset="-120"/>
              </a:rPr>
              <a:t>「</a:t>
            </a:r>
            <a:r>
              <a:rPr lang="zh-TW" sz="3200" dirty="0"/>
              <a:t>未明確表達意願</a:t>
            </a:r>
            <a:r>
              <a:rPr lang="zh-TW" altLang="en-US" sz="3200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」</a:t>
            </a:r>
            <a:r>
              <a:rPr lang="zh-TW" sz="3200" dirty="0"/>
              <a:t>之選項</a:t>
            </a:r>
            <a:endParaRPr dirty="0"/>
          </a:p>
        </p:txBody>
      </p:sp>
      <p:pic>
        <p:nvPicPr>
          <p:cNvPr id="250" name="Google Shape;250;p11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93564" y="3660779"/>
            <a:ext cx="2326959" cy="234873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1"/>
          <p:cNvSpPr/>
          <p:nvPr/>
        </p:nvSpPr>
        <p:spPr>
          <a:xfrm>
            <a:off x="3641102" y="2914932"/>
            <a:ext cx="535577" cy="396966"/>
          </a:xfrm>
          <a:prstGeom prst="mathNotEqual">
            <a:avLst>
              <a:gd name="adj1" fmla="val 23520"/>
              <a:gd name="adj2" fmla="val 6600000"/>
              <a:gd name="adj3" fmla="val 11760"/>
            </a:avLst>
          </a:prstGeom>
          <a:solidFill>
            <a:schemeClr val="accent3"/>
          </a:solidFill>
          <a:ln w="12700" cap="flat" cmpd="sng">
            <a:solidFill>
              <a:srgbClr val="8C972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6940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2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0" name="Google Shape;260;p12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61" name="Google Shape;261;p12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2" name="Google Shape;262;p12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63" name="Google Shape;263;p12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64" name="Google Shape;264;p12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65" name="Google Shape;265;p12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66" name="Google Shape;266;p12"/>
          <p:cNvSpPr txBox="1">
            <a:spLocks noGrp="1"/>
          </p:cNvSpPr>
          <p:nvPr>
            <p:ph type="title"/>
          </p:nvPr>
        </p:nvSpPr>
        <p:spPr>
          <a:xfrm>
            <a:off x="1307879" y="90775"/>
            <a:ext cx="9576300" cy="926400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 altLang="en-US" dirty="0"/>
              <a:t>教育部系統</a:t>
            </a:r>
            <a:r>
              <a:rPr lang="zh-TW" dirty="0"/>
              <a:t>轉銜</a:t>
            </a:r>
            <a:endParaRPr dirty="0"/>
          </a:p>
        </p:txBody>
      </p:sp>
      <p:sp>
        <p:nvSpPr>
          <p:cNvPr id="267" name="Google Shape;267;p12"/>
          <p:cNvSpPr txBox="1">
            <a:spLocks noGrp="1"/>
          </p:cNvSpPr>
          <p:nvPr>
            <p:ph type="body" idx="1"/>
          </p:nvPr>
        </p:nvSpPr>
        <p:spPr>
          <a:xfrm>
            <a:off x="1447801" y="2875403"/>
            <a:ext cx="9436331" cy="284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一、</a:t>
            </a:r>
            <a:r>
              <a:rPr lang="zh-TW" altLang="en-US" sz="3200" dirty="0"/>
              <a:t>請</a:t>
            </a:r>
            <a:r>
              <a:rPr lang="zh-TW" sz="3200" dirty="0"/>
              <a:t>導師持續關懷至</a:t>
            </a:r>
            <a:r>
              <a:rPr lang="zh-TW" sz="3200" dirty="0">
                <a:solidFill>
                  <a:srgbClr val="FF0000"/>
                </a:solidFill>
              </a:rPr>
              <a:t>7/31</a:t>
            </a:r>
            <a:r>
              <a:rPr lang="zh-TW" sz="3200" dirty="0"/>
              <a:t>。</a:t>
            </a:r>
            <a:endParaRPr sz="3200" dirty="0"/>
          </a:p>
          <a:p>
            <a:pPr marL="0" lvl="0" indent="0" algn="l">
              <a:spcBef>
                <a:spcPts val="0"/>
              </a:spcBef>
              <a:buSzPts val="3200"/>
            </a:pPr>
            <a:r>
              <a:rPr lang="zh-TW" altLang="en-US" sz="3200" dirty="0"/>
              <a:t>二</a:t>
            </a:r>
            <a:r>
              <a:rPr lang="zh-TW" sz="3200" dirty="0"/>
              <a:t>、</a:t>
            </a:r>
            <a:r>
              <a:rPr lang="zh-TW" altLang="zh-TW" sz="3200" dirty="0"/>
              <a:t>教育部轉銜系統</a:t>
            </a:r>
            <a:r>
              <a:rPr lang="zh-TW" altLang="en-US" sz="3200" dirty="0"/>
              <a:t>填</a:t>
            </a:r>
            <a:r>
              <a:rPr lang="zh-TW" altLang="zh-TW" sz="3200" dirty="0"/>
              <a:t>報</a:t>
            </a:r>
            <a:r>
              <a:rPr lang="zh-TW" altLang="en-US" sz="3200" dirty="0"/>
              <a:t>需</a:t>
            </a:r>
            <a:r>
              <a:rPr lang="zh-TW" altLang="zh-TW" sz="3200" dirty="0"/>
              <a:t>於</a:t>
            </a:r>
            <a:r>
              <a:rPr lang="zh-TW" altLang="zh-TW" sz="3200" dirty="0">
                <a:solidFill>
                  <a:srgbClr val="FF0000"/>
                </a:solidFill>
              </a:rPr>
              <a:t>5/31</a:t>
            </a:r>
            <a:r>
              <a:rPr lang="zh-TW" altLang="zh-TW" sz="3200" dirty="0"/>
              <a:t>前</a:t>
            </a:r>
            <a:r>
              <a:rPr lang="zh-TW" altLang="en-US" sz="3200" dirty="0"/>
              <a:t>完成</a:t>
            </a:r>
            <a:r>
              <a:rPr lang="zh-TW" sz="3200" dirty="0"/>
              <a:t>。</a:t>
            </a:r>
            <a:endParaRPr sz="3200" dirty="0"/>
          </a:p>
        </p:txBody>
      </p:sp>
      <p:sp>
        <p:nvSpPr>
          <p:cNvPr id="268" name="Google Shape;268;p12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69" name="Google Shape;269;p12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0" name="Google Shape;270;p12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1" name="Google Shape;271;p12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2342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0" name="Google Shape;300;p14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301" name="Google Shape;301;p14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2" name="Google Shape;302;p14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303" name="Google Shape;303;p14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4" name="Google Shape;304;p14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5" name="Google Shape;305;p14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563970" y="2051696"/>
            <a:ext cx="9068586" cy="326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D9E188"/>
              </a:buClr>
              <a:buSzPts val="7200"/>
              <a:buFont typeface="Arial"/>
              <a:buNone/>
            </a:pPr>
            <a:r>
              <a:rPr lang="zh-TW">
                <a:solidFill>
                  <a:srgbClr val="D9E188"/>
                </a:solidFill>
              </a:rPr>
              <a:t>輔導處</a:t>
            </a:r>
            <a:br>
              <a:rPr lang="zh-TW">
                <a:solidFill>
                  <a:srgbClr val="D9E188"/>
                </a:solidFill>
              </a:rPr>
            </a:br>
            <a: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  <a:t>與您共同守護</a:t>
            </a:r>
            <a:b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>
                <a:solidFill>
                  <a:srgbClr val="D9E188"/>
                </a:solidFill>
                <a:latin typeface="Arial"/>
                <a:ea typeface="Arial"/>
                <a:cs typeface="Arial"/>
                <a:sym typeface="Arial"/>
              </a:rPr>
              <a:t>孩子的成長</a:t>
            </a:r>
            <a:endParaRPr/>
          </a:p>
        </p:txBody>
      </p:sp>
      <p:sp>
        <p:nvSpPr>
          <p:cNvPr id="307" name="Google Shape;307;p14"/>
          <p:cNvSpPr txBox="1">
            <a:spLocks noGrp="1"/>
          </p:cNvSpPr>
          <p:nvPr>
            <p:ph type="body" idx="1"/>
          </p:nvPr>
        </p:nvSpPr>
        <p:spPr>
          <a:xfrm>
            <a:off x="1561708" y="5872895"/>
            <a:ext cx="9070848" cy="764865"/>
          </a:xfrm>
          <a:prstGeom prst="rect">
            <a:avLst/>
          </a:prstGeom>
          <a:solidFill>
            <a:srgbClr val="626A1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zh-TW" sz="2800"/>
              <a:t>輔導組</a:t>
            </a:r>
            <a:r>
              <a:rPr lang="zh-TW" sz="2800">
                <a:latin typeface="Arial"/>
                <a:ea typeface="Arial"/>
                <a:cs typeface="Arial"/>
                <a:sym typeface="Arial"/>
              </a:rPr>
              <a:t>分機</a:t>
            </a:r>
            <a:r>
              <a:rPr lang="zh-TW" sz="2800"/>
              <a:t>00</a:t>
            </a:r>
            <a:r>
              <a:rPr lang="zh-TW" sz="2800">
                <a:latin typeface="Arial"/>
                <a:ea typeface="Arial"/>
                <a:cs typeface="Arial"/>
                <a:sym typeface="Arial"/>
              </a:rPr>
              <a:t>、專輔教師分機</a:t>
            </a:r>
            <a:r>
              <a:rPr lang="zh-TW" sz="2800"/>
              <a:t>00</a:t>
            </a:r>
            <a:endParaRPr/>
          </a:p>
        </p:txBody>
      </p:sp>
      <p:sp>
        <p:nvSpPr>
          <p:cNvPr id="308" name="Google Shape;308;p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9" name="Google Shape;309;p14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10" name="Google Shape;310;p14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11" name="Google Shape;311;p14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73363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/>
              <a:t>何以要轉銜?</a:t>
            </a:r>
            <a:endParaRPr/>
          </a:p>
        </p:txBody>
      </p:sp>
      <p:grpSp>
        <p:nvGrpSpPr>
          <p:cNvPr id="148" name="Google Shape;148;p3"/>
          <p:cNvGrpSpPr/>
          <p:nvPr/>
        </p:nvGrpSpPr>
        <p:grpSpPr>
          <a:xfrm>
            <a:off x="1626572" y="1821856"/>
            <a:ext cx="1466850" cy="1544637"/>
            <a:chOff x="395355" y="4516510"/>
            <a:chExt cx="2585440" cy="2489632"/>
          </a:xfrm>
        </p:grpSpPr>
        <p:pic>
          <p:nvPicPr>
            <p:cNvPr id="149" name="Google Shape;149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24920" y="4516510"/>
              <a:ext cx="2555875" cy="19488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3"/>
            <p:cNvSpPr txBox="1"/>
            <p:nvPr/>
          </p:nvSpPr>
          <p:spPr>
            <a:xfrm>
              <a:off x="395355" y="6361345"/>
              <a:ext cx="2585440" cy="6447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b="1" i="0" u="none" strike="noStrike" cap="non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原就讀學校</a:t>
              </a:r>
              <a:endParaRPr/>
            </a:p>
          </p:txBody>
        </p:sp>
      </p:grpSp>
      <p:sp>
        <p:nvSpPr>
          <p:cNvPr id="151" name="Google Shape;151;p3"/>
          <p:cNvSpPr txBox="1"/>
          <p:nvPr/>
        </p:nvSpPr>
        <p:spPr>
          <a:xfrm>
            <a:off x="1066800" y="3743394"/>
            <a:ext cx="10188900" cy="2216400"/>
          </a:xfrm>
          <a:prstGeom prst="rect">
            <a:avLst/>
          </a:prstGeom>
          <a:solidFill>
            <a:srgbClr val="E7F2D3">
              <a:alpha val="52941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1463" marR="0" lvl="0" indent="-27146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1.無論有沒有轉銜機制，學生都會進入現就讀學校就讀。</a:t>
            </a:r>
            <a:endParaRPr sz="3200" b="0" i="0" u="none" strike="noStrike" cap="non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1463" marR="0" lvl="0" indent="-271463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2.需要輔導與關懷的學生，期待夠透過兩校間的互助合作，降低/縮短輔導空窗期。</a:t>
            </a:r>
            <a:endParaRPr sz="3200" b="0" i="0" u="none" strike="noStrike" cap="non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152" name="Google Shape;152;p3"/>
          <p:cNvGrpSpPr/>
          <p:nvPr/>
        </p:nvGrpSpPr>
        <p:grpSpPr>
          <a:xfrm>
            <a:off x="8389144" y="1790605"/>
            <a:ext cx="2195512" cy="1727200"/>
            <a:chOff x="6197656" y="2924944"/>
            <a:chExt cx="2800350" cy="2055197"/>
          </a:xfrm>
        </p:grpSpPr>
        <p:pic>
          <p:nvPicPr>
            <p:cNvPr id="153" name="Google Shape;153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97656" y="2924944"/>
              <a:ext cx="2800350" cy="16287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4" name="Google Shape;154;p3"/>
            <p:cNvSpPr txBox="1"/>
            <p:nvPr/>
          </p:nvSpPr>
          <p:spPr>
            <a:xfrm>
              <a:off x="6742337" y="4504121"/>
              <a:ext cx="1870950" cy="4760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b="1" i="0" u="none" strike="noStrike" cap="non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現就讀學校</a:t>
              </a:r>
              <a:endParaRPr/>
            </a:p>
          </p:txBody>
        </p:sp>
      </p:grpSp>
      <p:pic>
        <p:nvPicPr>
          <p:cNvPr id="155" name="Google Shape;15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800095" y="2327011"/>
            <a:ext cx="1374775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"/>
          <p:cNvSpPr txBox="1"/>
          <p:nvPr/>
        </p:nvSpPr>
        <p:spPr>
          <a:xfrm>
            <a:off x="4590976" y="2237054"/>
            <a:ext cx="301004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400" b="1" i="0" u="none" strike="noStrike" cap="none">
                <a:solidFill>
                  <a:srgbClr val="FFFF00"/>
                </a:solidFill>
                <a:latin typeface="DFKai-SB"/>
                <a:ea typeface="DFKai-SB"/>
                <a:cs typeface="DFKai-SB"/>
                <a:sym typeface="DFKai-SB"/>
              </a:rPr>
              <a:t>實務的需求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4721200" cy="88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Microsoft JhengHei"/>
              <a:buNone/>
            </a:pPr>
            <a:r>
              <a:rPr lang="zh-TW" b="1">
                <a:solidFill>
                  <a:srgbClr val="FFFF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轉銜的目的</a:t>
            </a:r>
            <a:endParaRPr>
              <a:solidFill>
                <a:srgbClr val="FFFF00"/>
              </a:solidFill>
            </a:endParaRPr>
          </a:p>
        </p:txBody>
      </p:sp>
      <p:sp>
        <p:nvSpPr>
          <p:cNvPr id="162" name="Google Shape;162;p4"/>
          <p:cNvSpPr txBox="1"/>
          <p:nvPr/>
        </p:nvSpPr>
        <p:spPr>
          <a:xfrm>
            <a:off x="1079593" y="1721806"/>
            <a:ext cx="4103687" cy="584775"/>
          </a:xfrm>
          <a:prstGeom prst="rect">
            <a:avLst/>
          </a:prstGeom>
          <a:solidFill>
            <a:srgbClr val="626A1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我們轉銜的是</a:t>
            </a:r>
            <a:endParaRPr/>
          </a:p>
        </p:txBody>
      </p:sp>
      <p:sp>
        <p:nvSpPr>
          <p:cNvPr id="163" name="Google Shape;163;p4"/>
          <p:cNvSpPr txBox="1"/>
          <p:nvPr/>
        </p:nvSpPr>
        <p:spPr>
          <a:xfrm>
            <a:off x="2717859" y="2687100"/>
            <a:ext cx="3029263" cy="584775"/>
          </a:xfrm>
          <a:prstGeom prst="rect">
            <a:avLst/>
          </a:prstGeom>
          <a:solidFill>
            <a:srgbClr val="3E4E2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學生需要的服務</a:t>
            </a:r>
            <a:endParaRPr/>
          </a:p>
        </p:txBody>
      </p:sp>
      <p:sp>
        <p:nvSpPr>
          <p:cNvPr id="164" name="Google Shape;164;p4"/>
          <p:cNvSpPr txBox="1"/>
          <p:nvPr/>
        </p:nvSpPr>
        <p:spPr>
          <a:xfrm>
            <a:off x="1066800" y="3569583"/>
            <a:ext cx="4043363" cy="584775"/>
          </a:xfrm>
          <a:prstGeom prst="rect">
            <a:avLst/>
          </a:prstGeom>
          <a:solidFill>
            <a:srgbClr val="3E4E2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所以我們</a:t>
            </a:r>
            <a:endParaRPr/>
          </a:p>
        </p:txBody>
      </p:sp>
      <p:sp>
        <p:nvSpPr>
          <p:cNvPr id="165" name="Google Shape;165;p4"/>
          <p:cNvSpPr txBox="1"/>
          <p:nvPr/>
        </p:nvSpPr>
        <p:spPr>
          <a:xfrm>
            <a:off x="3488508" y="5127134"/>
            <a:ext cx="1954873" cy="584775"/>
          </a:xfrm>
          <a:prstGeom prst="rect">
            <a:avLst/>
          </a:prstGeom>
          <a:solidFill>
            <a:srgbClr val="3E4E2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問題轉介</a:t>
            </a:r>
            <a:endParaRPr/>
          </a:p>
        </p:txBody>
      </p:sp>
      <p:sp>
        <p:nvSpPr>
          <p:cNvPr id="166" name="Google Shape;166;p4"/>
          <p:cNvSpPr/>
          <p:nvPr/>
        </p:nvSpPr>
        <p:spPr>
          <a:xfrm>
            <a:off x="3201416" y="4255233"/>
            <a:ext cx="2305051" cy="2160587"/>
          </a:xfrm>
          <a:custGeom>
            <a:avLst/>
            <a:gdLst/>
            <a:ahLst/>
            <a:cxnLst/>
            <a:rect l="l" t="t" r="r" b="b"/>
            <a:pathLst>
              <a:path w="2304256" h="2160240" extrusionOk="0">
                <a:moveTo>
                  <a:pt x="0" y="1080120"/>
                </a:moveTo>
                <a:cubicBezTo>
                  <a:pt x="0" y="483586"/>
                  <a:pt x="515825" y="0"/>
                  <a:pt x="1152128" y="0"/>
                </a:cubicBezTo>
                <a:cubicBezTo>
                  <a:pt x="1788431" y="0"/>
                  <a:pt x="2304256" y="483586"/>
                  <a:pt x="2304256" y="1080120"/>
                </a:cubicBezTo>
                <a:cubicBezTo>
                  <a:pt x="2304256" y="1676654"/>
                  <a:pt x="1788431" y="2160240"/>
                  <a:pt x="1152128" y="2160240"/>
                </a:cubicBezTo>
                <a:cubicBezTo>
                  <a:pt x="515825" y="2160240"/>
                  <a:pt x="0" y="1676654"/>
                  <a:pt x="0" y="1080120"/>
                </a:cubicBezTo>
                <a:close/>
                <a:moveTo>
                  <a:pt x="1917878" y="1707978"/>
                </a:moveTo>
                <a:cubicBezTo>
                  <a:pt x="2292546" y="1313200"/>
                  <a:pt x="2249955" y="710412"/>
                  <a:pt x="1822957" y="364570"/>
                </a:cubicBezTo>
                <a:cubicBezTo>
                  <a:pt x="1439030" y="53613"/>
                  <a:pt x="867293" y="53116"/>
                  <a:pt x="482741" y="363405"/>
                </a:cubicBezTo>
                <a:lnTo>
                  <a:pt x="1917878" y="1707978"/>
                </a:lnTo>
                <a:close/>
                <a:moveTo>
                  <a:pt x="386378" y="452262"/>
                </a:moveTo>
                <a:cubicBezTo>
                  <a:pt x="11710" y="847040"/>
                  <a:pt x="54301" y="1449828"/>
                  <a:pt x="481299" y="1795670"/>
                </a:cubicBezTo>
                <a:cubicBezTo>
                  <a:pt x="865226" y="2106627"/>
                  <a:pt x="1436963" y="2107124"/>
                  <a:pt x="1821515" y="1796835"/>
                </a:cubicBezTo>
                <a:lnTo>
                  <a:pt x="386378" y="452262"/>
                </a:lnTo>
                <a:close/>
              </a:path>
            </a:pathLst>
          </a:custGeom>
          <a:solidFill>
            <a:srgbClr val="FF0000"/>
          </a:solidFill>
          <a:ln w="100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300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4"/>
          <p:cNvSpPr/>
          <p:nvPr/>
        </p:nvSpPr>
        <p:spPr>
          <a:xfrm>
            <a:off x="5787999" y="2306580"/>
            <a:ext cx="1965839" cy="1825036"/>
          </a:xfrm>
          <a:prstGeom prst="heart">
            <a:avLst/>
          </a:prstGeom>
          <a:solidFill>
            <a:srgbClr val="C00000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輔導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資源</a:t>
            </a:r>
            <a:endParaRPr/>
          </a:p>
        </p:txBody>
      </p:sp>
      <p:sp>
        <p:nvSpPr>
          <p:cNvPr id="168" name="Google Shape;168;p4"/>
          <p:cNvSpPr/>
          <p:nvPr/>
        </p:nvSpPr>
        <p:spPr>
          <a:xfrm>
            <a:off x="7440338" y="964172"/>
            <a:ext cx="1836437" cy="1679143"/>
          </a:xfrm>
          <a:prstGeom prst="heart">
            <a:avLst/>
          </a:prstGeom>
          <a:solidFill>
            <a:srgbClr val="C00000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學務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資源</a:t>
            </a:r>
            <a:endParaRPr/>
          </a:p>
        </p:txBody>
      </p:sp>
      <p:sp>
        <p:nvSpPr>
          <p:cNvPr id="169" name="Google Shape;169;p4"/>
          <p:cNvSpPr/>
          <p:nvPr/>
        </p:nvSpPr>
        <p:spPr>
          <a:xfrm>
            <a:off x="8639323" y="2306580"/>
            <a:ext cx="2084420" cy="1825035"/>
          </a:xfrm>
          <a:prstGeom prst="heart">
            <a:avLst/>
          </a:prstGeom>
          <a:solidFill>
            <a:srgbClr val="C00000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教務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資源</a:t>
            </a:r>
            <a:endParaRPr/>
          </a:p>
        </p:txBody>
      </p:sp>
      <p:sp>
        <p:nvSpPr>
          <p:cNvPr id="170" name="Google Shape;170;p4"/>
          <p:cNvSpPr/>
          <p:nvPr/>
        </p:nvSpPr>
        <p:spPr>
          <a:xfrm>
            <a:off x="6537542" y="4488381"/>
            <a:ext cx="1940252" cy="1781789"/>
          </a:xfrm>
          <a:prstGeom prst="heart">
            <a:avLst/>
          </a:prstGeom>
          <a:solidFill>
            <a:srgbClr val="C00000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總務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資源</a:t>
            </a:r>
            <a:endParaRPr/>
          </a:p>
        </p:txBody>
      </p:sp>
      <p:sp>
        <p:nvSpPr>
          <p:cNvPr id="171" name="Google Shape;171;p4"/>
          <p:cNvSpPr/>
          <p:nvPr/>
        </p:nvSpPr>
        <p:spPr>
          <a:xfrm>
            <a:off x="8997457" y="4255233"/>
            <a:ext cx="1726286" cy="1656357"/>
          </a:xfrm>
          <a:prstGeom prst="heart">
            <a:avLst/>
          </a:prstGeom>
          <a:solidFill>
            <a:srgbClr val="C00000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其他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資源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22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22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22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822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822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5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5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" name="Google Shape;180;p5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181" name="Google Shape;181;p5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2" name="Google Shape;182;p5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183" name="Google Shape;183;p5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" name="Google Shape;184;p5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" name="Google Shape;185;p5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186" name="Google Shape;186;p5"/>
          <p:cNvSpPr txBox="1">
            <a:spLocks noGrp="1"/>
          </p:cNvSpPr>
          <p:nvPr>
            <p:ph type="title"/>
          </p:nvPr>
        </p:nvSpPr>
        <p:spPr>
          <a:xfrm>
            <a:off x="1447801" y="170737"/>
            <a:ext cx="4068383" cy="926257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導師列冊</a:t>
            </a:r>
            <a:endParaRPr/>
          </a:p>
        </p:txBody>
      </p:sp>
      <p:sp>
        <p:nvSpPr>
          <p:cNvPr id="187" name="Google Shape;187;p5"/>
          <p:cNvSpPr txBox="1">
            <a:spLocks noGrp="1"/>
          </p:cNvSpPr>
          <p:nvPr>
            <p:ph type="body" idx="1"/>
          </p:nvPr>
        </p:nvSpPr>
        <p:spPr>
          <a:xfrm>
            <a:off x="1562100" y="2078545"/>
            <a:ext cx="9070848" cy="3367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一、在1~6年級中，</a:t>
            </a:r>
            <a:r>
              <a:rPr lang="zh-TW"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曾經/正在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接受過二級、三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級輔導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資源服務之學生，</a:t>
            </a:r>
            <a:r>
              <a:rPr lang="zh-TW" altLang="en-US" sz="3200" dirty="0">
                <a:latin typeface="Arial"/>
                <a:ea typeface="Arial"/>
                <a:cs typeface="Arial"/>
                <a:sym typeface="Arial"/>
              </a:rPr>
              <a:t>建議</a:t>
            </a:r>
            <a:r>
              <a:rPr lang="zh-TW" sz="3200" dirty="0">
                <a:latin typeface="Arial"/>
                <a:ea typeface="Arial"/>
                <a:cs typeface="Arial"/>
                <a:sym typeface="Arial"/>
              </a:rPr>
              <a:t>列冊。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二、在1~6年級中，</a:t>
            </a:r>
            <a:r>
              <a:rPr lang="zh-TW" sz="3200" dirty="0">
                <a:solidFill>
                  <a:srgbClr val="FFFF00"/>
                </a:solidFill>
              </a:rPr>
              <a:t>未曾</a:t>
            </a:r>
            <a:r>
              <a:rPr lang="zh-TW" sz="3200" dirty="0"/>
              <a:t>接受過二級、三級輔導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資源服務之學生，但現階段中，存在影響其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良善發展之因素，需</a:t>
            </a:r>
            <a:r>
              <a:rPr lang="zh-TW" altLang="en-US" sz="3200" dirty="0"/>
              <a:t>要</a:t>
            </a:r>
            <a:r>
              <a:rPr lang="zh-TW" sz="3200" dirty="0"/>
              <a:t>國中端提供一級以上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 dirty="0"/>
              <a:t>       之輔導資源之學生，亦</a:t>
            </a:r>
            <a:r>
              <a:rPr lang="zh-TW" altLang="en-US" sz="3200" dirty="0"/>
              <a:t>建議</a:t>
            </a:r>
            <a:r>
              <a:rPr lang="zh-TW" sz="3200" dirty="0"/>
              <a:t>列冊。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5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9" name="Google Shape;189;p5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0" name="Google Shape;190;p5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1" name="Google Shape;191;p5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7728E8EC-65C8-61A0-95FB-26CC54C6C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248AF25B-E523-9C2F-14FB-25DC1FAF3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301" y="1571902"/>
            <a:ext cx="5896046" cy="4428308"/>
          </a:xfrm>
          <a:prstGeom prst="rect">
            <a:avLst/>
          </a:prstGeom>
        </p:spPr>
      </p:pic>
      <p:sp>
        <p:nvSpPr>
          <p:cNvPr id="196" name="Google Shape;196;p6">
            <a:extLst>
              <a:ext uri="{FF2B5EF4-FFF2-40B4-BE49-F238E27FC236}">
                <a16:creationId xmlns:a16="http://schemas.microsoft.com/office/drawing/2014/main" id="{53EC4DE8-BF48-FF2E-E2B1-36F21E2731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833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轉銜學生基本資料表-導師填寫聯</a:t>
            </a:r>
            <a:r>
              <a:rPr lang="en-US" altLang="zh-TW" dirty="0">
                <a:solidFill>
                  <a:srgbClr val="FFFF00"/>
                </a:solidFill>
              </a:rPr>
              <a:t>(</a:t>
            </a:r>
            <a:r>
              <a:rPr lang="zh-TW" altLang="en-US" dirty="0">
                <a:solidFill>
                  <a:srgbClr val="FFFF00"/>
                </a:solidFill>
              </a:rPr>
              <a:t>第一聯</a:t>
            </a:r>
            <a:r>
              <a:rPr lang="en-US" altLang="zh-TW">
                <a:solidFill>
                  <a:srgbClr val="FFFF00"/>
                </a:solidFill>
              </a:rPr>
              <a:t>)</a:t>
            </a:r>
            <a:endParaRPr/>
          </a:p>
        </p:txBody>
      </p:sp>
      <p:sp>
        <p:nvSpPr>
          <p:cNvPr id="199" name="Google Shape;199;p6">
            <a:extLst>
              <a:ext uri="{FF2B5EF4-FFF2-40B4-BE49-F238E27FC236}">
                <a16:creationId xmlns:a16="http://schemas.microsoft.com/office/drawing/2014/main" id="{2547BFB5-9CE4-FF00-DC47-549CFEFF1FC1}"/>
              </a:ext>
            </a:extLst>
          </p:cNvPr>
          <p:cNvSpPr/>
          <p:nvPr/>
        </p:nvSpPr>
        <p:spPr>
          <a:xfrm>
            <a:off x="5907845" y="3053988"/>
            <a:ext cx="5735515" cy="568778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1F7B937-B30C-0A72-72D5-1F22544BD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19" y="1571902"/>
            <a:ext cx="5287029" cy="442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7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/>
          <p:nvPr/>
        </p:nvSpPr>
        <p:spPr>
          <a:xfrm>
            <a:off x="8718486" y="2133730"/>
            <a:ext cx="2651760" cy="25905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D73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5" name="Google Shape;205;p7"/>
          <p:cNvSpPr txBox="1">
            <a:spLocks noGrp="1"/>
          </p:cNvSpPr>
          <p:nvPr>
            <p:ph type="title"/>
          </p:nvPr>
        </p:nvSpPr>
        <p:spPr>
          <a:xfrm>
            <a:off x="561700" y="311075"/>
            <a:ext cx="110730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何謂影響其良善發展之因素?（參考）</a:t>
            </a:r>
            <a:endParaRPr dirty="0"/>
          </a:p>
        </p:txBody>
      </p:sp>
      <p:sp>
        <p:nvSpPr>
          <p:cNvPr id="206" name="Google Shape;206;p7"/>
          <p:cNvSpPr txBox="1">
            <a:spLocks noGrp="1"/>
          </p:cNvSpPr>
          <p:nvPr>
            <p:ph type="body" idx="1"/>
          </p:nvPr>
        </p:nvSpPr>
        <p:spPr>
          <a:xfrm>
            <a:off x="903382" y="1927952"/>
            <a:ext cx="10729117" cy="4445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600"/>
              <a:buNone/>
            </a:pPr>
            <a:r>
              <a:rPr lang="zh-TW" alt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個人議題</a:t>
            </a:r>
            <a:endParaRPr lang="en-US" altLang="zh-TW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自傷或自殺</a:t>
            </a: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風險</a:t>
            </a: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。</a:t>
            </a:r>
            <a:endParaRPr sz="2600" dirty="0">
              <a:solidFill>
                <a:schemeClr val="tx2">
                  <a:lumMod val="9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rgbClr val="B6E0A6"/>
                </a:solidFill>
              </a:rPr>
              <a:t>情緒困擾，或經醫師確診有精神或心理疾病，</a:t>
            </a:r>
            <a:endParaRPr lang="en-US" altLang="zh-TW" sz="2600" dirty="0">
              <a:solidFill>
                <a:srgbClr val="B6E0A6"/>
              </a:solidFill>
            </a:endParaRPr>
          </a:p>
          <a:p>
            <a:pPr marL="10800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None/>
            </a:pPr>
            <a:r>
              <a:rPr lang="en-US" altLang="zh-TW" sz="2600" dirty="0">
                <a:solidFill>
                  <a:srgbClr val="B6E0A6"/>
                </a:solidFill>
              </a:rPr>
              <a:t> </a:t>
            </a:r>
            <a:r>
              <a:rPr lang="zh-TW" sz="2600" dirty="0">
                <a:solidFill>
                  <a:srgbClr val="B6E0A6"/>
                </a:solidFill>
              </a:rPr>
              <a:t>致影響生活與學習。</a:t>
            </a:r>
            <a:endParaRPr sz="2600" dirty="0">
              <a:solidFill>
                <a:srgbClr val="B6E0A6"/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tx2">
                    <a:lumMod val="90000"/>
                  </a:schemeClr>
                </a:solidFill>
              </a:rPr>
              <a:t>人際困擾，致影響身心適應與學習。</a:t>
            </a:r>
            <a:endParaRPr sz="2600" dirty="0">
              <a:solidFill>
                <a:schemeClr val="tx2">
                  <a:lumMod val="9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sz="2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嚴重行為問題，</a:t>
            </a:r>
            <a:r>
              <a:rPr lang="zh-TW" altLang="en-US" sz="2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或有觸法行為、曝險之虞。</a:t>
            </a:r>
            <a:endParaRPr lang="en-US" altLang="zh-TW" sz="2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重大創傷事件。（曾遭遇或目睹重大事件、天災人禍，</a:t>
            </a:r>
            <a:br>
              <a:rPr lang="en-US" altLang="zh-TW" sz="2600" dirty="0">
                <a:solidFill>
                  <a:schemeClr val="tx2">
                    <a:lumMod val="90000"/>
                  </a:schemeClr>
                </a:solidFill>
              </a:rPr>
            </a:br>
            <a:r>
              <a:rPr lang="zh-TW" altLang="en-US" sz="2600" dirty="0">
                <a:solidFill>
                  <a:schemeClr val="tx2">
                    <a:lumMod val="90000"/>
                  </a:schemeClr>
                </a:solidFill>
              </a:rPr>
              <a:t>致情緒嚴重失落或身體傷病</a:t>
            </a:r>
            <a:r>
              <a:rPr lang="zh-TW" altLang="en-US" sz="2600">
                <a:solidFill>
                  <a:schemeClr val="tx2">
                    <a:lumMod val="90000"/>
                  </a:schemeClr>
                </a:solidFill>
              </a:rPr>
              <a:t>。）</a:t>
            </a:r>
            <a:endParaRPr lang="en-US" altLang="zh-TW" sz="2600">
              <a:solidFill>
                <a:schemeClr val="tx2">
                  <a:lumMod val="90000"/>
                </a:schemeClr>
              </a:solidFill>
            </a:endParaRP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>
                <a:solidFill>
                  <a:schemeClr val="accent1">
                    <a:lumMod val="40000"/>
                    <a:lumOff val="60000"/>
                  </a:schemeClr>
                </a:solidFill>
              </a:rPr>
              <a:t>因複合性因素造成拒</a:t>
            </a:r>
            <a:r>
              <a:rPr lang="en-US" altLang="zh-TW" sz="2600">
                <a:solidFill>
                  <a:schemeClr val="accent1">
                    <a:lumMod val="40000"/>
                    <a:lumOff val="60000"/>
                  </a:schemeClr>
                </a:solidFill>
              </a:rPr>
              <a:t>/</a:t>
            </a:r>
            <a:r>
              <a:rPr lang="zh-TW" altLang="en-US" sz="2600">
                <a:solidFill>
                  <a:schemeClr val="accent1">
                    <a:lumMod val="40000"/>
                    <a:lumOff val="60000"/>
                  </a:schemeClr>
                </a:solidFill>
              </a:rPr>
              <a:t>懼學傾向，經常性請假或就學不穩者。</a:t>
            </a:r>
            <a:endParaRPr lang="zh-TW" altLang="en-US" sz="2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7" name="Google Shape;207;p7" descr="種植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0886" y="2254631"/>
            <a:ext cx="2326959" cy="2348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"/>
          <p:cNvSpPr txBox="1">
            <a:spLocks noGrp="1"/>
          </p:cNvSpPr>
          <p:nvPr>
            <p:ph type="title"/>
          </p:nvPr>
        </p:nvSpPr>
        <p:spPr>
          <a:xfrm>
            <a:off x="930142" y="119070"/>
            <a:ext cx="111150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zh-TW" dirty="0"/>
              <a:t>何謂影響其良善發展之因素?（參考）</a:t>
            </a:r>
            <a:endParaRPr dirty="0"/>
          </a:p>
        </p:txBody>
      </p:sp>
      <p:sp>
        <p:nvSpPr>
          <p:cNvPr id="213" name="Google Shape;213;p8"/>
          <p:cNvSpPr txBox="1">
            <a:spLocks noGrp="1"/>
          </p:cNvSpPr>
          <p:nvPr>
            <p:ph type="body" idx="1"/>
          </p:nvPr>
        </p:nvSpPr>
        <p:spPr>
          <a:xfrm>
            <a:off x="733223" y="1056987"/>
            <a:ext cx="11115001" cy="557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600"/>
              <a:buNone/>
            </a:pPr>
            <a:r>
              <a:rPr lang="zh-TW" alt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家庭議題</a:t>
            </a:r>
            <a:endParaRPr lang="zh-TW" altLang="en-US" sz="2600" dirty="0">
              <a:solidFill>
                <a:srgbClr val="FFDDAF"/>
              </a:solidFill>
            </a:endParaRPr>
          </a:p>
          <a:p>
            <a:pPr marL="108000" lvl="0" indent="-170180">
              <a:spcBef>
                <a:spcPts val="0"/>
              </a:spcBef>
              <a:spcAft>
                <a:spcPts val="600"/>
              </a:spcAft>
              <a:buSzPts val="2600"/>
            </a:pPr>
            <a:r>
              <a:rPr lang="zh-TW" altLang="en-US" sz="2600" dirty="0">
                <a:solidFill>
                  <a:srgbClr val="FFDDAF"/>
                </a:solidFill>
              </a:rPr>
              <a:t>家庭功能不彰致影響身心適應與學習。 </a:t>
            </a:r>
            <a:br>
              <a:rPr lang="en-US" altLang="zh-TW" sz="2600" dirty="0">
                <a:solidFill>
                  <a:srgbClr val="FFDDAF"/>
                </a:solidFill>
              </a:rPr>
            </a:br>
            <a:r>
              <a:rPr lang="zh-TW" altLang="en-US" sz="2600" dirty="0">
                <a:solidFill>
                  <a:srgbClr val="FFDDAF"/>
                </a:solidFill>
              </a:rPr>
              <a:t>（如照顧者有情緒、經濟、或涉司法爭訟等問題，但未達通報標準）</a:t>
            </a:r>
          </a:p>
          <a:p>
            <a:pPr marL="108000" lvl="0" indent="-170180">
              <a:spcBef>
                <a:spcPts val="0"/>
              </a:spcBef>
              <a:spcAft>
                <a:spcPts val="600"/>
              </a:spcAft>
              <a:buSzPts val="2600"/>
            </a:pPr>
            <a:r>
              <a:rPr lang="zh-TW" altLang="en-US" sz="2600" dirty="0">
                <a:solidFill>
                  <a:srgbClr val="B6E0A6"/>
                </a:solidFill>
              </a:rPr>
              <a:t>曾有法定通報紀錄（如脆弱家庭、性平、中輟、家暴或親密關係暴力、</a:t>
            </a:r>
            <a:br>
              <a:rPr lang="en-US" altLang="zh-TW" sz="2600" dirty="0">
                <a:solidFill>
                  <a:srgbClr val="B6E0A6"/>
                </a:solidFill>
              </a:rPr>
            </a:br>
            <a:r>
              <a:rPr lang="zh-TW" altLang="en-US" sz="2600" dirty="0">
                <a:solidFill>
                  <a:srgbClr val="B6E0A6"/>
                </a:solidFill>
              </a:rPr>
              <a:t> 目睹家暴、兒少保、疑似物質濫用等），而仍有持續追蹤需求者。 </a:t>
            </a: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 dirty="0">
                <a:solidFill>
                  <a:srgbClr val="FFDDAF"/>
                </a:solidFill>
              </a:rPr>
              <a:t>疑似有特殊教育需求，但家長未能同意學生進行相關鑑定。</a:t>
            </a:r>
          </a:p>
          <a:p>
            <a:pPr marL="108000" lvl="0" indent="-17018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00"/>
              <a:buChar char="•"/>
            </a:pPr>
            <a:r>
              <a:rPr lang="zh-TW" altLang="en-US" sz="2600" dirty="0">
                <a:solidFill>
                  <a:srgbClr val="B6E0A6"/>
                </a:solidFill>
              </a:rPr>
              <a:t>重大家庭事件，致影響身心適應與學習。</a:t>
            </a:r>
            <a:br>
              <a:rPr lang="en-US" altLang="zh-TW" sz="2600" dirty="0">
                <a:solidFill>
                  <a:srgbClr val="B6E0A6"/>
                </a:solidFill>
              </a:rPr>
            </a:br>
            <a:r>
              <a:rPr lang="zh-TW" altLang="en-US" sz="2600" dirty="0">
                <a:solidFill>
                  <a:srgbClr val="B6E0A6"/>
                </a:solidFill>
              </a:rPr>
              <a:t>（如遭遇家人創傷或死亡、債務、意外災害）</a:t>
            </a:r>
            <a:endParaRPr lang="en-US" altLang="zh-TW" sz="2600" dirty="0">
              <a:solidFill>
                <a:srgbClr val="B6E0A6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buSzPts val="2600"/>
              <a:buNone/>
            </a:pPr>
            <a:r>
              <a:rPr lang="zh-TW" altLang="en-US" sz="3600">
                <a:solidFill>
                  <a:schemeClr val="accent6">
                    <a:lumMod val="40000"/>
                    <a:lumOff val="60000"/>
                  </a:schemeClr>
                </a:solidFill>
              </a:rPr>
              <a:t>其他</a:t>
            </a:r>
            <a:endParaRPr lang="en-US" altLang="zh-TW" sz="2600" dirty="0">
              <a:solidFill>
                <a:srgbClr val="B6E0A6"/>
              </a:solidFill>
              <a:highlight>
                <a:srgbClr val="FFFF00"/>
              </a:highlight>
            </a:endParaRPr>
          </a:p>
          <a:p>
            <a:pPr marL="108000" lvl="0" indent="0" algn="l" rtl="0">
              <a:lnSpc>
                <a:spcPct val="100000"/>
              </a:lnSpc>
              <a:spcBef>
                <a:spcPts val="0"/>
              </a:spcBef>
              <a:buSzPts val="2600"/>
              <a:buNone/>
            </a:pPr>
            <a:r>
              <a:rPr lang="zh-TW" altLang="en-US" sz="2600" dirty="0">
                <a:solidFill>
                  <a:srgbClr val="B6E0A6"/>
                </a:solidFill>
              </a:rPr>
              <a:t>無法歸類於上述各類型等情形，致影響身心適應與學習。</a:t>
            </a:r>
            <a:endParaRPr sz="2600" dirty="0">
              <a:solidFill>
                <a:srgbClr val="B6E0A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9" name="Google Shape;219;p9"/>
          <p:cNvCxnSpPr/>
          <p:nvPr/>
        </p:nvCxnSpPr>
        <p:spPr>
          <a:xfrm>
            <a:off x="694182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0" name="Google Shape;220;p9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rotWithShape="1">
            <a:blip r:embed="rId3">
              <a:alphaModFix amt="45000"/>
            </a:blip>
            <a:tile tx="-31750" ty="-120650" sx="100000" sy="100000" flip="xy" algn="tl"/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EFEFE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3" name="Google Shape;223;p9"/>
          <p:cNvGrpSpPr/>
          <p:nvPr/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24" name="Google Shape;224;p9"/>
            <p:cNvSpPr/>
            <p:nvPr/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5" name="Google Shape;225;p9"/>
            <p:cNvGrpSpPr/>
            <p:nvPr/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26" name="Google Shape;226;p9"/>
              <p:cNvCxnSpPr/>
              <p:nvPr/>
            </p:nvCxnSpPr>
            <p:spPr>
              <a:xfrm>
                <a:off x="5318306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7" name="Google Shape;227;p9"/>
              <p:cNvCxnSpPr/>
              <p:nvPr/>
            </p:nvCxnSpPr>
            <p:spPr>
              <a:xfrm>
                <a:off x="6885637" y="1386268"/>
                <a:ext cx="0" cy="64008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28" name="Google Shape;228;p9"/>
              <p:cNvCxnSpPr/>
              <p:nvPr/>
            </p:nvCxnSpPr>
            <p:spPr>
              <a:xfrm>
                <a:off x="5318306" y="2031563"/>
                <a:ext cx="1567331" cy="0"/>
              </a:xfrm>
              <a:prstGeom prst="straightConnector1">
                <a:avLst/>
              </a:prstGeom>
              <a:solidFill>
                <a:srgbClr val="FEFEFE"/>
              </a:soli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29" name="Google Shape;229;p9"/>
          <p:cNvSpPr txBox="1">
            <a:spLocks noGrp="1"/>
          </p:cNvSpPr>
          <p:nvPr>
            <p:ph type="title"/>
          </p:nvPr>
        </p:nvSpPr>
        <p:spPr>
          <a:xfrm>
            <a:off x="1307875" y="178225"/>
            <a:ext cx="9576300" cy="926400"/>
          </a:xfrm>
          <a:prstGeom prst="rect">
            <a:avLst/>
          </a:prstGeom>
          <a:solidFill>
            <a:srgbClr val="004B3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zh-TW"/>
              <a:t>校內評估會議（參考）</a:t>
            </a:r>
            <a:endParaRPr/>
          </a:p>
        </p:txBody>
      </p:sp>
      <p:sp>
        <p:nvSpPr>
          <p:cNvPr id="230" name="Google Shape;230;p9"/>
          <p:cNvSpPr txBox="1">
            <a:spLocks noGrp="1"/>
          </p:cNvSpPr>
          <p:nvPr>
            <p:ph type="body" idx="1"/>
          </p:nvPr>
        </p:nvSpPr>
        <p:spPr>
          <a:xfrm>
            <a:off x="1957521" y="1999250"/>
            <a:ext cx="8542017" cy="306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>
              <a:spcBef>
                <a:spcPts val="0"/>
              </a:spcBef>
              <a:buSzPct val="100000"/>
            </a:pPr>
            <a:r>
              <a:rPr lang="zh-TW" sz="3200" dirty="0"/>
              <a:t>一、會議前 : 填寫學生轉銜資料</a:t>
            </a:r>
            <a:r>
              <a:rPr lang="zh-TW" altLang="en-US" sz="3200" dirty="0"/>
              <a:t>。</a:t>
            </a:r>
            <a:r>
              <a:rPr lang="zh-TW" altLang="en-US" sz="3200" dirty="0">
                <a:solidFill>
                  <a:srgbClr val="FFFF00"/>
                </a:solidFill>
              </a:rPr>
              <a:t>（</a:t>
            </a:r>
            <a:r>
              <a:rPr lang="zh-TW" altLang="zh-TW" sz="3200" dirty="0">
                <a:solidFill>
                  <a:srgbClr val="FFFF00"/>
                </a:solidFill>
              </a:rPr>
              <a:t>第</a:t>
            </a:r>
            <a:r>
              <a:rPr lang="zh-TW" sz="3200" dirty="0">
                <a:solidFill>
                  <a:srgbClr val="FFFF00"/>
                </a:solidFill>
              </a:rPr>
              <a:t>一聯</a:t>
            </a:r>
            <a:r>
              <a:rPr lang="zh-TW" altLang="en-US" sz="3200" dirty="0">
                <a:solidFill>
                  <a:srgbClr val="FFFF00"/>
                </a:solidFill>
              </a:rPr>
              <a:t>或第二聯）</a:t>
            </a:r>
            <a:endParaRPr sz="3200" dirty="0">
              <a:solidFill>
                <a:srgbClr val="FFFF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二、會議中 : 參與</a:t>
            </a:r>
            <a:r>
              <a:rPr lang="zh-TW" sz="3200" dirty="0">
                <a:solidFill>
                  <a:srgbClr val="FFFF00"/>
                </a:solidFill>
              </a:rPr>
              <a:t>自己班級學生</a:t>
            </a:r>
            <a:r>
              <a:rPr lang="zh-TW" sz="3200" dirty="0"/>
              <a:t>的場次（依各校</a:t>
            </a:r>
            <a:r>
              <a:rPr lang="zh-TW" altLang="en-US" sz="3200" dirty="0"/>
              <a:t>安排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</a:t>
            </a:r>
            <a:r>
              <a:rPr lang="zh-TW" altLang="en-US" sz="3200" dirty="0"/>
              <a:t> </a:t>
            </a:r>
            <a:r>
              <a:rPr lang="zh-TW" sz="3200" dirty="0"/>
              <a:t>調整）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 </a:t>
            </a:r>
            <a:r>
              <a:rPr lang="zh-TW" sz="3200" dirty="0">
                <a:solidFill>
                  <a:srgbClr val="FFDDAF"/>
                </a:solidFill>
              </a:rPr>
              <a:t>具體說明學生對輔導資源的需求</a:t>
            </a:r>
            <a:r>
              <a:rPr lang="zh-TW" sz="3200" dirty="0"/>
              <a:t>為何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三、會議後 : 依會議分工，協助”意願探詢“，並將結</a:t>
            </a:r>
            <a:endParaRPr sz="3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TW" sz="3200" dirty="0"/>
              <a:t>                     果回報輔導</a:t>
            </a:r>
            <a:r>
              <a:rPr lang="zh-TW" altLang="en-US" sz="3200" dirty="0"/>
              <a:t>處</a:t>
            </a:r>
            <a:r>
              <a:rPr lang="zh-TW" sz="3200" dirty="0"/>
              <a:t>室。</a:t>
            </a:r>
            <a:endParaRPr sz="3200" dirty="0"/>
          </a:p>
        </p:txBody>
      </p:sp>
      <p:sp>
        <p:nvSpPr>
          <p:cNvPr id="231" name="Google Shape;231;p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32" name="Google Shape;232;p9"/>
          <p:cNvCxnSpPr/>
          <p:nvPr/>
        </p:nvCxnSpPr>
        <p:spPr>
          <a:xfrm>
            <a:off x="5250180" y="1267730"/>
            <a:ext cx="0" cy="64008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3" name="Google Shape;233;p9"/>
          <p:cNvCxnSpPr/>
          <p:nvPr/>
        </p:nvCxnSpPr>
        <p:spPr>
          <a:xfrm>
            <a:off x="5250180" y="1913025"/>
            <a:ext cx="1691640" cy="0"/>
          </a:xfrm>
          <a:prstGeom prst="straightConnector1">
            <a:avLst/>
          </a:prstGeom>
          <a:solidFill>
            <a:srgbClr val="FEFEFE"/>
          </a:solidFill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肥皂">
  <a:themeElements>
    <a:clrScheme name="Savon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1755</Words>
  <Application>Microsoft Office PowerPoint</Application>
  <PresentationFormat>寬螢幕</PresentationFormat>
  <Paragraphs>195</Paragraphs>
  <Slides>27</Slides>
  <Notes>26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PMingLiU</vt:lpstr>
      <vt:lpstr>Arial</vt:lpstr>
      <vt:lpstr>DFKai-SB</vt:lpstr>
      <vt:lpstr>Microsoft JhengHei</vt:lpstr>
      <vt:lpstr>PMingLiU</vt:lpstr>
      <vt:lpstr>Century Gothic</vt:lpstr>
      <vt:lpstr>肥皂</vt:lpstr>
      <vt:lpstr>00國小 </vt:lpstr>
      <vt:lpstr>國小升國中轉銜三部曲</vt:lpstr>
      <vt:lpstr>何以要轉銜?</vt:lpstr>
      <vt:lpstr>轉銜的目的</vt:lpstr>
      <vt:lpstr>導師列冊</vt:lpstr>
      <vt:lpstr>轉銜學生基本資料表-導師填寫聯(第一聯)</vt:lpstr>
      <vt:lpstr>何謂影響其良善發展之因素?（參考）</vt:lpstr>
      <vt:lpstr>何謂影響其良善發展之因素?（參考）</vt:lpstr>
      <vt:lpstr>校內評估會議（參考）</vt:lpstr>
      <vt:lpstr>如何具體說明學生對輔導資源的需求?</vt:lpstr>
      <vt:lpstr>如何進行「意願探詢」?</vt:lpstr>
      <vt:lpstr>區域實質轉銜</vt:lpstr>
      <vt:lpstr>未能進行區域實質轉銜學生之處理</vt:lpstr>
      <vt:lpstr>輔導處 與您共同守護 孩子的成長</vt:lpstr>
      <vt:lpstr>00國中 </vt:lpstr>
      <vt:lpstr>國中升高中職轉銜三部曲</vt:lpstr>
      <vt:lpstr>何以要轉銜?</vt:lpstr>
      <vt:lpstr>導師列冊</vt:lpstr>
      <vt:lpstr>轉銜學生基本資料表-導師填寫聯(第一聯)</vt:lpstr>
      <vt:lpstr>何謂影響其良善發展之因素?（參考）</vt:lpstr>
      <vt:lpstr>何謂影響其良善發展之因素?（參考）</vt:lpstr>
      <vt:lpstr>校內評估會議（參考）</vt:lpstr>
      <vt:lpstr>教育部轉銜系統填報 （參照下頁系統轉銜資料表）</vt:lpstr>
      <vt:lpstr>轉銜學生基本資料表-教育部轉銜系統</vt:lpstr>
      <vt:lpstr>如何進行「意願探詢」 ?</vt:lpstr>
      <vt:lpstr>教育部系統轉銜</vt:lpstr>
      <vt:lpstr>輔導處 與您共同守護 孩子的成長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00國小</dc:title>
  <dc:creator>User</dc:creator>
  <cp:lastModifiedBy>User</cp:lastModifiedBy>
  <cp:revision>14</cp:revision>
  <dcterms:created xsi:type="dcterms:W3CDTF">2023-04-04T01:47:54Z</dcterms:created>
  <dcterms:modified xsi:type="dcterms:W3CDTF">2026-03-18T03:44:14Z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