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791700" cy="12192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918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90891-F24C-43C1-A8A2-800A3C371C51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54225" y="1241425"/>
            <a:ext cx="2689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3FF9F-B3DD-47CE-9C9F-7F33CE6C37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46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378" y="1995312"/>
            <a:ext cx="8322945" cy="4244622"/>
          </a:xfrm>
        </p:spPr>
        <p:txBody>
          <a:bodyPr anchor="b"/>
          <a:lstStyle>
            <a:lvl1pPr algn="ctr">
              <a:defRPr sz="642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6403623"/>
            <a:ext cx="7343775" cy="2943577"/>
          </a:xfrm>
        </p:spPr>
        <p:txBody>
          <a:bodyPr/>
          <a:lstStyle>
            <a:lvl1pPr marL="0" indent="0" algn="ctr">
              <a:buNone/>
              <a:defRPr sz="2570"/>
            </a:lvl1pPr>
            <a:lvl2pPr marL="489570" indent="0" algn="ctr">
              <a:buNone/>
              <a:defRPr sz="2142"/>
            </a:lvl2pPr>
            <a:lvl3pPr marL="979140" indent="0" algn="ctr">
              <a:buNone/>
              <a:defRPr sz="1927"/>
            </a:lvl3pPr>
            <a:lvl4pPr marL="1468709" indent="0" algn="ctr">
              <a:buNone/>
              <a:defRPr sz="1713"/>
            </a:lvl4pPr>
            <a:lvl5pPr marL="1958279" indent="0" algn="ctr">
              <a:buNone/>
              <a:defRPr sz="1713"/>
            </a:lvl5pPr>
            <a:lvl6pPr marL="2447849" indent="0" algn="ctr">
              <a:buNone/>
              <a:defRPr sz="1713"/>
            </a:lvl6pPr>
            <a:lvl7pPr marL="2937419" indent="0" algn="ctr">
              <a:buNone/>
              <a:defRPr sz="1713"/>
            </a:lvl7pPr>
            <a:lvl8pPr marL="3426988" indent="0" algn="ctr">
              <a:buNone/>
              <a:defRPr sz="1713"/>
            </a:lvl8pPr>
            <a:lvl9pPr marL="3916558" indent="0" algn="ctr">
              <a:buNone/>
              <a:defRPr sz="171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54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06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7186" y="649111"/>
            <a:ext cx="2111335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80" y="649111"/>
            <a:ext cx="6211610" cy="1033215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19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7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80" y="3039537"/>
            <a:ext cx="8445341" cy="5071532"/>
          </a:xfrm>
        </p:spPr>
        <p:txBody>
          <a:bodyPr anchor="b"/>
          <a:lstStyle>
            <a:lvl1pPr>
              <a:defRPr sz="642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080" y="8159048"/>
            <a:ext cx="8445341" cy="2666999"/>
          </a:xfrm>
        </p:spPr>
        <p:txBody>
          <a:bodyPr/>
          <a:lstStyle>
            <a:lvl1pPr marL="0" indent="0">
              <a:buNone/>
              <a:defRPr sz="2570">
                <a:solidFill>
                  <a:schemeClr val="tx1"/>
                </a:solidFill>
              </a:defRPr>
            </a:lvl1pPr>
            <a:lvl2pPr marL="489570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2pPr>
            <a:lvl3pPr marL="979140" indent="0">
              <a:buNone/>
              <a:defRPr sz="1927">
                <a:solidFill>
                  <a:schemeClr val="tx1">
                    <a:tint val="75000"/>
                  </a:schemeClr>
                </a:solidFill>
              </a:defRPr>
            </a:lvl3pPr>
            <a:lvl4pPr marL="146870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4pPr>
            <a:lvl5pPr marL="195827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5pPr>
            <a:lvl6pPr marL="244784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6pPr>
            <a:lvl7pPr marL="2937419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7pPr>
            <a:lvl8pPr marL="342698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8pPr>
            <a:lvl9pPr marL="3916558" indent="0">
              <a:buNone/>
              <a:defRPr sz="17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61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79" y="3245556"/>
            <a:ext cx="4161473" cy="77357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7048" y="3245556"/>
            <a:ext cx="4161473" cy="77357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94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649114"/>
            <a:ext cx="8445341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456" y="2988734"/>
            <a:ext cx="4142347" cy="146473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456" y="4453467"/>
            <a:ext cx="4142347" cy="65503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7049" y="2988734"/>
            <a:ext cx="4162748" cy="1464732"/>
          </a:xfrm>
        </p:spPr>
        <p:txBody>
          <a:bodyPr anchor="b"/>
          <a:lstStyle>
            <a:lvl1pPr marL="0" indent="0">
              <a:buNone/>
              <a:defRPr sz="2570" b="1"/>
            </a:lvl1pPr>
            <a:lvl2pPr marL="489570" indent="0">
              <a:buNone/>
              <a:defRPr sz="2142" b="1"/>
            </a:lvl2pPr>
            <a:lvl3pPr marL="979140" indent="0">
              <a:buNone/>
              <a:defRPr sz="1927" b="1"/>
            </a:lvl3pPr>
            <a:lvl4pPr marL="1468709" indent="0">
              <a:buNone/>
              <a:defRPr sz="1713" b="1"/>
            </a:lvl4pPr>
            <a:lvl5pPr marL="1958279" indent="0">
              <a:buNone/>
              <a:defRPr sz="1713" b="1"/>
            </a:lvl5pPr>
            <a:lvl6pPr marL="2447849" indent="0">
              <a:buNone/>
              <a:defRPr sz="1713" b="1"/>
            </a:lvl6pPr>
            <a:lvl7pPr marL="2937419" indent="0">
              <a:buNone/>
              <a:defRPr sz="1713" b="1"/>
            </a:lvl7pPr>
            <a:lvl8pPr marL="3426988" indent="0">
              <a:buNone/>
              <a:defRPr sz="1713" b="1"/>
            </a:lvl8pPr>
            <a:lvl9pPr marL="3916558" indent="0">
              <a:buNone/>
              <a:defRPr sz="171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049" y="4453467"/>
            <a:ext cx="4162748" cy="655037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77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091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12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812800"/>
            <a:ext cx="3158078" cy="2844800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748" y="1755425"/>
            <a:ext cx="4957048" cy="8664222"/>
          </a:xfrm>
        </p:spPr>
        <p:txBody>
          <a:bodyPr/>
          <a:lstStyle>
            <a:lvl1pPr>
              <a:defRPr sz="3427"/>
            </a:lvl1pPr>
            <a:lvl2pPr>
              <a:defRPr sz="2998"/>
            </a:lvl2pPr>
            <a:lvl3pPr>
              <a:defRPr sz="2570"/>
            </a:lvl3pPr>
            <a:lvl4pPr>
              <a:defRPr sz="2142"/>
            </a:lvl4pPr>
            <a:lvl5pPr>
              <a:defRPr sz="2142"/>
            </a:lvl5pPr>
            <a:lvl6pPr>
              <a:defRPr sz="2142"/>
            </a:lvl6pPr>
            <a:lvl7pPr>
              <a:defRPr sz="2142"/>
            </a:lvl7pPr>
            <a:lvl8pPr>
              <a:defRPr sz="2142"/>
            </a:lvl8pPr>
            <a:lvl9pPr>
              <a:defRPr sz="214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3657600"/>
            <a:ext cx="3158078" cy="6776156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812800"/>
            <a:ext cx="3158078" cy="2844800"/>
          </a:xfrm>
        </p:spPr>
        <p:txBody>
          <a:bodyPr anchor="b"/>
          <a:lstStyle>
            <a:lvl1pPr>
              <a:defRPr sz="34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62748" y="1755425"/>
            <a:ext cx="4957048" cy="8664222"/>
          </a:xfrm>
        </p:spPr>
        <p:txBody>
          <a:bodyPr anchor="t"/>
          <a:lstStyle>
            <a:lvl1pPr marL="0" indent="0">
              <a:buNone/>
              <a:defRPr sz="3427"/>
            </a:lvl1pPr>
            <a:lvl2pPr marL="489570" indent="0">
              <a:buNone/>
              <a:defRPr sz="2998"/>
            </a:lvl2pPr>
            <a:lvl3pPr marL="979140" indent="0">
              <a:buNone/>
              <a:defRPr sz="2570"/>
            </a:lvl3pPr>
            <a:lvl4pPr marL="1468709" indent="0">
              <a:buNone/>
              <a:defRPr sz="2142"/>
            </a:lvl4pPr>
            <a:lvl5pPr marL="1958279" indent="0">
              <a:buNone/>
              <a:defRPr sz="2142"/>
            </a:lvl5pPr>
            <a:lvl6pPr marL="2447849" indent="0">
              <a:buNone/>
              <a:defRPr sz="2142"/>
            </a:lvl6pPr>
            <a:lvl7pPr marL="2937419" indent="0">
              <a:buNone/>
              <a:defRPr sz="2142"/>
            </a:lvl7pPr>
            <a:lvl8pPr marL="3426988" indent="0">
              <a:buNone/>
              <a:defRPr sz="2142"/>
            </a:lvl8pPr>
            <a:lvl9pPr marL="3916558" indent="0">
              <a:buNone/>
              <a:defRPr sz="214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3657600"/>
            <a:ext cx="3158078" cy="6776156"/>
          </a:xfrm>
        </p:spPr>
        <p:txBody>
          <a:bodyPr/>
          <a:lstStyle>
            <a:lvl1pPr marL="0" indent="0">
              <a:buNone/>
              <a:defRPr sz="1713"/>
            </a:lvl1pPr>
            <a:lvl2pPr marL="489570" indent="0">
              <a:buNone/>
              <a:defRPr sz="1499"/>
            </a:lvl2pPr>
            <a:lvl3pPr marL="979140" indent="0">
              <a:buNone/>
              <a:defRPr sz="1285"/>
            </a:lvl3pPr>
            <a:lvl4pPr marL="1468709" indent="0">
              <a:buNone/>
              <a:defRPr sz="1071"/>
            </a:lvl4pPr>
            <a:lvl5pPr marL="1958279" indent="0">
              <a:buNone/>
              <a:defRPr sz="1071"/>
            </a:lvl5pPr>
            <a:lvl6pPr marL="2447849" indent="0">
              <a:buNone/>
              <a:defRPr sz="1071"/>
            </a:lvl6pPr>
            <a:lvl7pPr marL="2937419" indent="0">
              <a:buNone/>
              <a:defRPr sz="1071"/>
            </a:lvl7pPr>
            <a:lvl8pPr marL="3426988" indent="0">
              <a:buNone/>
              <a:defRPr sz="1071"/>
            </a:lvl8pPr>
            <a:lvl9pPr marL="3916558" indent="0">
              <a:buNone/>
              <a:defRPr sz="107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14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180" y="649114"/>
            <a:ext cx="8445341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80" y="3245556"/>
            <a:ext cx="8445341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179" y="11300181"/>
            <a:ext cx="2203133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E65CD-55AF-4454-A64D-917D9BD2A3B5}" type="datetimeFigureOut">
              <a:rPr lang="zh-TW" altLang="en-US" smtClean="0"/>
              <a:t>2025/6/17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3501" y="11300181"/>
            <a:ext cx="33046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11300181"/>
            <a:ext cx="2203133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A0894-6F36-4AF1-B960-6FEB23318D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9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9140" rtl="0" eaLnBrk="1" latinLnBrk="0" hangingPunct="1">
        <a:lnSpc>
          <a:spcPct val="90000"/>
        </a:lnSpc>
        <a:spcBef>
          <a:spcPct val="0"/>
        </a:spcBef>
        <a:buNone/>
        <a:defRPr sz="47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785" indent="-244785" algn="l" defTabSz="979140" rtl="0" eaLnBrk="1" latinLnBrk="0" hangingPunct="1">
        <a:lnSpc>
          <a:spcPct val="90000"/>
        </a:lnSpc>
        <a:spcBef>
          <a:spcPts val="1071"/>
        </a:spcBef>
        <a:buFont typeface="Arial" panose="020B0604020202020204" pitchFamily="34" charset="0"/>
        <a:buChar char="•"/>
        <a:defRPr sz="2998" kern="1200">
          <a:solidFill>
            <a:schemeClr val="tx1"/>
          </a:solidFill>
          <a:latin typeface="+mn-lt"/>
          <a:ea typeface="+mn-ea"/>
          <a:cs typeface="+mn-cs"/>
        </a:defRPr>
      </a:lvl1pPr>
      <a:lvl2pPr marL="734355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3pPr>
      <a:lvl4pPr marL="171349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220306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692634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318220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67177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4161343" indent="-244785" algn="l" defTabSz="979140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1pPr>
      <a:lvl2pPr marL="48957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2pPr>
      <a:lvl3pPr marL="979140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3pPr>
      <a:lvl4pPr marL="146870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4pPr>
      <a:lvl5pPr marL="195827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5pPr>
      <a:lvl6pPr marL="244784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6pPr>
      <a:lvl7pPr marL="2937419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7pPr>
      <a:lvl8pPr marL="342698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8pPr>
      <a:lvl9pPr marL="3916558" algn="l" defTabSz="979140" rtl="0" eaLnBrk="1" latinLnBrk="0" hangingPunct="1">
        <a:defRPr sz="19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矩形 178">
            <a:extLst>
              <a:ext uri="{FF2B5EF4-FFF2-40B4-BE49-F238E27FC236}">
                <a16:creationId xmlns:a16="http://schemas.microsoft.com/office/drawing/2014/main" id="{B2339C08-A27E-449E-8D51-D5EFEA1DAAF6}"/>
              </a:ext>
            </a:extLst>
          </p:cNvPr>
          <p:cNvSpPr/>
          <p:nvPr/>
        </p:nvSpPr>
        <p:spPr>
          <a:xfrm>
            <a:off x="662940" y="73158"/>
            <a:ext cx="77512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新北市校園出現集體腸胃不適症狀事件處理流程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4F490623-A684-4B2B-8B09-83F05455C84E}"/>
              </a:ext>
            </a:extLst>
          </p:cNvPr>
          <p:cNvGrpSpPr/>
          <p:nvPr/>
        </p:nvGrpSpPr>
        <p:grpSpPr>
          <a:xfrm>
            <a:off x="2636888" y="575263"/>
            <a:ext cx="4505638" cy="697375"/>
            <a:chOff x="2640505" y="597822"/>
            <a:chExt cx="4505638" cy="554709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E113D515-76D0-4D35-B684-899E377C308D}"/>
                </a:ext>
              </a:extLst>
            </p:cNvPr>
            <p:cNvGrpSpPr/>
            <p:nvPr/>
          </p:nvGrpSpPr>
          <p:grpSpPr>
            <a:xfrm>
              <a:off x="2640505" y="627065"/>
              <a:ext cx="4505638" cy="525466"/>
              <a:chOff x="2640505" y="627065"/>
              <a:chExt cx="4505638" cy="525466"/>
            </a:xfrm>
          </p:grpSpPr>
          <p:sp>
            <p:nvSpPr>
              <p:cNvPr id="169" name="矩形: 圓角 168">
                <a:extLst>
                  <a:ext uri="{FF2B5EF4-FFF2-40B4-BE49-F238E27FC236}">
                    <a16:creationId xmlns:a16="http://schemas.microsoft.com/office/drawing/2014/main" id="{93EF4CC9-CFF3-483A-AE81-3C57A6FD5CDE}"/>
                  </a:ext>
                </a:extLst>
              </p:cNvPr>
              <p:cNvSpPr/>
              <p:nvPr/>
            </p:nvSpPr>
            <p:spPr>
              <a:xfrm>
                <a:off x="2702989" y="627065"/>
                <a:ext cx="4389802" cy="525466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3" name="直線接點 172">
                <a:extLst>
                  <a:ext uri="{FF2B5EF4-FFF2-40B4-BE49-F238E27FC236}">
                    <a16:creationId xmlns:a16="http://schemas.microsoft.com/office/drawing/2014/main" id="{F122095F-99EF-41B8-9FDC-B60B2A9C41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98905" y="815647"/>
                <a:ext cx="439388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6" name="文字方塊 175">
                <a:extLst>
                  <a:ext uri="{FF2B5EF4-FFF2-40B4-BE49-F238E27FC236}">
                    <a16:creationId xmlns:a16="http://schemas.microsoft.com/office/drawing/2014/main" id="{D739D18F-2E3C-4E18-81BA-FB32E77E41F7}"/>
                  </a:ext>
                </a:extLst>
              </p:cNvPr>
              <p:cNvSpPr txBox="1"/>
              <p:nvPr/>
            </p:nvSpPr>
            <p:spPr>
              <a:xfrm>
                <a:off x="2640505" y="799907"/>
                <a:ext cx="4505638" cy="318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出現腸胃不適症狀：吃同樣食品引起不適</a:t>
                </a:r>
                <a:r>
                  <a:rPr lang="en-US" altLang="zh-TW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噁心、嘔吐、腹痛</a:t>
                </a:r>
                <a:r>
                  <a:rPr lang="en-US" altLang="zh-TW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...</a:t>
                </a:r>
                <a:r>
                  <a:rPr lang="zh-TW" altLang="en-US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等症狀</a:t>
                </a:r>
                <a:r>
                  <a:rPr lang="en-US" altLang="zh-TW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1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經學校</a:t>
                </a:r>
                <a:r>
                  <a:rPr lang="zh-TW" altLang="en-US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送醫診治人數達</a:t>
                </a:r>
                <a:r>
                  <a:rPr lang="en-US" altLang="zh-TW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人以上</a:t>
                </a:r>
                <a:r>
                  <a:rPr lang="zh-TW" altLang="en-US" sz="1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</a:t>
                </a:r>
                <a:r>
                  <a:rPr lang="zh-TW" altLang="en-US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或雖未就醫診治惟出現腸胃道不適症狀已達</a:t>
                </a:r>
                <a:r>
                  <a:rPr lang="en-US" altLang="zh-TW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5</a:t>
                </a:r>
                <a:r>
                  <a:rPr lang="zh-TW" altLang="en-US" sz="1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人以上</a:t>
                </a:r>
              </a:p>
            </p:txBody>
          </p:sp>
        </p:grpSp>
        <p:sp>
          <p:nvSpPr>
            <p:cNvPr id="183" name="文字方塊 182">
              <a:extLst>
                <a:ext uri="{FF2B5EF4-FFF2-40B4-BE49-F238E27FC236}">
                  <a16:creationId xmlns:a16="http://schemas.microsoft.com/office/drawing/2014/main" id="{AB38F13C-3A8E-488D-A631-F1000D95C4AF}"/>
                </a:ext>
              </a:extLst>
            </p:cNvPr>
            <p:cNvSpPr txBox="1"/>
            <p:nvPr/>
          </p:nvSpPr>
          <p:spPr>
            <a:xfrm>
              <a:off x="3129254" y="597822"/>
              <a:ext cx="3533187" cy="24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zh-TW" sz="14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學校健康中心</a:t>
              </a:r>
              <a:endParaRPr lang="zh-TW" altLang="en-US" sz="1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9DA84DF0-48CE-4FFE-BAB4-1AD9895D2063}"/>
              </a:ext>
            </a:extLst>
          </p:cNvPr>
          <p:cNvGrpSpPr/>
          <p:nvPr/>
        </p:nvGrpSpPr>
        <p:grpSpPr>
          <a:xfrm>
            <a:off x="2612323" y="2636558"/>
            <a:ext cx="4560683" cy="1077737"/>
            <a:chOff x="2674989" y="2784306"/>
            <a:chExt cx="4440935" cy="962053"/>
          </a:xfrm>
        </p:grpSpPr>
        <p:sp>
          <p:nvSpPr>
            <p:cNvPr id="181" name="矩形: 圓角 180">
              <a:extLst>
                <a:ext uri="{FF2B5EF4-FFF2-40B4-BE49-F238E27FC236}">
                  <a16:creationId xmlns:a16="http://schemas.microsoft.com/office/drawing/2014/main" id="{83EA20A7-FA6E-4EB3-AB1F-566ED444722F}"/>
                </a:ext>
              </a:extLst>
            </p:cNvPr>
            <p:cNvSpPr/>
            <p:nvPr/>
          </p:nvSpPr>
          <p:spPr>
            <a:xfrm>
              <a:off x="2702990" y="2789430"/>
              <a:ext cx="4389802" cy="916396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182" name="直線接點 181">
              <a:extLst>
                <a:ext uri="{FF2B5EF4-FFF2-40B4-BE49-F238E27FC236}">
                  <a16:creationId xmlns:a16="http://schemas.microsoft.com/office/drawing/2014/main" id="{AF6F1379-062A-4375-9379-8EA295C0C245}"/>
                </a:ext>
              </a:extLst>
            </p:cNvPr>
            <p:cNvCxnSpPr>
              <a:cxnSpLocks/>
            </p:cNvCxnSpPr>
            <p:nvPr/>
          </p:nvCxnSpPr>
          <p:spPr>
            <a:xfrm>
              <a:off x="2698909" y="3087860"/>
              <a:ext cx="43938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4" name="文字方塊 183">
              <a:extLst>
                <a:ext uri="{FF2B5EF4-FFF2-40B4-BE49-F238E27FC236}">
                  <a16:creationId xmlns:a16="http://schemas.microsoft.com/office/drawing/2014/main" id="{E76FB43D-FB8E-4965-89B6-C295274C246B}"/>
                </a:ext>
              </a:extLst>
            </p:cNvPr>
            <p:cNvSpPr txBox="1"/>
            <p:nvPr/>
          </p:nvSpPr>
          <p:spPr>
            <a:xfrm>
              <a:off x="3137533" y="2784306"/>
              <a:ext cx="3533187" cy="274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教育局與衛生局共同研商</a:t>
              </a:r>
            </a:p>
          </p:txBody>
        </p:sp>
        <p:sp>
          <p:nvSpPr>
            <p:cNvPr id="185" name="文字方塊 184">
              <a:extLst>
                <a:ext uri="{FF2B5EF4-FFF2-40B4-BE49-F238E27FC236}">
                  <a16:creationId xmlns:a16="http://schemas.microsoft.com/office/drawing/2014/main" id="{0F729F8B-F073-4BB1-BBC2-20CB0E7D5BF5}"/>
                </a:ext>
              </a:extLst>
            </p:cNvPr>
            <p:cNvSpPr txBox="1"/>
            <p:nvPr/>
          </p:nvSpPr>
          <p:spPr>
            <a:xfrm>
              <a:off x="2674989" y="3059509"/>
              <a:ext cx="4440935" cy="686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由學校釐清相關資訊</a:t>
              </a:r>
              <a:r>
                <a:rPr lang="en-US" altLang="zh-TW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如：出現腸胃不適症狀人數、症狀、人數分布、就醫</a:t>
              </a:r>
              <a:r>
                <a:rPr lang="en-US" altLang="zh-TW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/</a:t>
              </a:r>
              <a:r>
                <a:rPr lang="zh-TW" altLang="en-US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診斷情形、供餐型態等</a:t>
              </a:r>
              <a:r>
                <a:rPr lang="en-US" altLang="zh-TW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11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，</a:t>
              </a:r>
              <a:r>
                <a:rPr lang="zh-TW" altLang="en-US" sz="11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並經教育局確認學校提供調查資訊之完整性後，後續由教育局與衛生局共同討論，評估是否為共同食用餐食所致之疑似群聚腹瀉事件</a:t>
              </a:r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4A7D484C-F4F0-4743-84C5-28B7C5AD56D0}"/>
              </a:ext>
            </a:extLst>
          </p:cNvPr>
          <p:cNvGrpSpPr/>
          <p:nvPr/>
        </p:nvGrpSpPr>
        <p:grpSpPr>
          <a:xfrm>
            <a:off x="324117" y="4192420"/>
            <a:ext cx="6116387" cy="2478516"/>
            <a:chOff x="2112810" y="4825761"/>
            <a:chExt cx="4440137" cy="3468421"/>
          </a:xfrm>
        </p:grpSpPr>
        <p:sp>
          <p:nvSpPr>
            <p:cNvPr id="193" name="矩形: 圓角 192">
              <a:extLst>
                <a:ext uri="{FF2B5EF4-FFF2-40B4-BE49-F238E27FC236}">
                  <a16:creationId xmlns:a16="http://schemas.microsoft.com/office/drawing/2014/main" id="{AE3C5213-DFDB-4021-9B64-7A62B971F9A6}"/>
                </a:ext>
              </a:extLst>
            </p:cNvPr>
            <p:cNvSpPr/>
            <p:nvPr/>
          </p:nvSpPr>
          <p:spPr>
            <a:xfrm>
              <a:off x="2112810" y="4825761"/>
              <a:ext cx="4389802" cy="3468421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194" name="直線接點 193">
              <a:extLst>
                <a:ext uri="{FF2B5EF4-FFF2-40B4-BE49-F238E27FC236}">
                  <a16:creationId xmlns:a16="http://schemas.microsoft.com/office/drawing/2014/main" id="{A5CC68C8-FCEA-4409-83E4-A968C3E74405}"/>
                </a:ext>
              </a:extLst>
            </p:cNvPr>
            <p:cNvCxnSpPr>
              <a:cxnSpLocks/>
            </p:cNvCxnSpPr>
            <p:nvPr/>
          </p:nvCxnSpPr>
          <p:spPr>
            <a:xfrm>
              <a:off x="2115156" y="5329630"/>
              <a:ext cx="43938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95" name="文字方塊 194">
              <a:extLst>
                <a:ext uri="{FF2B5EF4-FFF2-40B4-BE49-F238E27FC236}">
                  <a16:creationId xmlns:a16="http://schemas.microsoft.com/office/drawing/2014/main" id="{9CC87220-2561-40FA-BAF7-8942ADE30DFA}"/>
                </a:ext>
              </a:extLst>
            </p:cNvPr>
            <p:cNvSpPr txBox="1"/>
            <p:nvPr/>
          </p:nvSpPr>
          <p:spPr>
            <a:xfrm>
              <a:off x="2188252" y="4858770"/>
              <a:ext cx="4238917" cy="437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學校：</a:t>
              </a:r>
              <a:r>
                <a:rPr lang="zh-TW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啟動</a:t>
              </a:r>
              <a:r>
                <a:rPr lang="zh-TW" altLang="en-US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疑似食品中毒事件</a:t>
              </a:r>
              <a:r>
                <a:rPr lang="zh-TW" altLang="zh-TW" sz="16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處理系統＆工作小組</a:t>
              </a:r>
              <a:endPara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97" name="矩形 196">
              <a:extLst>
                <a:ext uri="{FF2B5EF4-FFF2-40B4-BE49-F238E27FC236}">
                  <a16:creationId xmlns:a16="http://schemas.microsoft.com/office/drawing/2014/main" id="{5D4DB31F-C8DE-49D6-9015-035706479192}"/>
                </a:ext>
              </a:extLst>
            </p:cNvPr>
            <p:cNvSpPr/>
            <p:nvPr/>
          </p:nvSpPr>
          <p:spPr>
            <a:xfrm>
              <a:off x="2126343" y="5318178"/>
              <a:ext cx="4426604" cy="27134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總指揮－校長</a:t>
              </a:r>
            </a:p>
            <a:p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副總指揮：○○主任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】—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負責行政通報作業、聯繫教育局、衛生局、醫院</a:t>
              </a:r>
            </a:p>
            <a:p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發言人：○○主任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】—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對外統一發言、校內師生情緒安撫、維持校務正常運作</a:t>
              </a:r>
            </a:p>
            <a:p>
              <a:pPr algn="just"/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聯絡家長並說明：○○主任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】—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負責聯繫家長並告知就醫情形、安撫情緒及說明</a:t>
              </a:r>
            </a:p>
            <a:p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工作小組：○○主任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】—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學生載送、就醫、及環境清潔避免疫情擴大</a:t>
              </a:r>
            </a:p>
            <a:p>
              <a:pPr algn="just"/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*填妥</a:t>
              </a:r>
              <a:r>
                <a:rPr lang="zh-TW" altLang="en-US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「新北市學校疑似食品中毒事件通報表」</a:t>
              </a:r>
              <a:r>
                <a:rPr lang="en-US" altLang="zh-TW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附件一</a:t>
              </a:r>
              <a:r>
                <a:rPr lang="en-US" altLang="zh-TW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及</a:t>
              </a:r>
              <a:r>
                <a:rPr lang="zh-TW" altLang="en-US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「新北市學校疑似食品中毒學生名冊」</a:t>
              </a:r>
              <a:r>
                <a:rPr lang="en-US" altLang="zh-TW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附件二</a:t>
              </a:r>
              <a:r>
                <a:rPr lang="en-US" altLang="zh-TW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傳真並電話通知教育局衛環科及衛生局食藥科確認收悉</a:t>
              </a:r>
            </a:p>
            <a:p>
              <a:pPr algn="just"/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*請學校老師或校護指導學生填寫由衛生局食藥科提供之</a:t>
              </a:r>
              <a:r>
                <a:rPr lang="zh-TW" altLang="en-US" sz="1200" b="1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「新北市校園疑似食品中毒事件個案訪問表」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【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附件三</a:t>
              </a:r>
              <a:r>
                <a:rPr lang="en-US" altLang="zh-TW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】</a:t>
              </a:r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後，回傳衛生局食藥科</a:t>
              </a:r>
            </a:p>
            <a:p>
              <a:r>
                <a:rPr lang="zh-TW" altLang="en-US" sz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*倘為校內午餐供應事件，請依合約請廠商暫停供餐，並聯絡備位廠商替代供餐</a:t>
              </a:r>
            </a:p>
          </p:txBody>
        </p:sp>
      </p:grp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7F44D1C9-A8D8-4D32-9FA8-18EECC74ACFC}"/>
              </a:ext>
            </a:extLst>
          </p:cNvPr>
          <p:cNvSpPr/>
          <p:nvPr/>
        </p:nvSpPr>
        <p:spPr>
          <a:xfrm>
            <a:off x="1595501" y="7106949"/>
            <a:ext cx="1834525" cy="85177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教育局校安室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修改校安通報類別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意外事件</a:t>
            </a:r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食物中毒</a:t>
            </a:r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值勤專線：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2956-0885</a:t>
            </a:r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46AC2FDD-0612-4051-932A-D426EF4D0FF0}"/>
              </a:ext>
            </a:extLst>
          </p:cNvPr>
          <p:cNvSpPr/>
          <p:nvPr/>
        </p:nvSpPr>
        <p:spPr>
          <a:xfrm>
            <a:off x="2695288" y="1648048"/>
            <a:ext cx="1234477" cy="68199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教育局</a:t>
            </a:r>
          </a:p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駐區督學</a:t>
            </a:r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24AF668D-6A6B-48D1-BBD6-9E3A20CF759C}"/>
              </a:ext>
            </a:extLst>
          </p:cNvPr>
          <p:cNvSpPr/>
          <p:nvPr/>
        </p:nvSpPr>
        <p:spPr>
          <a:xfrm>
            <a:off x="3929765" y="7106949"/>
            <a:ext cx="2684809" cy="85177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衛生局食藥科</a:t>
            </a:r>
          </a:p>
          <a:p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電話：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2257-7155</a:t>
            </a:r>
          </a:p>
          <a:p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分機：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2271</a:t>
            </a:r>
            <a:r>
              <a:rPr lang="zh-TW" altLang="en-US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2270</a:t>
            </a:r>
            <a:r>
              <a:rPr lang="zh-TW" altLang="en-US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2269</a:t>
            </a:r>
            <a:r>
              <a:rPr lang="zh-TW" altLang="en-US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2263</a:t>
            </a:r>
            <a:r>
              <a:rPr lang="zh-TW" altLang="en-US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2265</a:t>
            </a:r>
            <a:r>
              <a:rPr lang="zh-TW" altLang="en-US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1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2260</a:t>
            </a:r>
          </a:p>
          <a:p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傳真：</a:t>
            </a:r>
            <a:r>
              <a:rPr lang="en-US" altLang="zh-TW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2253-6548</a:t>
            </a:r>
          </a:p>
        </p:txBody>
      </p: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B9DACFD0-157A-4B71-A0BB-87F7C25B696E}"/>
              </a:ext>
            </a:extLst>
          </p:cNvPr>
          <p:cNvCxnSpPr>
            <a:cxnSpLocks/>
            <a:stCxn id="30" idx="2"/>
            <a:endCxn id="61" idx="0"/>
          </p:cNvCxnSpPr>
          <p:nvPr/>
        </p:nvCxnSpPr>
        <p:spPr>
          <a:xfrm>
            <a:off x="2512764" y="7958720"/>
            <a:ext cx="0" cy="6009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: 圓角 60">
            <a:extLst>
              <a:ext uri="{FF2B5EF4-FFF2-40B4-BE49-F238E27FC236}">
                <a16:creationId xmlns:a16="http://schemas.microsoft.com/office/drawing/2014/main" id="{DE922302-7191-492F-B53F-1C48892890BE}"/>
              </a:ext>
            </a:extLst>
          </p:cNvPr>
          <p:cNvSpPr/>
          <p:nvPr/>
        </p:nvSpPr>
        <p:spPr>
          <a:xfrm>
            <a:off x="1632540" y="8559621"/>
            <a:ext cx="1760448" cy="92651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教育局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衛環</a:t>
            </a:r>
            <a:r>
              <a:rPr lang="zh-TW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提醒依約停餐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協洽備位廠商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掌握師生狀況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zh-TW" alt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復餐提醒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41" name="接點: 肘形 40">
            <a:extLst>
              <a:ext uri="{FF2B5EF4-FFF2-40B4-BE49-F238E27FC236}">
                <a16:creationId xmlns:a16="http://schemas.microsoft.com/office/drawing/2014/main" id="{0BB405EE-1A98-4A39-B860-6A5099FAA588}"/>
              </a:ext>
            </a:extLst>
          </p:cNvPr>
          <p:cNvCxnSpPr>
            <a:cxnSpLocks/>
            <a:stCxn id="61" idx="3"/>
            <a:endCxn id="33" idx="2"/>
          </p:cNvCxnSpPr>
          <p:nvPr/>
        </p:nvCxnSpPr>
        <p:spPr>
          <a:xfrm flipV="1">
            <a:off x="3392988" y="7958722"/>
            <a:ext cx="1879182" cy="1064154"/>
          </a:xfrm>
          <a:prstGeom prst="bentConnector2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文字方塊 80">
            <a:extLst>
              <a:ext uri="{FF2B5EF4-FFF2-40B4-BE49-F238E27FC236}">
                <a16:creationId xmlns:a16="http://schemas.microsoft.com/office/drawing/2014/main" id="{A8B398FF-8C0A-494F-81D5-AD18FE7A7E8E}"/>
              </a:ext>
            </a:extLst>
          </p:cNvPr>
          <p:cNvSpPr txBox="1"/>
          <p:nvPr/>
        </p:nvSpPr>
        <p:spPr>
          <a:xfrm>
            <a:off x="4160073" y="8662341"/>
            <a:ext cx="158012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群組訊息互通</a:t>
            </a:r>
            <a:endParaRPr lang="en-US" altLang="zh-TW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確認新聞稿內容</a:t>
            </a:r>
            <a:endParaRPr lang="en-US" altLang="zh-TW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確認檢體檢驗結果</a:t>
            </a:r>
          </a:p>
        </p:txBody>
      </p:sp>
      <p:sp>
        <p:nvSpPr>
          <p:cNvPr id="82" name="文字方塊 81">
            <a:extLst>
              <a:ext uri="{FF2B5EF4-FFF2-40B4-BE49-F238E27FC236}">
                <a16:creationId xmlns:a16="http://schemas.microsoft.com/office/drawing/2014/main" id="{331DBF44-A201-47FC-B2EE-8F958991D51B}"/>
              </a:ext>
            </a:extLst>
          </p:cNvPr>
          <p:cNvSpPr txBox="1"/>
          <p:nvPr/>
        </p:nvSpPr>
        <p:spPr>
          <a:xfrm>
            <a:off x="2084300" y="8097260"/>
            <a:ext cx="856929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局內通報</a:t>
            </a:r>
          </a:p>
        </p:txBody>
      </p:sp>
      <p:cxnSp>
        <p:nvCxnSpPr>
          <p:cNvPr id="84" name="接點: 肘形 83">
            <a:extLst>
              <a:ext uri="{FF2B5EF4-FFF2-40B4-BE49-F238E27FC236}">
                <a16:creationId xmlns:a16="http://schemas.microsoft.com/office/drawing/2014/main" id="{B302767F-262A-4D7C-818E-A92285C286C3}"/>
              </a:ext>
            </a:extLst>
          </p:cNvPr>
          <p:cNvCxnSpPr>
            <a:cxnSpLocks/>
            <a:stCxn id="33" idx="3"/>
          </p:cNvCxnSpPr>
          <p:nvPr/>
        </p:nvCxnSpPr>
        <p:spPr>
          <a:xfrm flipH="1" flipV="1">
            <a:off x="6400800" y="6194169"/>
            <a:ext cx="213774" cy="1338667"/>
          </a:xfrm>
          <a:prstGeom prst="bentConnector4">
            <a:avLst>
              <a:gd name="adj1" fmla="val -106935"/>
              <a:gd name="adj2" fmla="val 10006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文字方塊 107">
            <a:extLst>
              <a:ext uri="{FF2B5EF4-FFF2-40B4-BE49-F238E27FC236}">
                <a16:creationId xmlns:a16="http://schemas.microsoft.com/office/drawing/2014/main" id="{54D02D2F-F2D2-4306-AF10-4A3211D3AC09}"/>
              </a:ext>
            </a:extLst>
          </p:cNvPr>
          <p:cNvSpPr txBox="1"/>
          <p:nvPr/>
        </p:nvSpPr>
        <p:spPr>
          <a:xfrm>
            <a:off x="6646437" y="6381206"/>
            <a:ext cx="1512242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altLang="zh-TW" sz="1000" b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1000" b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派員採集檢體及留樣</a:t>
            </a:r>
          </a:p>
          <a:p>
            <a:r>
              <a:rPr lang="en-US" altLang="zh-TW" sz="1000" b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1000" b="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提供【附件三】訪問表請校方協助填寫</a:t>
            </a:r>
          </a:p>
        </p:txBody>
      </p:sp>
      <p:sp>
        <p:nvSpPr>
          <p:cNvPr id="91" name="菱形 90">
            <a:extLst>
              <a:ext uri="{FF2B5EF4-FFF2-40B4-BE49-F238E27FC236}">
                <a16:creationId xmlns:a16="http://schemas.microsoft.com/office/drawing/2014/main" id="{3E1D6C35-C927-4F2F-9E81-CD1443BC936D}"/>
              </a:ext>
            </a:extLst>
          </p:cNvPr>
          <p:cNvSpPr/>
          <p:nvPr/>
        </p:nvSpPr>
        <p:spPr>
          <a:xfrm>
            <a:off x="6428230" y="8439224"/>
            <a:ext cx="1683617" cy="1616545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確定是否該食品（或餐盒）引起</a:t>
            </a:r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E136FBBD-81A1-45E1-8513-D6F264913A5B}"/>
              </a:ext>
            </a:extLst>
          </p:cNvPr>
          <p:cNvSpPr txBox="1"/>
          <p:nvPr/>
        </p:nvSpPr>
        <p:spPr>
          <a:xfrm>
            <a:off x="3553675" y="6466961"/>
            <a:ext cx="562156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通報</a:t>
            </a:r>
          </a:p>
        </p:txBody>
      </p:sp>
      <p:cxnSp>
        <p:nvCxnSpPr>
          <p:cNvPr id="99" name="接點: 肘形 98">
            <a:extLst>
              <a:ext uri="{FF2B5EF4-FFF2-40B4-BE49-F238E27FC236}">
                <a16:creationId xmlns:a16="http://schemas.microsoft.com/office/drawing/2014/main" id="{BD557A8E-6371-4FA6-8645-08387686735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62383" y="7739137"/>
            <a:ext cx="771903" cy="643408"/>
          </a:xfrm>
          <a:prstGeom prst="bentConnector3">
            <a:avLst>
              <a:gd name="adj1" fmla="val 641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DE321A-5C08-457A-AE6F-8E3AE510A8EF}"/>
              </a:ext>
            </a:extLst>
          </p:cNvPr>
          <p:cNvSpPr txBox="1"/>
          <p:nvPr/>
        </p:nvSpPr>
        <p:spPr>
          <a:xfrm>
            <a:off x="6801298" y="7919065"/>
            <a:ext cx="93748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疫調查驗</a:t>
            </a:r>
          </a:p>
        </p:txBody>
      </p:sp>
      <p:sp>
        <p:nvSpPr>
          <p:cNvPr id="104" name="矩形: 圓角 103">
            <a:extLst>
              <a:ext uri="{FF2B5EF4-FFF2-40B4-BE49-F238E27FC236}">
                <a16:creationId xmlns:a16="http://schemas.microsoft.com/office/drawing/2014/main" id="{591405C0-081F-4205-A36C-E81FF06E1438}"/>
              </a:ext>
            </a:extLst>
          </p:cNvPr>
          <p:cNvSpPr/>
          <p:nvPr/>
        </p:nvSpPr>
        <p:spPr>
          <a:xfrm>
            <a:off x="5652946" y="10310307"/>
            <a:ext cx="1148352" cy="43537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輔導廠商改善</a:t>
            </a:r>
            <a:endParaRPr lang="zh-TW" altLang="en-US" sz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9" name="矩形: 圓角 128">
            <a:extLst>
              <a:ext uri="{FF2B5EF4-FFF2-40B4-BE49-F238E27FC236}">
                <a16:creationId xmlns:a16="http://schemas.microsoft.com/office/drawing/2014/main" id="{20AFBF31-EAC2-49AC-993F-C8E3AB3633FB}"/>
              </a:ext>
            </a:extLst>
          </p:cNvPr>
          <p:cNvSpPr/>
          <p:nvPr/>
        </p:nvSpPr>
        <p:spPr>
          <a:xfrm>
            <a:off x="7793497" y="10309708"/>
            <a:ext cx="1148352" cy="43537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依法處辦</a:t>
            </a:r>
          </a:p>
        </p:txBody>
      </p:sp>
      <p:cxnSp>
        <p:nvCxnSpPr>
          <p:cNvPr id="106" name="接點: 肘形 105">
            <a:extLst>
              <a:ext uri="{FF2B5EF4-FFF2-40B4-BE49-F238E27FC236}">
                <a16:creationId xmlns:a16="http://schemas.microsoft.com/office/drawing/2014/main" id="{0E3C11F1-7528-43A0-B8F3-B575935C31D3}"/>
              </a:ext>
            </a:extLst>
          </p:cNvPr>
          <p:cNvCxnSpPr>
            <a:cxnSpLocks/>
            <a:stCxn id="91" idx="1"/>
          </p:cNvCxnSpPr>
          <p:nvPr/>
        </p:nvCxnSpPr>
        <p:spPr>
          <a:xfrm rot="10800000" flipV="1">
            <a:off x="6227122" y="9247497"/>
            <a:ext cx="201109" cy="104506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接點: 肘形 109">
            <a:extLst>
              <a:ext uri="{FF2B5EF4-FFF2-40B4-BE49-F238E27FC236}">
                <a16:creationId xmlns:a16="http://schemas.microsoft.com/office/drawing/2014/main" id="{5CAFC168-9FC6-40AD-81BB-BFFE3B68DE6C}"/>
              </a:ext>
            </a:extLst>
          </p:cNvPr>
          <p:cNvCxnSpPr>
            <a:cxnSpLocks/>
            <a:stCxn id="91" idx="3"/>
          </p:cNvCxnSpPr>
          <p:nvPr/>
        </p:nvCxnSpPr>
        <p:spPr>
          <a:xfrm>
            <a:off x="8111847" y="9247497"/>
            <a:ext cx="255825" cy="104506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文字方塊 112">
            <a:extLst>
              <a:ext uri="{FF2B5EF4-FFF2-40B4-BE49-F238E27FC236}">
                <a16:creationId xmlns:a16="http://schemas.microsoft.com/office/drawing/2014/main" id="{28DF80E8-3A14-4B4E-8F76-54E89EBD676F}"/>
              </a:ext>
            </a:extLst>
          </p:cNvPr>
          <p:cNvSpPr txBox="1"/>
          <p:nvPr/>
        </p:nvSpPr>
        <p:spPr>
          <a:xfrm>
            <a:off x="8421926" y="9078219"/>
            <a:ext cx="181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</a:p>
        </p:txBody>
      </p:sp>
      <p:sp>
        <p:nvSpPr>
          <p:cNvPr id="138" name="文字方塊 137">
            <a:extLst>
              <a:ext uri="{FF2B5EF4-FFF2-40B4-BE49-F238E27FC236}">
                <a16:creationId xmlns:a16="http://schemas.microsoft.com/office/drawing/2014/main" id="{AFE7BA3A-D545-42F3-9517-C965905CA54F}"/>
              </a:ext>
            </a:extLst>
          </p:cNvPr>
          <p:cNvSpPr txBox="1"/>
          <p:nvPr/>
        </p:nvSpPr>
        <p:spPr>
          <a:xfrm>
            <a:off x="5971296" y="9081361"/>
            <a:ext cx="181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</a:t>
            </a:r>
          </a:p>
        </p:txBody>
      </p:sp>
      <p:sp>
        <p:nvSpPr>
          <p:cNvPr id="139" name="矩形: 圓角 138">
            <a:extLst>
              <a:ext uri="{FF2B5EF4-FFF2-40B4-BE49-F238E27FC236}">
                <a16:creationId xmlns:a16="http://schemas.microsoft.com/office/drawing/2014/main" id="{880A62E5-A72F-43F2-AF72-73C2E352F652}"/>
              </a:ext>
            </a:extLst>
          </p:cNvPr>
          <p:cNvSpPr/>
          <p:nvPr/>
        </p:nvSpPr>
        <p:spPr>
          <a:xfrm>
            <a:off x="6050290" y="11135634"/>
            <a:ext cx="2567928" cy="43537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檢驗、輔導結果</a:t>
            </a:r>
          </a:p>
        </p:txBody>
      </p:sp>
      <p:cxnSp>
        <p:nvCxnSpPr>
          <p:cNvPr id="115" name="直線單箭頭接點 114">
            <a:extLst>
              <a:ext uri="{FF2B5EF4-FFF2-40B4-BE49-F238E27FC236}">
                <a16:creationId xmlns:a16="http://schemas.microsoft.com/office/drawing/2014/main" id="{1BFC6571-B764-4751-AE4C-EB4C5CF3FF04}"/>
              </a:ext>
            </a:extLst>
          </p:cNvPr>
          <p:cNvCxnSpPr>
            <a:stCxn id="104" idx="2"/>
          </p:cNvCxnSpPr>
          <p:nvPr/>
        </p:nvCxnSpPr>
        <p:spPr>
          <a:xfrm flipH="1">
            <a:off x="6227121" y="10745680"/>
            <a:ext cx="1" cy="3709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單箭頭接點 141">
            <a:extLst>
              <a:ext uri="{FF2B5EF4-FFF2-40B4-BE49-F238E27FC236}">
                <a16:creationId xmlns:a16="http://schemas.microsoft.com/office/drawing/2014/main" id="{208FE7A3-9D8F-4C06-97AF-600A5F1B2D7D}"/>
              </a:ext>
            </a:extLst>
          </p:cNvPr>
          <p:cNvCxnSpPr/>
          <p:nvPr/>
        </p:nvCxnSpPr>
        <p:spPr>
          <a:xfrm flipH="1">
            <a:off x="8367672" y="10745081"/>
            <a:ext cx="1" cy="3709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接點: 肘形 116">
            <a:extLst>
              <a:ext uri="{FF2B5EF4-FFF2-40B4-BE49-F238E27FC236}">
                <a16:creationId xmlns:a16="http://schemas.microsoft.com/office/drawing/2014/main" id="{F6A2D84F-2A76-4B4F-BC7C-674716F71C27}"/>
              </a:ext>
            </a:extLst>
          </p:cNvPr>
          <p:cNvCxnSpPr>
            <a:cxnSpLocks/>
            <a:stCxn id="139" idx="1"/>
          </p:cNvCxnSpPr>
          <p:nvPr/>
        </p:nvCxnSpPr>
        <p:spPr>
          <a:xfrm rot="10800000">
            <a:off x="3125638" y="9500657"/>
            <a:ext cx="2924653" cy="1852665"/>
          </a:xfrm>
          <a:prstGeom prst="bentConnector3">
            <a:avLst>
              <a:gd name="adj1" fmla="val 99992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文字方塊 146">
            <a:extLst>
              <a:ext uri="{FF2B5EF4-FFF2-40B4-BE49-F238E27FC236}">
                <a16:creationId xmlns:a16="http://schemas.microsoft.com/office/drawing/2014/main" id="{98F4A755-5AE7-4CB2-8D3E-E67790A38346}"/>
              </a:ext>
            </a:extLst>
          </p:cNvPr>
          <p:cNvSpPr txBox="1"/>
          <p:nvPr/>
        </p:nvSpPr>
        <p:spPr>
          <a:xfrm>
            <a:off x="4024833" y="11211295"/>
            <a:ext cx="1039893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通知教育局</a:t>
            </a:r>
          </a:p>
        </p:txBody>
      </p:sp>
      <p:sp>
        <p:nvSpPr>
          <p:cNvPr id="151" name="矩形: 圓角 150">
            <a:extLst>
              <a:ext uri="{FF2B5EF4-FFF2-40B4-BE49-F238E27FC236}">
                <a16:creationId xmlns:a16="http://schemas.microsoft.com/office/drawing/2014/main" id="{DADB1E4D-7F02-4977-A118-1FF583AAD97B}"/>
              </a:ext>
            </a:extLst>
          </p:cNvPr>
          <p:cNvSpPr/>
          <p:nvPr/>
        </p:nvSpPr>
        <p:spPr>
          <a:xfrm>
            <a:off x="1307676" y="11390564"/>
            <a:ext cx="1747544" cy="651373"/>
          </a:xfrm>
          <a:prstGeom prst="round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確認市內各級學校訂購該團膳公司之狀況</a:t>
            </a:r>
          </a:p>
        </p:txBody>
      </p:sp>
      <p:cxnSp>
        <p:nvCxnSpPr>
          <p:cNvPr id="125" name="直線單箭頭接點 124">
            <a:extLst>
              <a:ext uri="{FF2B5EF4-FFF2-40B4-BE49-F238E27FC236}">
                <a16:creationId xmlns:a16="http://schemas.microsoft.com/office/drawing/2014/main" id="{77DCDD35-D741-4705-966E-70FB385BF3AD}"/>
              </a:ext>
            </a:extLst>
          </p:cNvPr>
          <p:cNvCxnSpPr>
            <a:cxnSpLocks/>
          </p:cNvCxnSpPr>
          <p:nvPr/>
        </p:nvCxnSpPr>
        <p:spPr>
          <a:xfrm flipH="1">
            <a:off x="1861353" y="9523373"/>
            <a:ext cx="19365" cy="1867191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單箭頭接點 153">
            <a:extLst>
              <a:ext uri="{FF2B5EF4-FFF2-40B4-BE49-F238E27FC236}">
                <a16:creationId xmlns:a16="http://schemas.microsoft.com/office/drawing/2014/main" id="{FE7F92F8-5A18-4284-B7E0-C81F4CCB3841}"/>
              </a:ext>
            </a:extLst>
          </p:cNvPr>
          <p:cNvCxnSpPr>
            <a:cxnSpLocks/>
          </p:cNvCxnSpPr>
          <p:nvPr/>
        </p:nvCxnSpPr>
        <p:spPr>
          <a:xfrm flipV="1">
            <a:off x="2431126" y="9486132"/>
            <a:ext cx="0" cy="186719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想法泡泡: 雲朵 136">
            <a:extLst>
              <a:ext uri="{FF2B5EF4-FFF2-40B4-BE49-F238E27FC236}">
                <a16:creationId xmlns:a16="http://schemas.microsoft.com/office/drawing/2014/main" id="{45147530-593D-4761-A3C8-DA3D8B58438D}"/>
              </a:ext>
            </a:extLst>
          </p:cNvPr>
          <p:cNvSpPr/>
          <p:nvPr/>
        </p:nvSpPr>
        <p:spPr>
          <a:xfrm>
            <a:off x="55985" y="10012928"/>
            <a:ext cx="1628538" cy="926519"/>
          </a:xfrm>
          <a:prstGeom prst="cloudCallout">
            <a:avLst>
              <a:gd name="adj1" fmla="val 49207"/>
              <a:gd name="adj2" fmla="val 54276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dk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倘跨校發生疑似食品中毒</a:t>
            </a:r>
          </a:p>
        </p:txBody>
      </p:sp>
      <p:sp>
        <p:nvSpPr>
          <p:cNvPr id="166" name="文字方塊 165">
            <a:extLst>
              <a:ext uri="{FF2B5EF4-FFF2-40B4-BE49-F238E27FC236}">
                <a16:creationId xmlns:a16="http://schemas.microsoft.com/office/drawing/2014/main" id="{04BC7E2C-5D65-415A-90DE-3D56614C1822}"/>
              </a:ext>
            </a:extLst>
          </p:cNvPr>
          <p:cNvSpPr txBox="1"/>
          <p:nvPr/>
        </p:nvSpPr>
        <p:spPr>
          <a:xfrm>
            <a:off x="2026257" y="10293370"/>
            <a:ext cx="809739" cy="27699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學校回報</a:t>
            </a:r>
          </a:p>
        </p:txBody>
      </p:sp>
      <p:sp>
        <p:nvSpPr>
          <p:cNvPr id="168" name="矩形: 圓角 167">
            <a:extLst>
              <a:ext uri="{FF2B5EF4-FFF2-40B4-BE49-F238E27FC236}">
                <a16:creationId xmlns:a16="http://schemas.microsoft.com/office/drawing/2014/main" id="{FEFC8F25-6B45-4550-B5BC-40766BDF04B0}"/>
              </a:ext>
            </a:extLst>
          </p:cNvPr>
          <p:cNvSpPr/>
          <p:nvPr/>
        </p:nvSpPr>
        <p:spPr>
          <a:xfrm>
            <a:off x="7996352" y="5122581"/>
            <a:ext cx="1633017" cy="7835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鄰近醫院：</a:t>
            </a:r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醫院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緊急連絡電話：</a:t>
            </a:r>
            <a:endParaRPr lang="en-US" altLang="zh-TW" sz="1200" b="1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(02)-XXXX-XXXX</a:t>
            </a:r>
          </a:p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地址：</a:t>
            </a:r>
            <a:r>
              <a:rPr lang="en-US" altLang="zh-TW" sz="120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OOOOOOO</a:t>
            </a:r>
            <a:endParaRPr lang="en-US" altLang="zh-TW" sz="12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41" name="直線單箭頭接點 140">
            <a:extLst>
              <a:ext uri="{FF2B5EF4-FFF2-40B4-BE49-F238E27FC236}">
                <a16:creationId xmlns:a16="http://schemas.microsoft.com/office/drawing/2014/main" id="{EDBA2561-0DB3-4CA0-B046-3D08F626FD37}"/>
              </a:ext>
            </a:extLst>
          </p:cNvPr>
          <p:cNvCxnSpPr>
            <a:cxnSpLocks/>
          </p:cNvCxnSpPr>
          <p:nvPr/>
        </p:nvCxnSpPr>
        <p:spPr>
          <a:xfrm>
            <a:off x="6371166" y="5749118"/>
            <a:ext cx="162543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單箭頭接點 143">
            <a:extLst>
              <a:ext uri="{FF2B5EF4-FFF2-40B4-BE49-F238E27FC236}">
                <a16:creationId xmlns:a16="http://schemas.microsoft.com/office/drawing/2014/main" id="{FF2998A4-40C6-4A01-AAE2-7635D5943D24}"/>
              </a:ext>
            </a:extLst>
          </p:cNvPr>
          <p:cNvCxnSpPr>
            <a:cxnSpLocks/>
          </p:cNvCxnSpPr>
          <p:nvPr/>
        </p:nvCxnSpPr>
        <p:spPr>
          <a:xfrm flipH="1">
            <a:off x="6379880" y="5322203"/>
            <a:ext cx="160775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文字方塊 173">
            <a:extLst>
              <a:ext uri="{FF2B5EF4-FFF2-40B4-BE49-F238E27FC236}">
                <a16:creationId xmlns:a16="http://schemas.microsoft.com/office/drawing/2014/main" id="{275297BB-3534-4E43-881F-622230EF480D}"/>
              </a:ext>
            </a:extLst>
          </p:cNvPr>
          <p:cNvSpPr txBox="1"/>
          <p:nvPr/>
        </p:nvSpPr>
        <p:spPr>
          <a:xfrm>
            <a:off x="6699985" y="5610618"/>
            <a:ext cx="993086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安置、送醫</a:t>
            </a:r>
          </a:p>
        </p:txBody>
      </p:sp>
      <p:sp>
        <p:nvSpPr>
          <p:cNvPr id="175" name="文字方塊 174">
            <a:extLst>
              <a:ext uri="{FF2B5EF4-FFF2-40B4-BE49-F238E27FC236}">
                <a16:creationId xmlns:a16="http://schemas.microsoft.com/office/drawing/2014/main" id="{8B875FAA-F117-4329-ABDF-198491BB0225}"/>
              </a:ext>
            </a:extLst>
          </p:cNvPr>
          <p:cNvSpPr txBox="1"/>
          <p:nvPr/>
        </p:nvSpPr>
        <p:spPr>
          <a:xfrm>
            <a:off x="6606084" y="5186168"/>
            <a:ext cx="1148615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回報就醫狀況</a:t>
            </a:r>
            <a:endParaRPr lang="en-US" altLang="zh-TW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70" name="直線單箭頭接點 169">
            <a:extLst>
              <a:ext uri="{FF2B5EF4-FFF2-40B4-BE49-F238E27FC236}">
                <a16:creationId xmlns:a16="http://schemas.microsoft.com/office/drawing/2014/main" id="{74D44C0C-4566-47BA-9E1C-C33F0236F19E}"/>
              </a:ext>
            </a:extLst>
          </p:cNvPr>
          <p:cNvCxnSpPr>
            <a:cxnSpLocks/>
          </p:cNvCxnSpPr>
          <p:nvPr/>
        </p:nvCxnSpPr>
        <p:spPr>
          <a:xfrm>
            <a:off x="4892233" y="3656488"/>
            <a:ext cx="3" cy="5208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文字方塊 187">
            <a:extLst>
              <a:ext uri="{FF2B5EF4-FFF2-40B4-BE49-F238E27FC236}">
                <a16:creationId xmlns:a16="http://schemas.microsoft.com/office/drawing/2014/main" id="{EBCE68BD-1554-44A3-9730-7A3F19B2CDE6}"/>
              </a:ext>
            </a:extLst>
          </p:cNvPr>
          <p:cNvSpPr txBox="1"/>
          <p:nvPr/>
        </p:nvSpPr>
        <p:spPr>
          <a:xfrm>
            <a:off x="4742026" y="3734102"/>
            <a:ext cx="313362" cy="3077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</a:p>
        </p:txBody>
      </p:sp>
      <p:grpSp>
        <p:nvGrpSpPr>
          <p:cNvPr id="214" name="群組 213">
            <a:extLst>
              <a:ext uri="{FF2B5EF4-FFF2-40B4-BE49-F238E27FC236}">
                <a16:creationId xmlns:a16="http://schemas.microsoft.com/office/drawing/2014/main" id="{EA40A513-3E48-4A54-802A-20D81E471406}"/>
              </a:ext>
            </a:extLst>
          </p:cNvPr>
          <p:cNvGrpSpPr/>
          <p:nvPr/>
        </p:nvGrpSpPr>
        <p:grpSpPr>
          <a:xfrm>
            <a:off x="7142526" y="2554681"/>
            <a:ext cx="2435125" cy="1199597"/>
            <a:chOff x="7097485" y="949437"/>
            <a:chExt cx="2435125" cy="1199597"/>
          </a:xfrm>
        </p:grpSpPr>
        <p:cxnSp>
          <p:nvCxnSpPr>
            <p:cNvPr id="198" name="直線單箭頭接點 197">
              <a:extLst>
                <a:ext uri="{FF2B5EF4-FFF2-40B4-BE49-F238E27FC236}">
                  <a16:creationId xmlns:a16="http://schemas.microsoft.com/office/drawing/2014/main" id="{55CBB628-5F05-4596-A7B5-4B01DDE42869}"/>
                </a:ext>
              </a:extLst>
            </p:cNvPr>
            <p:cNvCxnSpPr>
              <a:cxnSpLocks/>
            </p:cNvCxnSpPr>
            <p:nvPr/>
          </p:nvCxnSpPr>
          <p:spPr>
            <a:xfrm>
              <a:off x="7097485" y="1557927"/>
              <a:ext cx="55054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矩形: 圓角 189">
              <a:extLst>
                <a:ext uri="{FF2B5EF4-FFF2-40B4-BE49-F238E27FC236}">
                  <a16:creationId xmlns:a16="http://schemas.microsoft.com/office/drawing/2014/main" id="{55ED2C0D-76C9-4F7F-8522-F421685535CD}"/>
                </a:ext>
              </a:extLst>
            </p:cNvPr>
            <p:cNvSpPr/>
            <p:nvPr/>
          </p:nvSpPr>
          <p:spPr>
            <a:xfrm>
              <a:off x="7669652" y="949437"/>
              <a:ext cx="1862958" cy="1199597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zh-TW" alt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1.</a:t>
              </a:r>
              <a:r>
                <a:rPr lang="zh-TW" alt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加強環境清消及衛生教育</a:t>
              </a:r>
              <a:endPara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2.</a:t>
              </a:r>
              <a:r>
                <a:rPr lang="zh-TW" alt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儘速完成校安通報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lang="zh-TW" alt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類別：其他或傳染病事件</a:t>
              </a:r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3.</a:t>
              </a:r>
              <a:r>
                <a:rPr lang="zh-TW" altLang="en-US" sz="1200" dirty="0">
                  <a:solidFill>
                    <a:schemeClr val="tx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妥善公告家長周知</a:t>
              </a:r>
              <a:endParaRPr lang="en-US" altLang="zh-TW" sz="12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89" name="文字方塊 188">
              <a:extLst>
                <a:ext uri="{FF2B5EF4-FFF2-40B4-BE49-F238E27FC236}">
                  <a16:creationId xmlns:a16="http://schemas.microsoft.com/office/drawing/2014/main" id="{920F89E8-FA2C-44BF-9451-6616E4A25F12}"/>
                </a:ext>
              </a:extLst>
            </p:cNvPr>
            <p:cNvSpPr txBox="1"/>
            <p:nvPr/>
          </p:nvSpPr>
          <p:spPr>
            <a:xfrm>
              <a:off x="7201586" y="1416831"/>
              <a:ext cx="311862" cy="30777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否</a:t>
              </a:r>
            </a:p>
          </p:txBody>
        </p:sp>
      </p:grpSp>
      <p:sp>
        <p:nvSpPr>
          <p:cNvPr id="6" name="文字方塊 5">
            <a:extLst>
              <a:ext uri="{FF2B5EF4-FFF2-40B4-BE49-F238E27FC236}">
                <a16:creationId xmlns:a16="http://schemas.microsoft.com/office/drawing/2014/main" id="{EFB94FE6-75D8-49C3-A27C-31D4CB8BE17C}"/>
              </a:ext>
            </a:extLst>
          </p:cNvPr>
          <p:cNvSpPr txBox="1"/>
          <p:nvPr/>
        </p:nvSpPr>
        <p:spPr>
          <a:xfrm>
            <a:off x="8137105" y="317889"/>
            <a:ext cx="1633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114.06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修訂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3DF6E84-DE08-4FF2-82BD-6FE5B618C3BD}"/>
              </a:ext>
            </a:extLst>
          </p:cNvPr>
          <p:cNvSpPr txBox="1"/>
          <p:nvPr/>
        </p:nvSpPr>
        <p:spPr>
          <a:xfrm>
            <a:off x="4892233" y="11696028"/>
            <a:ext cx="485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 algn="just" defTabSz="539750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備註：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無備位廠商或其他正位廠商因供餐量不足等因素無法供餐者，請依</a:t>
            </a:r>
            <a:r>
              <a:rPr lang="zh-TW" altLang="en-US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政府採購法第</a:t>
            </a:r>
            <a:r>
              <a:rPr lang="en-US" altLang="zh-TW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22</a:t>
            </a:r>
            <a:r>
              <a:rPr lang="zh-TW" altLang="en-US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項第</a:t>
            </a:r>
            <a:r>
              <a:rPr lang="en-US" altLang="zh-TW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12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款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逕洽合格廠商進行緊急採購</a:t>
            </a:r>
          </a:p>
        </p:txBody>
      </p:sp>
      <p:sp>
        <p:nvSpPr>
          <p:cNvPr id="89" name="矩形: 圓角 88">
            <a:extLst>
              <a:ext uri="{FF2B5EF4-FFF2-40B4-BE49-F238E27FC236}">
                <a16:creationId xmlns:a16="http://schemas.microsoft.com/office/drawing/2014/main" id="{599D26B5-1378-489C-9472-E2B2160EDF67}"/>
              </a:ext>
            </a:extLst>
          </p:cNvPr>
          <p:cNvSpPr/>
          <p:nvPr/>
        </p:nvSpPr>
        <p:spPr>
          <a:xfrm>
            <a:off x="4092412" y="1637195"/>
            <a:ext cx="1606868" cy="69284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教育局</a:t>
            </a:r>
            <a:r>
              <a:rPr lang="zh-TW" altLang="en-US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衛環</a:t>
            </a:r>
            <a:r>
              <a:rPr lang="zh-TW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科</a:t>
            </a:r>
          </a:p>
          <a:p>
            <a:pPr algn="ctr"/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電話：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2960-3456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分機：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2788</a:t>
            </a:r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2774-2784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傳真：</a:t>
            </a:r>
            <a:r>
              <a:rPr lang="en-US" altLang="zh-TW" sz="10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2969-0187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67" name="接點: 肘形 66">
            <a:extLst>
              <a:ext uri="{FF2B5EF4-FFF2-40B4-BE49-F238E27FC236}">
                <a16:creationId xmlns:a16="http://schemas.microsoft.com/office/drawing/2014/main" id="{85DDD4D0-0579-48AE-AE78-8B77768BE510}"/>
              </a:ext>
            </a:extLst>
          </p:cNvPr>
          <p:cNvCxnSpPr>
            <a:cxnSpLocks/>
            <a:stCxn id="30" idx="0"/>
            <a:endCxn id="33" idx="0"/>
          </p:cNvCxnSpPr>
          <p:nvPr/>
        </p:nvCxnSpPr>
        <p:spPr>
          <a:xfrm rot="5400000" flipH="1" flipV="1">
            <a:off x="3892467" y="5727246"/>
            <a:ext cx="12700" cy="2759406"/>
          </a:xfrm>
          <a:prstGeom prst="bent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>
            <a:extLst>
              <a:ext uri="{FF2B5EF4-FFF2-40B4-BE49-F238E27FC236}">
                <a16:creationId xmlns:a16="http://schemas.microsoft.com/office/drawing/2014/main" id="{881BD67D-37EA-4B07-9873-37FD0D0075F2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3834753" y="6743960"/>
            <a:ext cx="0" cy="1457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矩形: 圓角 77">
            <a:extLst>
              <a:ext uri="{FF2B5EF4-FFF2-40B4-BE49-F238E27FC236}">
                <a16:creationId xmlns:a16="http://schemas.microsoft.com/office/drawing/2014/main" id="{FC515A74-9EFE-429C-B899-DAF70CCFADEB}"/>
              </a:ext>
            </a:extLst>
          </p:cNvPr>
          <p:cNvSpPr/>
          <p:nvPr/>
        </p:nvSpPr>
        <p:spPr>
          <a:xfrm>
            <a:off x="5866770" y="1629926"/>
            <a:ext cx="1244706" cy="69284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en-US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小時內完成校安通報首報</a:t>
            </a:r>
            <a:r>
              <a:rPr lang="en-US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其他事件</a:t>
            </a:r>
            <a:r>
              <a:rPr lang="en-US" altLang="zh-TW" sz="1050" b="1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1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13" name="接點: 肘形 12">
            <a:extLst>
              <a:ext uri="{FF2B5EF4-FFF2-40B4-BE49-F238E27FC236}">
                <a16:creationId xmlns:a16="http://schemas.microsoft.com/office/drawing/2014/main" id="{5369A3EE-0611-4529-8B8D-F1C759313057}"/>
              </a:ext>
            </a:extLst>
          </p:cNvPr>
          <p:cNvCxnSpPr>
            <a:cxnSpLocks/>
            <a:stCxn id="31" idx="0"/>
            <a:endCxn id="78" idx="0"/>
          </p:cNvCxnSpPr>
          <p:nvPr/>
        </p:nvCxnSpPr>
        <p:spPr>
          <a:xfrm rot="5400000" flipH="1" flipV="1">
            <a:off x="4891764" y="50689"/>
            <a:ext cx="18122" cy="3176596"/>
          </a:xfrm>
          <a:prstGeom prst="bentConnector3">
            <a:avLst>
              <a:gd name="adj1" fmla="val 1361450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接點: 肘形 16">
            <a:extLst>
              <a:ext uri="{FF2B5EF4-FFF2-40B4-BE49-F238E27FC236}">
                <a16:creationId xmlns:a16="http://schemas.microsoft.com/office/drawing/2014/main" id="{A6C18DBC-100A-4C72-8AC5-A1073AD39676}"/>
              </a:ext>
            </a:extLst>
          </p:cNvPr>
          <p:cNvCxnSpPr>
            <a:cxnSpLocks/>
            <a:stCxn id="31" idx="2"/>
            <a:endCxn id="78" idx="2"/>
          </p:cNvCxnSpPr>
          <p:nvPr/>
        </p:nvCxnSpPr>
        <p:spPr>
          <a:xfrm rot="5400000" flipH="1" flipV="1">
            <a:off x="4897190" y="738107"/>
            <a:ext cx="7269" cy="3176596"/>
          </a:xfrm>
          <a:prstGeom prst="bentConnector3">
            <a:avLst>
              <a:gd name="adj1" fmla="val -167726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7BD17D5B-833D-41BD-800B-AB030CA9847C}"/>
              </a:ext>
            </a:extLst>
          </p:cNvPr>
          <p:cNvCxnSpPr>
            <a:cxnSpLocks/>
            <a:stCxn id="169" idx="2"/>
            <a:endCxn id="89" idx="0"/>
          </p:cNvCxnSpPr>
          <p:nvPr/>
        </p:nvCxnSpPr>
        <p:spPr>
          <a:xfrm>
            <a:off x="4894273" y="1272638"/>
            <a:ext cx="1573" cy="36455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63EDF85B-C27C-4483-AC70-4EFBFA9E81E9}"/>
              </a:ext>
            </a:extLst>
          </p:cNvPr>
          <p:cNvCxnSpPr>
            <a:cxnSpLocks/>
            <a:stCxn id="89" idx="2"/>
            <a:endCxn id="184" idx="0"/>
          </p:cNvCxnSpPr>
          <p:nvPr/>
        </p:nvCxnSpPr>
        <p:spPr>
          <a:xfrm>
            <a:off x="4895846" y="2330039"/>
            <a:ext cx="5723" cy="3065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接點: 肘形 52">
            <a:extLst>
              <a:ext uri="{FF2B5EF4-FFF2-40B4-BE49-F238E27FC236}">
                <a16:creationId xmlns:a16="http://schemas.microsoft.com/office/drawing/2014/main" id="{AFAE7034-B603-4560-B037-8268ED74EC25}"/>
              </a:ext>
            </a:extLst>
          </p:cNvPr>
          <p:cNvCxnSpPr>
            <a:cxnSpLocks/>
            <a:stCxn id="197" idx="1"/>
            <a:endCxn id="61" idx="1"/>
          </p:cNvCxnSpPr>
          <p:nvPr/>
        </p:nvCxnSpPr>
        <p:spPr>
          <a:xfrm rot="10800000" flipH="1" flipV="1">
            <a:off x="342758" y="5513794"/>
            <a:ext cx="1289781" cy="3509081"/>
          </a:xfrm>
          <a:prstGeom prst="bentConnector3">
            <a:avLst>
              <a:gd name="adj1" fmla="val -17724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文字方塊 122">
            <a:extLst>
              <a:ext uri="{FF2B5EF4-FFF2-40B4-BE49-F238E27FC236}">
                <a16:creationId xmlns:a16="http://schemas.microsoft.com/office/drawing/2014/main" id="{D9A4B4A3-F37C-467B-B2DB-00482FDD2371}"/>
              </a:ext>
            </a:extLst>
          </p:cNvPr>
          <p:cNvSpPr txBox="1"/>
          <p:nvPr/>
        </p:nvSpPr>
        <p:spPr>
          <a:xfrm>
            <a:off x="334389" y="8884375"/>
            <a:ext cx="835854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密切聯繫</a:t>
            </a:r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C135892B-ECE1-4158-8D24-DB30881F3D3D}"/>
              </a:ext>
            </a:extLst>
          </p:cNvPr>
          <p:cNvSpPr txBox="1"/>
          <p:nvPr/>
        </p:nvSpPr>
        <p:spPr>
          <a:xfrm>
            <a:off x="4619746" y="1222856"/>
            <a:ext cx="562156" cy="2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通報</a:t>
            </a:r>
          </a:p>
        </p:txBody>
      </p:sp>
      <p:sp>
        <p:nvSpPr>
          <p:cNvPr id="124" name="矩形: 圓角 123">
            <a:extLst>
              <a:ext uri="{FF2B5EF4-FFF2-40B4-BE49-F238E27FC236}">
                <a16:creationId xmlns:a16="http://schemas.microsoft.com/office/drawing/2014/main" id="{46102785-A6D2-431C-BB11-A5AF06848244}"/>
              </a:ext>
            </a:extLst>
          </p:cNvPr>
          <p:cNvSpPr/>
          <p:nvPr/>
        </p:nvSpPr>
        <p:spPr>
          <a:xfrm>
            <a:off x="245310" y="1354216"/>
            <a:ext cx="1348618" cy="69284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加強環境清消</a:t>
            </a:r>
            <a:endParaRPr lang="en-US" altLang="zh-TW" sz="105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追蹤就醫情形</a:t>
            </a:r>
            <a:endParaRPr lang="en-US" altLang="zh-TW" sz="105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105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加強衛生教育</a:t>
            </a:r>
            <a:endParaRPr lang="en-US" altLang="zh-TW" sz="105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62" name="接點: 肘形 61">
            <a:extLst>
              <a:ext uri="{FF2B5EF4-FFF2-40B4-BE49-F238E27FC236}">
                <a16:creationId xmlns:a16="http://schemas.microsoft.com/office/drawing/2014/main" id="{B401806C-C570-42A9-9FD5-EBEA8920A00B}"/>
              </a:ext>
            </a:extLst>
          </p:cNvPr>
          <p:cNvCxnSpPr>
            <a:cxnSpLocks/>
            <a:stCxn id="169" idx="1"/>
            <a:endCxn id="124" idx="0"/>
          </p:cNvCxnSpPr>
          <p:nvPr/>
        </p:nvCxnSpPr>
        <p:spPr>
          <a:xfrm rot="10800000" flipV="1">
            <a:off x="919620" y="942332"/>
            <a:ext cx="1779753" cy="41188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字方塊 127">
            <a:extLst>
              <a:ext uri="{FF2B5EF4-FFF2-40B4-BE49-F238E27FC236}">
                <a16:creationId xmlns:a16="http://schemas.microsoft.com/office/drawing/2014/main" id="{E321969B-0984-480E-9761-0CA2C2B1400C}"/>
              </a:ext>
            </a:extLst>
          </p:cNvPr>
          <p:cNvSpPr txBox="1"/>
          <p:nvPr/>
        </p:nvSpPr>
        <p:spPr>
          <a:xfrm>
            <a:off x="1045539" y="729076"/>
            <a:ext cx="1385933" cy="4308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5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非因食用同樣食品之集體不適腸胃症狀</a:t>
            </a:r>
          </a:p>
        </p:txBody>
      </p:sp>
    </p:spTree>
    <p:extLst>
      <p:ext uri="{BB962C8B-B14F-4D97-AF65-F5344CB8AC3E}">
        <p14:creationId xmlns:p14="http://schemas.microsoft.com/office/powerpoint/2010/main" val="201576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</TotalTime>
  <Words>663</Words>
  <Application>Microsoft Office PowerPoint</Application>
  <PresentationFormat>自訂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蔡宗翰</dc:creator>
  <cp:lastModifiedBy>蔡宗翰</cp:lastModifiedBy>
  <cp:revision>61</cp:revision>
  <cp:lastPrinted>2025-06-03T04:55:05Z</cp:lastPrinted>
  <dcterms:created xsi:type="dcterms:W3CDTF">2023-12-15T09:05:30Z</dcterms:created>
  <dcterms:modified xsi:type="dcterms:W3CDTF">2025-06-17T01:14:24Z</dcterms:modified>
</cp:coreProperties>
</file>