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1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78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1887A-E058-474A-B0FC-49D0BEF2AAAA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0D4FA-75FA-4581-A71F-8A1D77C5DA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5894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298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31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0517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60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4786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3343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388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5089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1904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7287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427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882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540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321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193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008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454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547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4EA6CB-8C8B-4A4A-A65C-7EB8636B94BE}" type="datetimeFigureOut">
              <a:rPr lang="zh-TW" altLang="en-US" smtClean="0"/>
              <a:t>2019/9/4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E70BF7-2A60-4A40-84D2-9FB0B329B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007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  <p:sldLayoutId id="2147484163" r:id="rId12"/>
    <p:sldLayoutId id="2147484164" r:id="rId13"/>
    <p:sldLayoutId id="2147484165" r:id="rId14"/>
    <p:sldLayoutId id="2147484166" r:id="rId15"/>
    <p:sldLayoutId id="2147484167" r:id="rId16"/>
    <p:sldLayoutId id="2147484168" r:id="rId17"/>
    <p:sldLayoutId id="21474841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jcstats.moe.gov.tw/schoollogin.aspx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458200" cy="1222375"/>
          </a:xfrm>
        </p:spPr>
        <p:txBody>
          <a:bodyPr>
            <a:noAutofit/>
          </a:bodyPr>
          <a:lstStyle/>
          <a:p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新北市國中小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含補校</a:t>
            </a:r>
            <a:r>
              <a:rPr lang="en-US" altLang="zh-TW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定期公務統計報表網路填報作業講習說明會</a:t>
            </a:r>
            <a:endParaRPr lang="zh-TW" altLang="en-US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66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二、填報注意事項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五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6048672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九、上網填報時若因事無法繼續填報，請先按「暫存」，並關閉瀏覽器視窗，以保持網路順暢，俾利其他人員填報。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十、填報系統主表單畫面備有「學校端操作手冊」、「資料異動申請表」、「填表說明」及「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Q&amp;A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」可下載檔案，供填報時參考。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十一、學校代碼異動表</a:t>
            </a:r>
            <a:endParaRPr lang="en-US" altLang="zh-TW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、學校登入帳號及密碼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十三、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新北市政府教育局教育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研究及資訊發展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科聯絡人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437632"/>
              </p:ext>
            </p:extLst>
          </p:nvPr>
        </p:nvGraphicFramePr>
        <p:xfrm>
          <a:off x="251520" y="5981341"/>
          <a:ext cx="8319982" cy="825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4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91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639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036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職稱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姓名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承辦業務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電話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7232"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股長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陳文毅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綜理各級學校教育統計工作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02)29603456#8421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暫雇人員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趙芷伶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辦理高中職及國中、小統計工作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02)29603456#8436</a:t>
                      </a:r>
                      <a:endParaRPr lang="zh-TW" altLang="en-US" sz="12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431997"/>
              </p:ext>
            </p:extLst>
          </p:nvPr>
        </p:nvGraphicFramePr>
        <p:xfrm>
          <a:off x="251520" y="3580636"/>
          <a:ext cx="842493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366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類別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學校代碼及情形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36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舊帳號停用</a:t>
                      </a:r>
                      <a:endParaRPr lang="en-US" altLang="zh-TW" sz="12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新帳號啟用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014578</a:t>
                      </a:r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市立豐珠國中</a:t>
                      </a: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</a:t>
                      </a: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→</a:t>
                      </a:r>
                      <a:r>
                        <a:rPr lang="en-US" altLang="zh-TW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014399</a:t>
                      </a:r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市立豐珠中學附設國中填報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2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改制</a:t>
                      </a:r>
                      <a:endParaRPr lang="zh-TW" altLang="en-US" sz="1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119036"/>
              </p:ext>
            </p:extLst>
          </p:nvPr>
        </p:nvGraphicFramePr>
        <p:xfrm>
          <a:off x="343058" y="4991472"/>
          <a:ext cx="81369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b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帳號</a:t>
                      </a:r>
                      <a:endParaRPr lang="zh-TW" altLang="en-US" sz="1600" b="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學校代碼</a:t>
                      </a:r>
                      <a:r>
                        <a:rPr lang="en-US" altLang="zh-TW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(6</a:t>
                      </a:r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碼代碼</a:t>
                      </a:r>
                      <a:r>
                        <a:rPr lang="en-US" altLang="zh-TW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altLang="en-US" sz="1600" b="1" dirty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b="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密碼</a:t>
                      </a:r>
                      <a:endParaRPr lang="zh-TW" altLang="en-US" sz="1600" b="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b="1" dirty="0" err="1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Dat</a:t>
                      </a:r>
                      <a:r>
                        <a:rPr lang="en-US" altLang="zh-TW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@</a:t>
                      </a:r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</a:t>
                      </a:r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代碼</a:t>
                      </a:r>
                      <a:endParaRPr lang="zh-TW" altLang="en-US" sz="1600" b="1" dirty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7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三、各報表說明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9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四、填報系統說明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6801" y="880728"/>
            <a:ext cx="7775848" cy="2178968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系統網址：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國中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、小（含補校）定期公務統計報表網路填報網址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en-US" altLang="zh-TW" dirty="0">
                <a:hlinkClick r:id="rId2" tooltip="[另開新視窗]https://jcstats.moe.gov.tw/schoollogin.aspx"/>
              </a:rPr>
              <a:t>https://</a:t>
            </a:r>
            <a:r>
              <a:rPr lang="en-US" altLang="zh-TW" dirty="0" smtClean="0">
                <a:hlinkClick r:id="rId2" tooltip="[另開新視窗]https://jcstats.moe.gov.tw/schoollogin.aspx"/>
              </a:rPr>
              <a:t>jcstats.moe.gov.tw/schoollogin.aspx</a:t>
            </a:r>
            <a:endParaRPr lang="en-US" altLang="zh-TW" dirty="0" smtClean="0"/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填報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系統頁面：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2924944"/>
            <a:ext cx="567026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填報系統頁面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zh-TW" alt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7164288" cy="317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填報系統頁面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zh-TW" alt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803203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343077" y="188640"/>
            <a:ext cx="8686800" cy="83820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填報系統頁面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233488"/>
            <a:ext cx="897255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6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填報系統頁面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zh-TW" alt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76" y="908720"/>
            <a:ext cx="8059503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Q&amp;A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</a:p>
        </p:txBody>
      </p:sp>
    </p:spTree>
    <p:extLst>
      <p:ext uri="{BB962C8B-B14F-4D97-AF65-F5344CB8AC3E}">
        <p14:creationId xmlns:p14="http://schemas.microsoft.com/office/powerpoint/2010/main" val="26432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0610" y="19917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一、應填表單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828950"/>
              </p:ext>
            </p:extLst>
          </p:nvPr>
        </p:nvGraphicFramePr>
        <p:xfrm>
          <a:off x="251520" y="620693"/>
          <a:ext cx="8640958" cy="597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9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12439">
                  <a:extLst>
                    <a:ext uri="{9D8B030D-6E8A-4147-A177-3AD203B41FA5}">
                      <a16:colId xmlns:a16="http://schemas.microsoft.com/office/drawing/2014/main" xmlns="" val="1180844768"/>
                    </a:ext>
                  </a:extLst>
                </a:gridCol>
                <a:gridCol w="9641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91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41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741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4904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61845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表號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名稱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國中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國小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附設國中部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附設國小部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國中小補校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964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17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16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13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1845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表一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學校概況表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表二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畢業生及在學學生年齡分組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表三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班級數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表四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學生裸視視力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dirty="0" smtClean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表五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原住民學生統計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表五</a:t>
                      </a:r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A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原住民校長及教師資料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表六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僑生及港澳生學生統計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表七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教師資料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表八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職員工友資料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表九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校地校舍概況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圖書館統計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表十一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學校經費統計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表十二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新移民子女就學統計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表十二</a:t>
                      </a:r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A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大陸地區未成年人民在臺期間申請就學統計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表十三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認輔教師及認輔學生統計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表十四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新移民就學統計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61845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表十五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成人基本教育研習班統計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</a:t>
                      </a:r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十六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學生獎懲人數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87421"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表十六</a:t>
                      </a:r>
                      <a:r>
                        <a:rPr lang="en-US" altLang="zh-TW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A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100" b="1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學生申訴評議委員會案件處理結果統計表</a:t>
                      </a:r>
                      <a:endParaRPr lang="zh-TW" altLang="en-US" sz="1100" b="1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1" dirty="0" smtClean="0"/>
                        <a:t>V</a:t>
                      </a:r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21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二、填報注意事項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4"/>
          </a:xfrm>
        </p:spPr>
        <p:txBody>
          <a:bodyPr>
            <a:normAutofit/>
          </a:bodyPr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、填報系統報表填報畫面，黃底色者係需要填報之欄位；白色則為系統自動計算或加總之欄位，無需填列。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二、分校、分班仍用「本校」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代碼，統計資料，請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併在「本校」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計列。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、由於本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項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工作列入教育部國民及學前教育署之「一般教育補助款」考核項目，除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表四、學生裸視視力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於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800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星期五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前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編送外，其餘各表請於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24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800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星期</a:t>
            </a:r>
            <a:r>
              <a:rPr lang="zh-TW" altLang="en-US" sz="2800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en-US" altLang="zh-TW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前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填報完成。報表填報時間與品質攸關各校考核，爰請各校負責同仁務必配合辦理，並請總彙整人員適時協調催報。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609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二、填報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805264"/>
          </a:xfrm>
        </p:spPr>
        <p:txBody>
          <a:bodyPr>
            <a:normAutofit/>
          </a:bodyPr>
          <a:lstStyle/>
          <a:p>
            <a:pPr lvl="0">
              <a:buClr>
                <a:srgbClr val="F0A22E"/>
              </a:buClr>
            </a:pPr>
            <a:r>
              <a:rPr lang="zh-TW" altLang="en-US" sz="2800" dirty="0">
                <a:solidFill>
                  <a:srgbClr val="4E3B3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四、填報系統因設有檢誤條件，各報表請依下列先後順序填報：</a:t>
            </a: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須先填報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表一、學校概況表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，再填報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表二、畢業生及在學學生年齡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資料，才能填報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表三、班級數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表四、學生裸視視力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表五、原住民學生統計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表六、僑生及港澳生統計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表十二、新移民子女就學統計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表十四、新移民就學統計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等其他學生報表。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須先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填報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表三、班級數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，才能填報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表七、教師資料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表八、職員工友資料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表九、校地校舍概況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須先填報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表七、教師資料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，才能填報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表五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、原住民校長及教師資料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表十三、認輔教師及認輔學生統計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34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填報填報順序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94928" y="1196752"/>
            <a:ext cx="8509520" cy="5043190"/>
          </a:xfrm>
        </p:spPr>
        <p:txBody>
          <a:bodyPr>
            <a:normAutofit fontScale="62500" lnSpcReduction="20000"/>
          </a:bodyPr>
          <a:lstStyle/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sz="2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1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31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※</a:t>
            </a:r>
            <a:r>
              <a:rPr lang="zh-TW" altLang="en-US" sz="31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填報資料可先暫存，等順序在前的報表報送完成後再送出。</a:t>
            </a:r>
            <a:endParaRPr lang="zh-TW" altLang="en-US" sz="2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14500"/>
            <a:ext cx="892899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二、填報注意事項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91444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五、報送資料若與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上學年比較變動大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者，經確認無誤後請於「附註」欄說明原因，俾利審核作業。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六、報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送資料若確屬實而無法通過檢誤條件者，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請依系統指示之步驟，填寫原因及聯絡</a:t>
            </a:r>
            <a:r>
              <a:rPr lang="en-US" altLang="zh-TW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e-mail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，送交人工審核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，審核結果將由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教育部統計處承辦人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e-mail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通知填表人。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七、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表五、原住民學生統計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表五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、原住民校長及教師資料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表六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、僑生及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港澳學生統計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表十二、新移民子女就學統計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表十二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、大陸地區未成年人民在台期間申請就學統計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十三、任輔教師及受輔學生統計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、補校之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表十四、新移民就學統計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國小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表十五、成人基本教育研習班統計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及國中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十六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、學生申訴評議委員會申訴案件處理結果統計表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】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若無資料，仍請進入各表填妥填表人姓名及連絡電話後送出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，以供確認未填報或無資料。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21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二、填報注意事項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/>
          </a:bodyPr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八、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國民中小學合校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填報原則：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表八之職員工友資料：若無法區分專責承辦國中或國小業務，請將職員或工友資料填列於國中報表。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表九之校地校舍面積：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專屬國小使用之資料請填入國小報表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，其他請填入國中報表，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即國</a:t>
            </a:r>
            <a:r>
              <a:rPr lang="en-US" altLang="zh-TW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</a:t>
            </a:r>
            <a:r>
              <a:rPr lang="en-US" altLang="zh-TW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小、國中</a:t>
            </a:r>
            <a:r>
              <a:rPr lang="en-US" altLang="zh-TW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</a:t>
            </a:r>
            <a:r>
              <a:rPr lang="en-US" altLang="zh-TW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</a:t>
            </a:r>
            <a:r>
              <a:rPr lang="zh-TW" altLang="en-US" sz="2400" u="sng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用之資料填入國中報表。</a:t>
            </a:r>
            <a:endParaRPr lang="en-US" altLang="zh-TW" sz="2400" u="sng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表十之圖書館數、藏書冊數、借閱人次：國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小、國中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若共用圖書館，無法區分國中、國小資料者，請以「國中小學生數比率」設算「圖書收藏冊數」、「圖書閱覽座位數」、「圖書借閱人次」、「圖書借閱冊次」，再分別填入國中、國小報表；其共用之圖書館數為避免重複計算，請計入國中報表，國小不計列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表十一之經費：若無法分開經費，請以「國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小、國中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學生數比率」設算經費，再分別填入國中、國小報表。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473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提交人工審核流程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688632"/>
          </a:xfrm>
        </p:spPr>
        <p:txBody>
          <a:bodyPr>
            <a:normAutofit/>
          </a:bodyPr>
          <a:lstStyle/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pPr marL="0" indent="0">
              <a:buNone/>
            </a:pPr>
            <a:endParaRPr lang="zh-TW" alt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05678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67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學校填報資料確認修正流程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73" y="980729"/>
            <a:ext cx="8087854" cy="583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5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小水滴">
  <a:themeElements>
    <a:clrScheme name="小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小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小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小水滴</Template>
  <TotalTime>660</TotalTime>
  <Words>1353</Words>
  <Application>Microsoft Office PowerPoint</Application>
  <PresentationFormat>如螢幕大小 (4:3)</PresentationFormat>
  <Paragraphs>203</Paragraphs>
  <Slides>17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小水滴</vt:lpstr>
      <vt:lpstr>新北市國中小(含補校)定期公務統計報表網路填報作業講習說明會</vt:lpstr>
      <vt:lpstr>一、應填表單</vt:lpstr>
      <vt:lpstr>二、填報注意事項(一)</vt:lpstr>
      <vt:lpstr>二、填報注意事項(二)</vt:lpstr>
      <vt:lpstr>填報填報順序</vt:lpstr>
      <vt:lpstr>二、填報注意事項(三)</vt:lpstr>
      <vt:lpstr>二、填報注意事項(四)</vt:lpstr>
      <vt:lpstr>提交人工審核流程</vt:lpstr>
      <vt:lpstr>學校填報資料確認修正流程</vt:lpstr>
      <vt:lpstr>二、填報注意事項(五)</vt:lpstr>
      <vt:lpstr>三、各報表說明</vt:lpstr>
      <vt:lpstr>四、填報系統說明</vt:lpstr>
      <vt:lpstr>填報系統頁面：</vt:lpstr>
      <vt:lpstr>填報系統頁面：</vt:lpstr>
      <vt:lpstr>填報系統頁面：</vt:lpstr>
      <vt:lpstr>填報系統頁面：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新北市國中小(含補校)定期公務統計報表網路填報作業講習說明會</dc:title>
  <dc:creator>609</dc:creator>
  <cp:lastModifiedBy>user</cp:lastModifiedBy>
  <cp:revision>61</cp:revision>
  <cp:lastPrinted>2015-09-11T05:35:58Z</cp:lastPrinted>
  <dcterms:created xsi:type="dcterms:W3CDTF">2015-09-11T01:12:11Z</dcterms:created>
  <dcterms:modified xsi:type="dcterms:W3CDTF">2019-09-04T10:05:11Z</dcterms:modified>
</cp:coreProperties>
</file>